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60" r:id="rId4"/>
    <p:sldId id="261" r:id="rId5"/>
    <p:sldId id="262" r:id="rId6"/>
    <p:sldId id="265" r:id="rId7"/>
    <p:sldId id="264" r:id="rId8"/>
    <p:sldId id="268" r:id="rId9"/>
    <p:sldId id="269" r:id="rId10"/>
    <p:sldId id="271" r:id="rId11"/>
    <p:sldId id="272" r:id="rId12"/>
    <p:sldId id="273" r:id="rId13"/>
    <p:sldId id="270" r:id="rId14"/>
    <p:sldId id="263" r:id="rId15"/>
    <p:sldId id="257" r:id="rId16"/>
    <p:sldId id="267" r:id="rId17"/>
  </p:sldIdLst>
  <p:sldSz cx="12192000" cy="6858000"/>
  <p:notesSz cx="6888163" cy="100203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2" y="10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76242-5906-4DC7-BB10-70A41E6D6583}" type="datetimeFigureOut">
              <a:rPr lang="fr-FR" smtClean="0"/>
              <a:t>27/10/2020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E3D02-5DB3-4286-BB25-ACE7F8A71C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6347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09B45D-AD3A-456B-94F1-EB69D7652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1034E60-04DC-419B-A829-49E8D377E6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347AD5-098B-4193-88D1-F79E851CB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FBA1-429E-4D15-9DC6-88D98FCBDC79}" type="datetimeFigureOut">
              <a:rPr lang="fr-FR" smtClean="0"/>
              <a:t>27/10/2020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E72F80-C19B-4319-9A4C-921C9FC5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39E377-68C4-44A4-9EE6-32A9B8E20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2F463-2A0D-4482-A7E7-136256B66A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0256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C66F32-2D9C-4185-AB4F-07FF385DF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EC8EB16-3EBF-4263-8355-141D6B80D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193CFA-7D08-4D5D-9900-9901A8156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FBA1-429E-4D15-9DC6-88D98FCBDC79}" type="datetimeFigureOut">
              <a:rPr lang="fr-FR" smtClean="0"/>
              <a:t>27/10/2020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BF96BA-0254-475D-B7F5-1439756B6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94CC66-04D5-4CBD-AD60-9E741D2B9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2F463-2A0D-4482-A7E7-136256B66A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6033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4DB9126-E520-4FB3-91B8-A0CF427270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26747F7-90C0-4035-A580-0C8B271EF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22126D-5ED1-4882-85E1-F16CF1F7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FBA1-429E-4D15-9DC6-88D98FCBDC79}" type="datetimeFigureOut">
              <a:rPr lang="fr-FR" smtClean="0"/>
              <a:t>27/10/2020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DB1E5A-DC6D-4B84-9F66-AFC9E346C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CFA941-B6E2-4785-94CC-5BEE1C336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2F463-2A0D-4482-A7E7-136256B66A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062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0B09C1-8EC1-437E-8273-76D9FC2C0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2C493C-CD98-43BA-AFBF-83624CE72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0B427D-9B21-4893-94B3-C7B87874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FBA1-429E-4D15-9DC6-88D98FCBDC79}" type="datetimeFigureOut">
              <a:rPr lang="fr-FR" smtClean="0"/>
              <a:t>27/10/2020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D25660-EAC2-4D74-9CA7-547700897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A9D836-283C-4E8C-A6F7-DECC28BD5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2F463-2A0D-4482-A7E7-136256B66A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2051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C0B3FC-0D18-4A88-B2E3-F3252CE5C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31B146-15FC-4D05-9C36-152C27FB0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2C23F2-775C-48E8-86F5-4CA95C2E3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FBA1-429E-4D15-9DC6-88D98FCBDC79}" type="datetimeFigureOut">
              <a:rPr lang="fr-FR" smtClean="0"/>
              <a:t>27/10/2020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448440-09E2-4779-B623-E53F9E38B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3E8461-4303-45B6-B3DD-98F29C6A1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2F463-2A0D-4482-A7E7-136256B66A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043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D1C093-6C6A-4A76-A4E2-BDEB927E6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35F090-F63E-42E9-AD57-819D4AC850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EB04431-2DC6-4232-B421-9A0E5E3DA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E6F7492-6367-4295-94BB-24084CE28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FBA1-429E-4D15-9DC6-88D98FCBDC79}" type="datetimeFigureOut">
              <a:rPr lang="fr-FR" smtClean="0"/>
              <a:t>27/10/2020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F33807-8083-400C-98DD-652EF74D4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9F59EF-1604-4507-8BC6-DD34932ED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2F463-2A0D-4482-A7E7-136256B66A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0283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AE29D2-1D5E-4274-8FCE-DF453791A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002A99-967E-4B4E-BDC1-E5A45E04D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25B9D2B-67B8-4A2E-81F0-7A79DA583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D0AEFD8-1920-4665-8F70-75DB74FAA0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E7067B5-26CF-4663-BF1E-572E837C2D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39A9D71-7D37-4C9A-B687-AFF7E3315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FBA1-429E-4D15-9DC6-88D98FCBDC79}" type="datetimeFigureOut">
              <a:rPr lang="fr-FR" smtClean="0"/>
              <a:t>27/10/2020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0363902-6BD8-48A2-BBF9-B9A73B544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F0B31C1-BA4E-450D-8A41-52C2E824E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2F463-2A0D-4482-A7E7-136256B66A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661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5A3DCC-078A-42CA-AB0F-2EDDF541F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9B89BF-AD96-4A7F-B84D-F379F2AF2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FBA1-429E-4D15-9DC6-88D98FCBDC79}" type="datetimeFigureOut">
              <a:rPr lang="fr-FR" smtClean="0"/>
              <a:t>27/10/2020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FDEF4E-9936-4214-902D-0040FEE4A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5993AD8-06E3-4B1B-9F50-A0A1669E7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2F463-2A0D-4482-A7E7-136256B66A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020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9ADD1E6-7FBD-4AA8-92FE-7F7EA2153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FBA1-429E-4D15-9DC6-88D98FCBDC79}" type="datetimeFigureOut">
              <a:rPr lang="fr-FR" smtClean="0"/>
              <a:t>27/10/2020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88F4029-2BEE-48FD-9BA4-3A2CFD57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53706C-128E-419D-97E3-9BC009183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2F463-2A0D-4482-A7E7-136256B66A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7940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0B22D9-EBDB-44FB-AAF6-16B55007F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274D03-09C7-43B7-B95F-0418CF63C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4259792-3BA5-4E58-8EB3-A770AA6FB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30A50A-9AC3-48F0-BE58-C46BBBB4D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FBA1-429E-4D15-9DC6-88D98FCBDC79}" type="datetimeFigureOut">
              <a:rPr lang="fr-FR" smtClean="0"/>
              <a:t>27/10/2020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86CDF60-9F17-4D99-913D-0045F4B50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260DBB9-7C6E-4D78-B632-EFFB0BA81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2F463-2A0D-4482-A7E7-136256B66A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71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F60820-6DC7-412F-8946-6286C0890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E72D29B-D2B7-4BE9-85BF-64AAA900EE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B282F7C-3BA7-4E4E-99B6-4190F4D6D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6BEE2EA-506D-40CD-9F46-2A271EF95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FBA1-429E-4D15-9DC6-88D98FCBDC79}" type="datetimeFigureOut">
              <a:rPr lang="fr-FR" smtClean="0"/>
              <a:t>27/10/2020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345E87-360F-4861-8005-D095490AB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6488C1-FCC7-41F2-AD6F-5FEEED87D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2F463-2A0D-4482-A7E7-136256B66A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0296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8399B96-5F4F-4DA5-9B93-6EA651CE1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4468F7-B1F2-4AA8-80D0-4239AE096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50488A-8B5A-4B21-9129-B8B5968F32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AFBA1-429E-4D15-9DC6-88D98FCBDC79}" type="datetimeFigureOut">
              <a:rPr lang="fr-FR" smtClean="0"/>
              <a:t>27/10/2020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59582A-EAEF-4971-BE14-42C288EA35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F11016-894C-4438-AAE3-5626564CAB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2F463-2A0D-4482-A7E7-136256B66A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606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abay.com/en/flag-usa-red-striped-blue-star-377972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dreference.com/fren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dreference.com/fren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9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dreference.com/fren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9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display?v=pvn5cq3852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display?v=phnuumr1k2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hyperlink" Target="https://learningapps.org/14638652" TargetMode="External"/><Relationship Id="rId4" Type="http://schemas.openxmlformats.org/officeDocument/2006/relationships/hyperlink" Target="http://learningapps.org/display?v=phnuumr1k2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ordreference.com/fren/" TargetMode="External"/><Relationship Id="rId5" Type="http://schemas.openxmlformats.org/officeDocument/2006/relationships/slide" Target="slide12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37800A-2B16-4B6C-AFDA-A72F6B5B1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8642"/>
            <a:ext cx="9144000" cy="2598821"/>
          </a:xfrm>
        </p:spPr>
        <p:txBody>
          <a:bodyPr>
            <a:normAutofit fontScale="90000"/>
          </a:bodyPr>
          <a:lstStyle/>
          <a:p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r>
              <a:rPr lang="fr-FR" dirty="0"/>
              <a:t>US ELECTIONS 2020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335FA9-1384-42E1-BC92-028E6AB621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Miss </a:t>
            </a:r>
            <a:r>
              <a:rPr lang="fr-FR" dirty="0" err="1"/>
              <a:t>Radigois</a:t>
            </a:r>
            <a:r>
              <a:rPr lang="fr-FR" dirty="0"/>
              <a:t> </a:t>
            </a:r>
          </a:p>
          <a:p>
            <a:r>
              <a:rPr lang="fr-FR" sz="1600" dirty="0" err="1"/>
              <a:t>October</a:t>
            </a:r>
            <a:r>
              <a:rPr lang="fr-FR" sz="1600" dirty="0"/>
              <a:t>  2020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EF95261-0EC0-4F58-8949-2E1A3FE73EF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148"/>
                    </a14:imgEffect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42293" y="1"/>
            <a:ext cx="4655842" cy="2711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5387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0CC9CB-BEDA-448D-BE3D-B5392D29F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24" y="365126"/>
            <a:ext cx="8829675" cy="1121960"/>
          </a:xfrm>
        </p:spPr>
        <p:txBody>
          <a:bodyPr/>
          <a:lstStyle/>
          <a:p>
            <a:r>
              <a:rPr lang="fr-FR" dirty="0">
                <a:latin typeface="Comic Sans MS" panose="030F0702030302020204" pitchFamily="66" charset="0"/>
              </a:rPr>
              <a:t>Vocab </a:t>
            </a:r>
            <a:r>
              <a:rPr lang="fr-FR" dirty="0" err="1">
                <a:latin typeface="Comic Sans MS" panose="030F0702030302020204" pitchFamily="66" charset="0"/>
              </a:rPr>
              <a:t>toolbox</a:t>
            </a:r>
            <a:r>
              <a:rPr lang="fr-FR" dirty="0">
                <a:latin typeface="Comic Sans MS" panose="030F0702030302020204" pitchFamily="66" charset="0"/>
              </a:rPr>
              <a:t> 1: </a:t>
            </a:r>
            <a:r>
              <a:rPr lang="fr-FR" dirty="0" err="1">
                <a:latin typeface="Comic Sans MS" panose="030F0702030302020204" pitchFamily="66" charset="0"/>
              </a:rPr>
              <a:t>verbs</a:t>
            </a:r>
            <a:endParaRPr lang="fr-FR" dirty="0">
              <a:latin typeface="Comic Sans MS" panose="030F0702030302020204" pitchFamily="66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4EF5AC6-94DF-438D-A49E-509D9FF43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293" y="681037"/>
            <a:ext cx="853514" cy="499915"/>
          </a:xfrm>
          <a:prstGeom prst="rect">
            <a:avLst/>
          </a:prstGeom>
        </p:spPr>
      </p:pic>
      <p:pic>
        <p:nvPicPr>
          <p:cNvPr id="12" name="Espace réservé du contenu 11">
            <a:hlinkClick r:id="rId3"/>
            <a:extLst>
              <a:ext uri="{FF2B5EF4-FFF2-40B4-BE49-F238E27FC236}">
                <a16:creationId xmlns:a16="http://schemas.microsoft.com/office/drawing/2014/main" id="{95B1C19D-7A65-472D-AE95-B6037048D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100" y="286936"/>
            <a:ext cx="1200150" cy="1200150"/>
          </a:xfrm>
        </p:spPr>
      </p:pic>
      <p:graphicFrame>
        <p:nvGraphicFramePr>
          <p:cNvPr id="18" name="Tableau 18">
            <a:extLst>
              <a:ext uri="{FF2B5EF4-FFF2-40B4-BE49-F238E27FC236}">
                <a16:creationId xmlns:a16="http://schemas.microsoft.com/office/drawing/2014/main" id="{8B0C9BAB-9A0B-4A99-8F9F-55B1985E0E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047826"/>
              </p:ext>
            </p:extLst>
          </p:nvPr>
        </p:nvGraphicFramePr>
        <p:xfrm>
          <a:off x="2041949" y="1579418"/>
          <a:ext cx="3951144" cy="4918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5572">
                  <a:extLst>
                    <a:ext uri="{9D8B030D-6E8A-4147-A177-3AD203B41FA5}">
                      <a16:colId xmlns:a16="http://schemas.microsoft.com/office/drawing/2014/main" val="3509635566"/>
                    </a:ext>
                  </a:extLst>
                </a:gridCol>
                <a:gridCol w="1975572">
                  <a:extLst>
                    <a:ext uri="{9D8B030D-6E8A-4147-A177-3AD203B41FA5}">
                      <a16:colId xmlns:a16="http://schemas.microsoft.com/office/drawing/2014/main" val="2907515448"/>
                    </a:ext>
                  </a:extLst>
                </a:gridCol>
              </a:tblGrid>
              <a:tr h="38267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ENGLISH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FRENCH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304717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omic Sans MS" panose="030F0702030302020204" pitchFamily="66" charset="0"/>
                        </a:rPr>
                        <a:t>To </a:t>
                      </a:r>
                      <a:r>
                        <a:rPr lang="fr-FR" sz="1400" dirty="0" err="1">
                          <a:latin typeface="Comic Sans MS" panose="030F0702030302020204" pitchFamily="66" charset="0"/>
                        </a:rPr>
                        <a:t>pledge</a:t>
                      </a:r>
                      <a:r>
                        <a:rPr lang="fr-FR" sz="1400" dirty="0">
                          <a:latin typeface="Comic Sans MS" panose="030F0702030302020204" pitchFamily="66" charset="0"/>
                        </a:rPr>
                        <a:t>:</a:t>
                      </a:r>
                    </a:p>
                    <a:p>
                      <a:pPr algn="ctr"/>
                      <a:endParaRPr lang="fr-FR" sz="1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>
                          <a:latin typeface="Comic Sans MS" panose="030F0702030302020204" pitchFamily="66" charset="0"/>
                        </a:rPr>
                        <a:t>promettre de faire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736427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omic Sans MS" panose="030F0702030302020204" pitchFamily="66" charset="0"/>
                        </a:rPr>
                        <a:t>To </a:t>
                      </a:r>
                      <a:r>
                        <a:rPr lang="fr-FR" sz="1400" dirty="0" err="1">
                          <a:latin typeface="Comic Sans MS" panose="030F0702030302020204" pitchFamily="66" charset="0"/>
                        </a:rPr>
                        <a:t>repeal</a:t>
                      </a:r>
                      <a:r>
                        <a:rPr lang="fr-FR" sz="1400" dirty="0">
                          <a:latin typeface="Comic Sans MS" panose="030F0702030302020204" pitchFamily="66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>
                          <a:latin typeface="Comic Sans MS" panose="030F0702030302020204" pitchFamily="66" charset="0"/>
                        </a:rPr>
                        <a:t>Abroger,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598612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Comic Sans MS" panose="030F0702030302020204" pitchFamily="66" charset="0"/>
                        </a:rPr>
                        <a:t>To </a:t>
                      </a:r>
                      <a:r>
                        <a:rPr lang="fr-FR" sz="1400" dirty="0" err="1">
                          <a:latin typeface="Comic Sans MS" panose="030F0702030302020204" pitchFamily="66" charset="0"/>
                        </a:rPr>
                        <a:t>get</a:t>
                      </a:r>
                      <a:r>
                        <a:rPr lang="fr-FR" sz="140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sz="1400" dirty="0" err="1">
                          <a:latin typeface="Comic Sans MS" panose="030F0702030302020204" pitchFamily="66" charset="0"/>
                        </a:rPr>
                        <a:t>rid</a:t>
                      </a:r>
                      <a:r>
                        <a:rPr lang="fr-FR" sz="1400" dirty="0">
                          <a:latin typeface="Comic Sans MS" panose="030F0702030302020204" pitchFamily="66" charset="0"/>
                        </a:rPr>
                        <a:t> of:</a:t>
                      </a:r>
                    </a:p>
                    <a:p>
                      <a:pPr algn="ctr"/>
                      <a:endParaRPr lang="fr-FR" sz="1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>
                          <a:latin typeface="Comic Sans MS" panose="030F0702030302020204" pitchFamily="66" charset="0"/>
                        </a:rPr>
                        <a:t>Se débarrasser de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241300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Comic Sans MS" panose="030F0702030302020204" pitchFamily="66" charset="0"/>
                        </a:rPr>
                        <a:t>To </a:t>
                      </a:r>
                      <a:r>
                        <a:rPr lang="fr-FR" sz="1400" dirty="0" err="1">
                          <a:latin typeface="Comic Sans MS" panose="030F0702030302020204" pitchFamily="66" charset="0"/>
                        </a:rPr>
                        <a:t>strengthen</a:t>
                      </a:r>
                      <a:r>
                        <a:rPr lang="fr-FR" sz="1400" dirty="0">
                          <a:latin typeface="Comic Sans MS" panose="030F0702030302020204" pitchFamily="66" charset="0"/>
                        </a:rPr>
                        <a:t>:</a:t>
                      </a:r>
                    </a:p>
                    <a:p>
                      <a:pPr algn="ctr"/>
                      <a:endParaRPr lang="fr-FR" sz="1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>
                          <a:latin typeface="Comic Sans MS" panose="030F0702030302020204" pitchFamily="66" charset="0"/>
                        </a:rPr>
                        <a:t>renforcer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816269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Comic Sans MS" panose="030F0702030302020204" pitchFamily="66" charset="0"/>
                        </a:rPr>
                        <a:t>To </a:t>
                      </a:r>
                      <a:r>
                        <a:rPr lang="fr-FR" sz="1400" dirty="0" err="1">
                          <a:latin typeface="Comic Sans MS" panose="030F0702030302020204" pitchFamily="66" charset="0"/>
                        </a:rPr>
                        <a:t>withdraw</a:t>
                      </a:r>
                      <a:r>
                        <a:rPr lang="fr-FR" sz="1400" dirty="0">
                          <a:latin typeface="Comic Sans MS" panose="030F0702030302020204" pitchFamily="66" charset="0"/>
                        </a:rPr>
                        <a:t>: </a:t>
                      </a:r>
                    </a:p>
                    <a:p>
                      <a:pPr algn="ctr"/>
                      <a:endParaRPr lang="fr-FR" sz="1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>
                          <a:latin typeface="Comic Sans MS" panose="030F0702030302020204" pitchFamily="66" charset="0"/>
                        </a:rPr>
                        <a:t>Se retirer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7119954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Comic Sans MS" panose="030F0702030302020204" pitchFamily="66" charset="0"/>
                        </a:rPr>
                        <a:t>To </a:t>
                      </a:r>
                      <a:r>
                        <a:rPr lang="fr-FR" sz="1400" dirty="0" err="1">
                          <a:latin typeface="Comic Sans MS" panose="030F0702030302020204" pitchFamily="66" charset="0"/>
                        </a:rPr>
                        <a:t>provide</a:t>
                      </a:r>
                      <a:r>
                        <a:rPr lang="fr-FR" sz="1400" dirty="0">
                          <a:latin typeface="Comic Sans MS" panose="030F0702030302020204" pitchFamily="66" charset="0"/>
                        </a:rPr>
                        <a:t>: </a:t>
                      </a:r>
                    </a:p>
                    <a:p>
                      <a:pPr algn="ctr"/>
                      <a:endParaRPr lang="fr-FR" sz="1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>
                          <a:latin typeface="Comic Sans MS" panose="030F0702030302020204" pitchFamily="66" charset="0"/>
                        </a:rPr>
                        <a:t>fournir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88714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omic Sans MS" panose="030F0702030302020204" pitchFamily="66" charset="0"/>
                        </a:rPr>
                        <a:t>To </a:t>
                      </a:r>
                      <a:r>
                        <a:rPr lang="fr-FR" sz="1400" dirty="0" err="1">
                          <a:latin typeface="Comic Sans MS" panose="030F0702030302020204" pitchFamily="66" charset="0"/>
                        </a:rPr>
                        <a:t>rely</a:t>
                      </a:r>
                      <a:r>
                        <a:rPr lang="fr-FR" sz="1400" dirty="0">
                          <a:latin typeface="Comic Sans MS" panose="030F0702030302020204" pitchFamily="66" charset="0"/>
                        </a:rPr>
                        <a:t>: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>
                          <a:latin typeface="Comic Sans MS" panose="030F0702030302020204" pitchFamily="66" charset="0"/>
                        </a:rPr>
                        <a:t>compter sur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848852"/>
                  </a:ext>
                </a:extLst>
              </a:tr>
            </a:tbl>
          </a:graphicData>
        </a:graphic>
      </p:graphicFrame>
      <p:graphicFrame>
        <p:nvGraphicFramePr>
          <p:cNvPr id="4" name="Tableau 5">
            <a:extLst>
              <a:ext uri="{FF2B5EF4-FFF2-40B4-BE49-F238E27FC236}">
                <a16:creationId xmlns:a16="http://schemas.microsoft.com/office/drawing/2014/main" id="{1F8FFC93-7C4B-4952-AF19-75F2D3E86B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415133"/>
              </p:ext>
            </p:extLst>
          </p:nvPr>
        </p:nvGraphicFramePr>
        <p:xfrm>
          <a:off x="6650182" y="1603169"/>
          <a:ext cx="4113068" cy="4819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3264">
                  <a:extLst>
                    <a:ext uri="{9D8B030D-6E8A-4147-A177-3AD203B41FA5}">
                      <a16:colId xmlns:a16="http://schemas.microsoft.com/office/drawing/2014/main" val="1314309600"/>
                    </a:ext>
                  </a:extLst>
                </a:gridCol>
                <a:gridCol w="2089804">
                  <a:extLst>
                    <a:ext uri="{9D8B030D-6E8A-4147-A177-3AD203B41FA5}">
                      <a16:colId xmlns:a16="http://schemas.microsoft.com/office/drawing/2014/main" val="2812293618"/>
                    </a:ext>
                  </a:extLst>
                </a:gridCol>
              </a:tblGrid>
              <a:tr h="334577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   ENGLISH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FRENCH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774634"/>
                  </a:ext>
                </a:extLst>
              </a:tr>
              <a:tr h="7422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Comic Sans MS" panose="030F0702030302020204" pitchFamily="66" charset="0"/>
                        </a:rPr>
                        <a:t>To </a:t>
                      </a:r>
                      <a:r>
                        <a:rPr lang="fr-FR" sz="1400" dirty="0" err="1">
                          <a:latin typeface="Comic Sans MS" panose="030F0702030302020204" pitchFamily="66" charset="0"/>
                        </a:rPr>
                        <a:t>allow</a:t>
                      </a:r>
                      <a:r>
                        <a:rPr lang="fr-FR" sz="1400" dirty="0">
                          <a:latin typeface="Comic Sans MS" panose="030F0702030302020204" pitchFamily="66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>
                          <a:latin typeface="Comic Sans MS" panose="030F0702030302020204" pitchFamily="66" charset="0"/>
                        </a:rPr>
                        <a:t>Permettre, autoriser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0395519"/>
                  </a:ext>
                </a:extLst>
              </a:tr>
              <a:tr h="7422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Comic Sans MS" panose="030F0702030302020204" pitchFamily="66" charset="0"/>
                        </a:rPr>
                        <a:t>To launch: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>
                          <a:latin typeface="Comic Sans MS" panose="030F0702030302020204" pitchFamily="66" charset="0"/>
                        </a:rPr>
                        <a:t>Lancer (un projet)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5776862"/>
                  </a:ext>
                </a:extLst>
              </a:tr>
              <a:tr h="7422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Comic Sans MS" panose="030F0702030302020204" pitchFamily="66" charset="0"/>
                        </a:rPr>
                        <a:t>To </a:t>
                      </a:r>
                      <a:r>
                        <a:rPr lang="fr-FR" sz="1400" dirty="0" err="1">
                          <a:latin typeface="Comic Sans MS" panose="030F0702030302020204" pitchFamily="66" charset="0"/>
                        </a:rPr>
                        <a:t>increase</a:t>
                      </a:r>
                      <a:r>
                        <a:rPr lang="fr-FR" sz="1400" dirty="0">
                          <a:latin typeface="Comic Sans MS" panose="030F0702030302020204" pitchFamily="66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>
                          <a:latin typeface="Comic Sans MS" panose="030F0702030302020204" pitchFamily="66" charset="0"/>
                        </a:rPr>
                        <a:t>augmenter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16678"/>
                  </a:ext>
                </a:extLst>
              </a:tr>
              <a:tr h="7422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Comic Sans MS" panose="030F0702030302020204" pitchFamily="66" charset="0"/>
                        </a:rPr>
                        <a:t>To </a:t>
                      </a:r>
                      <a:r>
                        <a:rPr lang="fr-FR" sz="1400" dirty="0" err="1">
                          <a:latin typeface="Comic Sans MS" panose="030F0702030302020204" pitchFamily="66" charset="0"/>
                        </a:rPr>
                        <a:t>enact</a:t>
                      </a:r>
                      <a:r>
                        <a:rPr lang="fr-FR" sz="1400" dirty="0">
                          <a:latin typeface="Comic Sans MS" panose="030F0702030302020204" pitchFamily="66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>
                          <a:latin typeface="Comic Sans MS" panose="030F0702030302020204" pitchFamily="66" charset="0"/>
                        </a:rPr>
                        <a:t>Décréter, promulguer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5388218"/>
                  </a:ext>
                </a:extLst>
              </a:tr>
              <a:tr h="742246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omic Sans MS" panose="030F0702030302020204" pitchFamily="66" charset="0"/>
                        </a:rPr>
                        <a:t>To </a:t>
                      </a:r>
                      <a:r>
                        <a:rPr lang="fr-FR" sz="1400" dirty="0" err="1">
                          <a:latin typeface="Comic Sans MS" panose="030F0702030302020204" pitchFamily="66" charset="0"/>
                        </a:rPr>
                        <a:t>decrease</a:t>
                      </a:r>
                      <a:r>
                        <a:rPr lang="fr-FR" sz="1400" dirty="0">
                          <a:latin typeface="Comic Sans MS" panose="030F0702030302020204" pitchFamily="66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>
                          <a:latin typeface="Comic Sans MS" panose="030F0702030302020204" pitchFamily="66" charset="0"/>
                        </a:rPr>
                        <a:t>réduire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3691065"/>
                  </a:ext>
                </a:extLst>
              </a:tr>
              <a:tr h="742246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omic Sans MS" panose="030F0702030302020204" pitchFamily="66" charset="0"/>
                        </a:rPr>
                        <a:t>To </a:t>
                      </a:r>
                      <a:r>
                        <a:rPr lang="fr-FR" sz="1400" dirty="0" err="1">
                          <a:latin typeface="Comic Sans MS" panose="030F0702030302020204" pitchFamily="66" charset="0"/>
                        </a:rPr>
                        <a:t>improve</a:t>
                      </a:r>
                      <a:endParaRPr lang="fr-FR" sz="1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>
                          <a:latin typeface="Comic Sans MS" panose="030F0702030302020204" pitchFamily="66" charset="0"/>
                        </a:rPr>
                        <a:t>améliorer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3731853"/>
                  </a:ext>
                </a:extLst>
              </a:tr>
            </a:tbl>
          </a:graphicData>
        </a:graphic>
      </p:graphicFrame>
      <p:sp>
        <p:nvSpPr>
          <p:cNvPr id="6" name="ZoneTexte 5">
            <a:hlinkClick r:id="rId5" action="ppaction://hlinksldjump"/>
            <a:extLst>
              <a:ext uri="{FF2B5EF4-FFF2-40B4-BE49-F238E27FC236}">
                <a16:creationId xmlns:a16="http://schemas.microsoft.com/office/drawing/2014/main" id="{769FD00C-2BD4-4534-A122-39C30D821A18}"/>
              </a:ext>
            </a:extLst>
          </p:cNvPr>
          <p:cNvSpPr txBox="1"/>
          <p:nvPr/>
        </p:nvSpPr>
        <p:spPr>
          <a:xfrm>
            <a:off x="10763250" y="6237739"/>
            <a:ext cx="12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Retour au texte</a:t>
            </a:r>
          </a:p>
        </p:txBody>
      </p:sp>
    </p:spTree>
    <p:extLst>
      <p:ext uri="{BB962C8B-B14F-4D97-AF65-F5344CB8AC3E}">
        <p14:creationId xmlns:p14="http://schemas.microsoft.com/office/powerpoint/2010/main" val="2460267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0CC9CB-BEDA-448D-BE3D-B5392D29F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24" y="365125"/>
            <a:ext cx="8829675" cy="1325563"/>
          </a:xfrm>
        </p:spPr>
        <p:txBody>
          <a:bodyPr/>
          <a:lstStyle/>
          <a:p>
            <a:r>
              <a:rPr lang="fr-FR" dirty="0">
                <a:latin typeface="Comic Sans MS" panose="030F0702030302020204" pitchFamily="66" charset="0"/>
              </a:rPr>
              <a:t>Vocab </a:t>
            </a:r>
            <a:r>
              <a:rPr lang="fr-FR" dirty="0" err="1">
                <a:latin typeface="Comic Sans MS" panose="030F0702030302020204" pitchFamily="66" charset="0"/>
              </a:rPr>
              <a:t>toolbox</a:t>
            </a:r>
            <a:r>
              <a:rPr lang="fr-FR" dirty="0">
                <a:latin typeface="Comic Sans MS" panose="030F0702030302020204" pitchFamily="66" charset="0"/>
              </a:rPr>
              <a:t> 2: </a:t>
            </a:r>
            <a:r>
              <a:rPr lang="fr-FR" dirty="0" err="1">
                <a:latin typeface="Comic Sans MS" panose="030F0702030302020204" pitchFamily="66" charset="0"/>
              </a:rPr>
              <a:t>nouns</a:t>
            </a:r>
            <a:endParaRPr lang="fr-FR" dirty="0">
              <a:latin typeface="Comic Sans MS" panose="030F0702030302020204" pitchFamily="66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4EF5AC6-94DF-438D-A49E-509D9FF43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293" y="681037"/>
            <a:ext cx="853514" cy="499915"/>
          </a:xfrm>
          <a:prstGeom prst="rect">
            <a:avLst/>
          </a:prstGeom>
        </p:spPr>
      </p:pic>
      <p:pic>
        <p:nvPicPr>
          <p:cNvPr id="12" name="Espace réservé du contenu 11">
            <a:hlinkClick r:id="rId3"/>
            <a:extLst>
              <a:ext uri="{FF2B5EF4-FFF2-40B4-BE49-F238E27FC236}">
                <a16:creationId xmlns:a16="http://schemas.microsoft.com/office/drawing/2014/main" id="{95B1C19D-7A65-472D-AE95-B6037048D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675" y="75406"/>
            <a:ext cx="1905000" cy="1905000"/>
          </a:xfrm>
        </p:spPr>
      </p:pic>
      <p:graphicFrame>
        <p:nvGraphicFramePr>
          <p:cNvPr id="8" name="Tableau 8">
            <a:extLst>
              <a:ext uri="{FF2B5EF4-FFF2-40B4-BE49-F238E27FC236}">
                <a16:creationId xmlns:a16="http://schemas.microsoft.com/office/drawing/2014/main" id="{E7498EE1-1923-4517-906A-BB58F51107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189268"/>
              </p:ext>
            </p:extLst>
          </p:nvPr>
        </p:nvGraphicFramePr>
        <p:xfrm>
          <a:off x="1947553" y="1980406"/>
          <a:ext cx="8212447" cy="3680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2050">
                  <a:extLst>
                    <a:ext uri="{9D8B030D-6E8A-4147-A177-3AD203B41FA5}">
                      <a16:colId xmlns:a16="http://schemas.microsoft.com/office/drawing/2014/main" val="3255388461"/>
                    </a:ext>
                  </a:extLst>
                </a:gridCol>
                <a:gridCol w="4190397">
                  <a:extLst>
                    <a:ext uri="{9D8B030D-6E8A-4147-A177-3AD203B41FA5}">
                      <a16:colId xmlns:a16="http://schemas.microsoft.com/office/drawing/2014/main" val="939337953"/>
                    </a:ext>
                  </a:extLst>
                </a:gridCol>
              </a:tblGrid>
              <a:tr h="7355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ENGLISH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FRENCH</a:t>
                      </a:r>
                    </a:p>
                    <a:p>
                      <a:pPr algn="ctr"/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03120"/>
                  </a:ext>
                </a:extLst>
              </a:tr>
              <a:tr h="58908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Comic Sans MS" panose="030F0702030302020204" pitchFamily="66" charset="0"/>
                        </a:rPr>
                        <a:t>A stance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i="1" dirty="0">
                          <a:latin typeface="Comic Sans MS" panose="030F0702030302020204" pitchFamily="66" charset="0"/>
                        </a:rPr>
                        <a:t>Un point de vue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944676"/>
                  </a:ext>
                </a:extLst>
              </a:tr>
              <a:tr h="589080"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latin typeface="Comic Sans MS" panose="030F0702030302020204" pitchFamily="66" charset="0"/>
                        </a:rPr>
                        <a:t>Wealth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i="1" dirty="0">
                          <a:latin typeface="Comic Sans MS" panose="030F0702030302020204" pitchFamily="66" charset="0"/>
                        </a:rPr>
                        <a:t>richesse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170128"/>
                  </a:ext>
                </a:extLst>
              </a:tr>
              <a:tr h="589080"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latin typeface="Comic Sans MS" panose="030F0702030302020204" pitchFamily="66" charset="0"/>
                        </a:rPr>
                        <a:t>Threat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i="1" dirty="0">
                          <a:latin typeface="Comic Sans MS" panose="030F0702030302020204" pitchFamily="66" charset="0"/>
                        </a:rPr>
                        <a:t>menace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735640"/>
                  </a:ext>
                </a:extLst>
              </a:tr>
              <a:tr h="589080"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latin typeface="Comic Sans MS" panose="030F0702030302020204" pitchFamily="66" charset="0"/>
                        </a:rPr>
                        <a:t>Health</a:t>
                      </a:r>
                      <a:r>
                        <a:rPr lang="fr-FR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dirty="0" err="1">
                          <a:latin typeface="Comic Sans MS" panose="030F0702030302020204" pitchFamily="66" charset="0"/>
                        </a:rPr>
                        <a:t>insurance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i="1" dirty="0">
                          <a:latin typeface="Comic Sans MS" panose="030F0702030302020204" pitchFamily="66" charset="0"/>
                        </a:rPr>
                        <a:t>Assurance santé/maladie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18136"/>
                  </a:ext>
                </a:extLst>
              </a:tr>
              <a:tr h="589080"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latin typeface="Comic Sans MS" panose="030F0702030302020204" pitchFamily="66" charset="0"/>
                        </a:rPr>
                        <a:t>Federal</a:t>
                      </a:r>
                      <a:r>
                        <a:rPr lang="fr-FR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dirty="0" err="1">
                          <a:latin typeface="Comic Sans MS" panose="030F0702030302020204" pitchFamily="66" charset="0"/>
                        </a:rPr>
                        <a:t>funding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i="1" dirty="0">
                          <a:latin typeface="Comic Sans MS" panose="030F0702030302020204" pitchFamily="66" charset="0"/>
                        </a:rPr>
                        <a:t>Financement fédéral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286539"/>
                  </a:ext>
                </a:extLst>
              </a:tr>
            </a:tbl>
          </a:graphicData>
        </a:graphic>
      </p:graphicFrame>
      <p:pic>
        <p:nvPicPr>
          <p:cNvPr id="10" name="Image 9">
            <a:hlinkClick r:id="rId5" action="ppaction://hlinksldjump"/>
            <a:extLst>
              <a:ext uri="{FF2B5EF4-FFF2-40B4-BE49-F238E27FC236}">
                <a16:creationId xmlns:a16="http://schemas.microsoft.com/office/drawing/2014/main" id="{40BF84C6-6F5E-4BCE-BCE5-B237448C6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4675" y="6331317"/>
            <a:ext cx="1231499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3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0CC9CB-BEDA-448D-BE3D-B5392D29F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24" y="365125"/>
            <a:ext cx="8829675" cy="1325563"/>
          </a:xfrm>
        </p:spPr>
        <p:txBody>
          <a:bodyPr/>
          <a:lstStyle/>
          <a:p>
            <a:r>
              <a:rPr lang="fr-FR" dirty="0">
                <a:latin typeface="Comic Sans MS" panose="030F0702030302020204" pitchFamily="66" charset="0"/>
              </a:rPr>
              <a:t>Vocab </a:t>
            </a:r>
            <a:r>
              <a:rPr lang="fr-FR" dirty="0" err="1">
                <a:latin typeface="Comic Sans MS" panose="030F0702030302020204" pitchFamily="66" charset="0"/>
              </a:rPr>
              <a:t>toolbox</a:t>
            </a:r>
            <a:r>
              <a:rPr lang="fr-FR" dirty="0">
                <a:latin typeface="Comic Sans MS" panose="030F0702030302020204" pitchFamily="66" charset="0"/>
              </a:rPr>
              <a:t> 3: adjectives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4EF5AC6-94DF-438D-A49E-509D9FF43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293" y="681037"/>
            <a:ext cx="853514" cy="499915"/>
          </a:xfrm>
          <a:prstGeom prst="rect">
            <a:avLst/>
          </a:prstGeom>
        </p:spPr>
      </p:pic>
      <p:pic>
        <p:nvPicPr>
          <p:cNvPr id="12" name="Espace réservé du contenu 11">
            <a:hlinkClick r:id="rId3"/>
            <a:extLst>
              <a:ext uri="{FF2B5EF4-FFF2-40B4-BE49-F238E27FC236}">
                <a16:creationId xmlns:a16="http://schemas.microsoft.com/office/drawing/2014/main" id="{95B1C19D-7A65-472D-AE95-B6037048D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327" y="311526"/>
            <a:ext cx="1432760" cy="1432760"/>
          </a:xfrm>
        </p:spPr>
      </p:pic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73F62AE1-2877-49A7-9CB0-D2F5CF5F53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094394"/>
              </p:ext>
            </p:extLst>
          </p:nvPr>
        </p:nvGraphicFramePr>
        <p:xfrm>
          <a:off x="2006930" y="2481943"/>
          <a:ext cx="8153070" cy="3081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9070">
                  <a:extLst>
                    <a:ext uri="{9D8B030D-6E8A-4147-A177-3AD203B41FA5}">
                      <a16:colId xmlns:a16="http://schemas.microsoft.com/office/drawing/2014/main" val="127380633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693502435"/>
                    </a:ext>
                  </a:extLst>
                </a:gridCol>
              </a:tblGrid>
              <a:tr h="76299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ENGLISH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ANTONYM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710692"/>
                  </a:ext>
                </a:extLst>
              </a:tr>
              <a:tr h="76299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>
                          <a:latin typeface="Comic Sans MS" panose="030F0702030302020204" pitchFamily="66" charset="0"/>
                        </a:rPr>
                        <a:t>Fewer</a:t>
                      </a:r>
                      <a:endParaRPr lang="fr-FR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sz="3200" dirty="0">
                          <a:latin typeface="Comic Sans MS" panose="030F0702030302020204" pitchFamily="66" charset="0"/>
                        </a:rPr>
                        <a:t>≠    more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334199"/>
                  </a:ext>
                </a:extLst>
              </a:tr>
              <a:tr h="76299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>
                          <a:latin typeface="Comic Sans MS" panose="030F0702030302020204" pitchFamily="66" charset="0"/>
                        </a:rPr>
                        <a:t>Renewable</a:t>
                      </a:r>
                      <a:endParaRPr lang="fr-FR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latin typeface="Comic Sans MS" panose="030F0702030302020204" pitchFamily="66" charset="0"/>
                        </a:rPr>
                        <a:t>≠  non-recyclable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6230102"/>
                  </a:ext>
                </a:extLst>
              </a:tr>
              <a:tr h="76299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>
                          <a:latin typeface="Comic Sans MS" panose="030F0702030302020204" pitchFamily="66" charset="0"/>
                        </a:rPr>
                        <a:t>unlawful</a:t>
                      </a:r>
                      <a:endParaRPr lang="fr-FR" sz="2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latin typeface="Comic Sans MS" panose="030F0702030302020204" pitchFamily="66" charset="0"/>
                        </a:rPr>
                        <a:t>≠   </a:t>
                      </a:r>
                      <a:r>
                        <a:rPr lang="fr-FR" sz="2800" dirty="0" err="1">
                          <a:latin typeface="Comic Sans MS" panose="030F0702030302020204" pitchFamily="66" charset="0"/>
                        </a:rPr>
                        <a:t>legal</a:t>
                      </a:r>
                      <a:endParaRPr lang="fr-FR" sz="28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6994778"/>
                  </a:ext>
                </a:extLst>
              </a:tr>
            </a:tbl>
          </a:graphicData>
        </a:graphic>
      </p:graphicFrame>
      <p:pic>
        <p:nvPicPr>
          <p:cNvPr id="6" name="Image 5">
            <a:hlinkClick r:id="rId5" action="ppaction://hlinksldjump"/>
            <a:extLst>
              <a:ext uri="{FF2B5EF4-FFF2-40B4-BE49-F238E27FC236}">
                <a16:creationId xmlns:a16="http://schemas.microsoft.com/office/drawing/2014/main" id="{BC50ADF3-782C-4A11-9428-6E28646B25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4764" y="6169759"/>
            <a:ext cx="1231499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33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2FE566-D996-4FDA-8DBB-1A7E503D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8" y="365125"/>
            <a:ext cx="8859981" cy="653183"/>
          </a:xfrm>
        </p:spPr>
        <p:txBody>
          <a:bodyPr>
            <a:noAutofit/>
          </a:bodyPr>
          <a:lstStyle/>
          <a:p>
            <a:r>
              <a:rPr lang="fr-FR" sz="1600" dirty="0">
                <a:latin typeface="Arial Rounded MT Bold" panose="020F0704030504030204" pitchFamily="34" charset="0"/>
              </a:rPr>
              <a:t>DO THE QUIZ: </a:t>
            </a:r>
            <a:r>
              <a:rPr lang="fr-FR" sz="1600" dirty="0" err="1">
                <a:latin typeface="Arial Rounded MT Bold" panose="020F0704030504030204" pitchFamily="34" charset="0"/>
              </a:rPr>
              <a:t>Learningapps</a:t>
            </a:r>
            <a:r>
              <a:rPr lang="fr-FR" sz="1600" dirty="0">
                <a:latin typeface="Arial Rounded MT Bold" panose="020F0704030504030204" pitchFamily="34" charset="0"/>
              </a:rPr>
              <a:t>  TRUMPS VS BIDEN </a:t>
            </a:r>
            <a:r>
              <a:rPr lang="fr-FR" sz="1600" dirty="0" err="1">
                <a:latin typeface="Arial Rounded MT Bold" panose="020F0704030504030204" pitchFamily="34" charset="0"/>
              </a:rPr>
              <a:t>policies</a:t>
            </a:r>
            <a:endParaRPr lang="fr-FR" sz="1600" dirty="0">
              <a:latin typeface="Arial Rounded MT Bold" panose="020F07040305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385F20-2D51-49C8-8A0C-204A181B8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365125"/>
            <a:ext cx="854800" cy="498764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62C1E46-EE86-4DCB-BD9D-F4AA3F237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 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                                 https://learningapps.org/display?v=pvn5cq38520</a:t>
            </a:r>
          </a:p>
        </p:txBody>
      </p:sp>
      <p:pic>
        <p:nvPicPr>
          <p:cNvPr id="12" name="Image 11">
            <a:hlinkClick r:id="rId3"/>
            <a:extLst>
              <a:ext uri="{FF2B5EF4-FFF2-40B4-BE49-F238E27FC236}">
                <a16:creationId xmlns:a16="http://schemas.microsoft.com/office/drawing/2014/main" id="{F205E8EE-92BC-49FC-8C9F-A58A8F33F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6237" y="2404917"/>
            <a:ext cx="1196687" cy="119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69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2FE566-D996-4FDA-8DBB-1A7E503D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8" y="365125"/>
            <a:ext cx="8859981" cy="653183"/>
          </a:xfrm>
        </p:spPr>
        <p:txBody>
          <a:bodyPr>
            <a:noAutofit/>
          </a:bodyPr>
          <a:lstStyle/>
          <a:p>
            <a:r>
              <a:rPr lang="fr-FR" sz="1600" dirty="0">
                <a:latin typeface="Comic Sans MS" panose="030F0702030302020204" pitchFamily="66" charset="0"/>
              </a:rPr>
              <a:t>A </a:t>
            </a:r>
            <a:r>
              <a:rPr lang="fr-FR" sz="1600" dirty="0" err="1">
                <a:latin typeface="Comic Sans MS" panose="030F0702030302020204" pitchFamily="66" charset="0"/>
              </a:rPr>
              <a:t>closer</a:t>
            </a:r>
            <a:r>
              <a:rPr lang="fr-FR" sz="1600" dirty="0">
                <a:latin typeface="Comic Sans MS" panose="030F0702030302020204" pitchFamily="66" charset="0"/>
              </a:rPr>
              <a:t> look at US </a:t>
            </a:r>
            <a:r>
              <a:rPr lang="fr-FR" sz="1600" dirty="0" err="1">
                <a:latin typeface="Comic Sans MS" panose="030F0702030302020204" pitchFamily="66" charset="0"/>
              </a:rPr>
              <a:t>Presidential</a:t>
            </a:r>
            <a:r>
              <a:rPr lang="fr-FR" sz="1600" dirty="0">
                <a:latin typeface="Comic Sans MS" panose="030F0702030302020204" pitchFamily="66" charset="0"/>
              </a:rPr>
              <a:t> Elections: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385F20-2D51-49C8-8A0C-204A181B8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365125"/>
            <a:ext cx="854800" cy="498764"/>
          </a:xfrm>
          <a:prstGeom prst="rect">
            <a:avLst/>
          </a:prstGeom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118BE477-D7A7-428F-A9D2-6512F1E8A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7755" y="1200015"/>
            <a:ext cx="11066319" cy="534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86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2FE566-D996-4FDA-8DBB-1A7E503D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7912" y="365125"/>
            <a:ext cx="7735887" cy="1325563"/>
          </a:xfrm>
        </p:spPr>
        <p:txBody>
          <a:bodyPr>
            <a:noAutofit/>
          </a:bodyPr>
          <a:lstStyle/>
          <a:p>
            <a:pPr algn="ctr"/>
            <a:r>
              <a:rPr lang="fr-FR" sz="2800" dirty="0">
                <a:latin typeface="Comic Sans MS" panose="030F0702030302020204" pitchFamily="66" charset="0"/>
                <a:cs typeface="Arial" panose="020B0604020202020204" pitchFamily="34" charset="0"/>
              </a:rPr>
              <a:t>A </a:t>
            </a:r>
            <a:r>
              <a:rPr lang="fr-FR" sz="2800" dirty="0" err="1">
                <a:latin typeface="Comic Sans MS" panose="030F0702030302020204" pitchFamily="66" charset="0"/>
                <a:cs typeface="Arial" panose="020B0604020202020204" pitchFamily="34" charset="0"/>
              </a:rPr>
              <a:t>complicated</a:t>
            </a:r>
            <a:r>
              <a:rPr lang="fr-FR" sz="28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latin typeface="Comic Sans MS" panose="030F0702030302020204" pitchFamily="66" charset="0"/>
                <a:cs typeface="Arial" panose="020B0604020202020204" pitchFamily="34" charset="0"/>
              </a:rPr>
              <a:t>voting</a:t>
            </a:r>
            <a:r>
              <a:rPr lang="fr-FR" sz="2800" dirty="0">
                <a:latin typeface="Comic Sans MS" panose="030F0702030302020204" pitchFamily="66" charset="0"/>
                <a:cs typeface="Arial" panose="020B0604020202020204" pitchFamily="34" charset="0"/>
              </a:rPr>
              <a:t> system made </a:t>
            </a:r>
            <a:r>
              <a:rPr lang="fr-FR" sz="2800" dirty="0" err="1">
                <a:latin typeface="Comic Sans MS" panose="030F0702030302020204" pitchFamily="66" charset="0"/>
                <a:cs typeface="Arial" panose="020B0604020202020204" pitchFamily="34" charset="0"/>
              </a:rPr>
              <a:t>easy</a:t>
            </a:r>
            <a:r>
              <a:rPr lang="fr-FR" sz="2800" dirty="0">
                <a:latin typeface="Comic Sans MS" panose="030F0702030302020204" pitchFamily="66" charset="0"/>
                <a:cs typeface="Arial" panose="020B0604020202020204" pitchFamily="34" charset="0"/>
              </a:rPr>
              <a:t>: </a:t>
            </a:r>
            <a:br>
              <a:rPr lang="fr-FR" sz="2800" dirty="0"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fr-FR" sz="2800" dirty="0">
                <a:latin typeface="Comic Sans MS" panose="030F0702030302020204" pitchFamily="66" charset="0"/>
                <a:cs typeface="Arial" panose="020B0604020202020204" pitchFamily="34" charset="0"/>
              </a:rPr>
              <a:t>Watch the </a:t>
            </a:r>
            <a:r>
              <a:rPr lang="fr-FR" sz="2800" dirty="0" err="1">
                <a:latin typeface="Comic Sans MS" panose="030F0702030302020204" pitchFamily="66" charset="0"/>
                <a:cs typeface="Arial" panose="020B0604020202020204" pitchFamily="34" charset="0"/>
              </a:rPr>
              <a:t>video</a:t>
            </a:r>
            <a:r>
              <a:rPr lang="fr-FR" sz="2800" dirty="0"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US ELECTIONS IN PLAIN ENGLISH">
            <a:hlinkClick r:id="" action="ppaction://media"/>
            <a:extLst>
              <a:ext uri="{FF2B5EF4-FFF2-40B4-BE49-F238E27FC236}">
                <a16:creationId xmlns:a16="http://schemas.microsoft.com/office/drawing/2014/main" id="{8682D320-4430-4A66-B938-8F591C1CE79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385F20-2D51-49C8-8A0C-204A181B8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65125"/>
            <a:ext cx="2271798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8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9C338E-1568-410D-A8F7-29B5A9B66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Comic Sans MS" panose="030F0702030302020204" pitchFamily="66" charset="0"/>
              </a:rPr>
              <a:t>Now</a:t>
            </a:r>
            <a:r>
              <a:rPr lang="fr-FR" dirty="0">
                <a:latin typeface="Comic Sans MS" panose="030F0702030302020204" pitchFamily="66" charset="0"/>
              </a:rPr>
              <a:t>, </a:t>
            </a:r>
            <a:r>
              <a:rPr lang="fr-FR" dirty="0" err="1">
                <a:latin typeface="Comic Sans MS" panose="030F0702030302020204" pitchFamily="66" charset="0"/>
              </a:rPr>
              <a:t>let’s</a:t>
            </a:r>
            <a:r>
              <a:rPr lang="fr-FR" dirty="0">
                <a:latin typeface="Comic Sans MS" panose="030F0702030302020204" pitchFamily="66" charset="0"/>
              </a:rPr>
              <a:t> </a:t>
            </a:r>
            <a:r>
              <a:rPr lang="fr-FR" dirty="0" err="1">
                <a:latin typeface="Comic Sans MS" panose="030F0702030302020204" pitchFamily="66" charset="0"/>
              </a:rPr>
              <a:t>wait</a:t>
            </a:r>
            <a:r>
              <a:rPr lang="fr-FR" dirty="0">
                <a:latin typeface="Comic Sans MS" panose="030F0702030302020204" pitchFamily="66" charset="0"/>
              </a:rPr>
              <a:t> and </a:t>
            </a:r>
            <a:r>
              <a:rPr lang="fr-FR" dirty="0" err="1">
                <a:latin typeface="Comic Sans MS" panose="030F0702030302020204" pitchFamily="66" charset="0"/>
              </a:rPr>
              <a:t>see</a:t>
            </a:r>
            <a:r>
              <a:rPr lang="fr-FR" dirty="0">
                <a:latin typeface="Comic Sans MS" panose="030F0702030302020204" pitchFamily="66" charset="0"/>
              </a:rPr>
              <a:t> the </a:t>
            </a:r>
            <a:r>
              <a:rPr lang="fr-FR" dirty="0" err="1">
                <a:latin typeface="Comic Sans MS" panose="030F0702030302020204" pitchFamily="66" charset="0"/>
              </a:rPr>
              <a:t>results</a:t>
            </a:r>
            <a:r>
              <a:rPr lang="fr-FR" dirty="0">
                <a:latin typeface="Comic Sans MS" panose="030F0702030302020204" pitchFamily="66" charset="0"/>
              </a:rPr>
              <a:t>….</a:t>
            </a:r>
            <a:br>
              <a:rPr lang="fr-FR" dirty="0">
                <a:latin typeface="Comic Sans MS" panose="030F0702030302020204" pitchFamily="66" charset="0"/>
              </a:rPr>
            </a:br>
            <a:r>
              <a:rPr lang="fr-FR" dirty="0">
                <a:latin typeface="Comic Sans MS" panose="030F0702030302020204" pitchFamily="66" charset="0"/>
              </a:rPr>
              <a:t>                 …..</a:t>
            </a:r>
            <a:r>
              <a:rPr lang="fr-FR" dirty="0" err="1">
                <a:latin typeface="Comic Sans MS" panose="030F0702030302020204" pitchFamily="66" charset="0"/>
              </a:rPr>
              <a:t>next</a:t>
            </a:r>
            <a:r>
              <a:rPr lang="fr-FR" dirty="0">
                <a:latin typeface="Comic Sans MS" panose="030F0702030302020204" pitchFamily="66" charset="0"/>
              </a:rPr>
              <a:t> Tuesday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1C945A7-E60C-4395-A149-5DE1AB7D9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312" y="2100539"/>
            <a:ext cx="7318558" cy="4116688"/>
          </a:xfrm>
          <a:prstGeom prst="rect">
            <a:avLst/>
          </a:prstGeom>
        </p:spPr>
      </p:pic>
      <p:pic>
        <p:nvPicPr>
          <p:cNvPr id="9" name="Applause Crowd Cheering sound effect">
            <a:hlinkClick r:id="" action="ppaction://media"/>
            <a:extLst>
              <a:ext uri="{FF2B5EF4-FFF2-40B4-BE49-F238E27FC236}">
                <a16:creationId xmlns:a16="http://schemas.microsoft.com/office/drawing/2014/main" id="{70E8000B-20D1-416F-9B39-56ADDEB7EB14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862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5607627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09037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2FE566-D996-4FDA-8DBB-1A7E503D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494" y="365125"/>
            <a:ext cx="6974305" cy="1325563"/>
          </a:xfrm>
        </p:spPr>
        <p:txBody>
          <a:bodyPr>
            <a:noAutofit/>
          </a:bodyPr>
          <a:lstStyle/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Read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pages and do the online quiz (click on the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learningapps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link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at the end)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385F20-2D51-49C8-8A0C-204A181B8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3322608" cy="1938696"/>
          </a:xfrm>
          <a:prstGeom prst="rect">
            <a:avLst/>
          </a:prstGeo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F27B18D2-60CA-4386-AE7C-7D4635B22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4664" y="2303463"/>
            <a:ext cx="8655627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71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2FE566-D996-4FDA-8DBB-1A7E503D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494" y="365125"/>
            <a:ext cx="6974305" cy="1325563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385F20-2D51-49C8-8A0C-204A181B8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2341418" cy="1366185"/>
          </a:xfrm>
          <a:prstGeom prst="rect">
            <a:avLst/>
          </a:prstGeom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D1ADEAD-884C-4ED4-9AF5-86BDF75D9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92383" y="1690688"/>
            <a:ext cx="8967354" cy="496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78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2FE566-D996-4FDA-8DBB-1A7E503D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494" y="365125"/>
            <a:ext cx="6974305" cy="1325563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385F20-2D51-49C8-8A0C-204A181B8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2271798" cy="1325563"/>
          </a:xfrm>
          <a:prstGeom prst="rect">
            <a:avLst/>
          </a:prstGeom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5E1EE066-9EE9-46E4-AEEC-665D16B0F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25624"/>
            <a:ext cx="9635836" cy="478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35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2FE566-D996-4FDA-8DBB-1A7E503D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494" y="365125"/>
            <a:ext cx="6974305" cy="1325563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385F20-2D51-49C8-8A0C-204A181B8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2331027" cy="1360122"/>
          </a:xfrm>
          <a:prstGeom prst="rect">
            <a:avLst/>
          </a:prstGeom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EC53A59-2BEA-45DF-A755-38D797C02C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35282" y="1825625"/>
            <a:ext cx="9382991" cy="47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04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2FE566-D996-4FDA-8DBB-1A7E503D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8" y="365125"/>
            <a:ext cx="8859981" cy="653183"/>
          </a:xfrm>
        </p:spPr>
        <p:txBody>
          <a:bodyPr>
            <a:noAutofit/>
          </a:bodyPr>
          <a:lstStyle/>
          <a:p>
            <a:r>
              <a:rPr lang="fr-FR" sz="1600" dirty="0"/>
              <a:t>Vocab and simple </a:t>
            </a:r>
            <a:r>
              <a:rPr lang="fr-FR" sz="1600" dirty="0" err="1"/>
              <a:t>facts</a:t>
            </a:r>
            <a:endParaRPr lang="fr-FR" sz="1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385F20-2D51-49C8-8A0C-204A181B8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365125"/>
            <a:ext cx="854800" cy="498764"/>
          </a:xfrm>
          <a:prstGeom prst="rect">
            <a:avLst/>
          </a:prstGeom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8AAD7A12-FCF4-487A-BE7D-3E6F9ED94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9870" y="1235580"/>
            <a:ext cx="2515618" cy="132058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DDBEE2B-833D-4969-9AE2-A38C322A4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391" y="1018308"/>
            <a:ext cx="6899564" cy="153785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87E47CA-566D-41FA-8AE9-DBD54B4DA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19" y="2773434"/>
            <a:ext cx="6654945" cy="204930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C9AA526-96C5-422A-A3DD-1CBB55471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6857" y="3454899"/>
            <a:ext cx="5263861" cy="313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30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2FE566-D996-4FDA-8DBB-1A7E503D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8" y="365125"/>
            <a:ext cx="8859981" cy="653183"/>
          </a:xfrm>
        </p:spPr>
        <p:txBody>
          <a:bodyPr>
            <a:noAutofit/>
          </a:bodyPr>
          <a:lstStyle/>
          <a:p>
            <a:r>
              <a:rPr lang="fr-FR" sz="1600" dirty="0"/>
              <a:t>The </a:t>
            </a:r>
            <a:r>
              <a:rPr lang="fr-FR" sz="1600" dirty="0" err="1"/>
              <a:t>two</a:t>
            </a:r>
            <a:r>
              <a:rPr lang="fr-FR" sz="1600" dirty="0"/>
              <a:t> candidates and teams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385F20-2D51-49C8-8A0C-204A181B8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365125"/>
            <a:ext cx="854800" cy="498764"/>
          </a:xfrm>
          <a:prstGeom prst="rect">
            <a:avLst/>
          </a:prstGeom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5AD83A6-3B09-491F-A50E-764EDCF67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1" y="1018308"/>
            <a:ext cx="10372724" cy="556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76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2FE566-D996-4FDA-8DBB-1A7E503D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7912" y="365125"/>
            <a:ext cx="7735887" cy="1325563"/>
          </a:xfrm>
        </p:spPr>
        <p:txBody>
          <a:bodyPr/>
          <a:lstStyle/>
          <a:p>
            <a:pPr algn="ctr"/>
            <a:r>
              <a:rPr lang="fr-FR" dirty="0" err="1"/>
              <a:t>Now</a:t>
            </a:r>
            <a:r>
              <a:rPr lang="fr-FR" dirty="0"/>
              <a:t> do the quiz on </a:t>
            </a:r>
            <a:r>
              <a:rPr lang="fr-FR" dirty="0" err="1"/>
              <a:t>learningapps</a:t>
            </a:r>
            <a:br>
              <a:rPr lang="fr-FR" dirty="0"/>
            </a:br>
            <a:r>
              <a:rPr lang="fr-FR" sz="3200" dirty="0"/>
              <a:t>(click on the </a:t>
            </a:r>
            <a:r>
              <a:rPr lang="fr-FR" sz="3200" dirty="0" err="1"/>
              <a:t>link</a:t>
            </a:r>
            <a:r>
              <a:rPr lang="fr-FR" sz="3200" dirty="0"/>
              <a:t> </a:t>
            </a:r>
            <a:r>
              <a:rPr lang="fr-FR" sz="3200" dirty="0" err="1"/>
              <a:t>below</a:t>
            </a:r>
            <a:r>
              <a:rPr lang="fr-FR" sz="3200" dirty="0"/>
              <a:t>)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385F20-2D51-49C8-8A0C-204A181B8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2271798" cy="1325563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B652B4F-C983-41AF-8A95-F82C9EEF5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454" y="4225635"/>
            <a:ext cx="10515600" cy="2267239"/>
          </a:xfrm>
        </p:spPr>
        <p:txBody>
          <a:bodyPr/>
          <a:lstStyle/>
          <a:p>
            <a:r>
              <a:rPr lang="fr-FR" dirty="0">
                <a:hlinkClick r:id="rId3"/>
              </a:rPr>
              <a:t>https://</a:t>
            </a:r>
            <a:r>
              <a:rPr lang="fr-FR" dirty="0">
                <a:hlinkClick r:id="rId4"/>
              </a:rPr>
              <a:t>learningapps.org/display?v=phnuumr1k20</a:t>
            </a:r>
            <a:r>
              <a:rPr lang="fr-FR" dirty="0"/>
              <a:t> 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0" name="Image 9">
            <a:hlinkClick r:id="rId5"/>
            <a:extLst>
              <a:ext uri="{FF2B5EF4-FFF2-40B4-BE49-F238E27FC236}">
                <a16:creationId xmlns:a16="http://schemas.microsoft.com/office/drawing/2014/main" id="{327FB65E-BD56-4AB9-8ACC-FD46800EB2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655" y="2459181"/>
            <a:ext cx="1607127" cy="16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18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2FE566-D996-4FDA-8DBB-1A7E503D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8" y="342900"/>
            <a:ext cx="8859981" cy="665017"/>
          </a:xfrm>
        </p:spPr>
        <p:txBody>
          <a:bodyPr>
            <a:noAutofit/>
          </a:bodyPr>
          <a:lstStyle/>
          <a:p>
            <a:r>
              <a:rPr lang="fr-FR" sz="1600" dirty="0">
                <a:latin typeface="Comic Sans MS" panose="030F0702030302020204" pitchFamily="66" charset="0"/>
                <a:ea typeface="Arimo" panose="020B0604020202020204" pitchFamily="34" charset="0"/>
                <a:cs typeface="Arimo" panose="020B0604020202020204" pitchFamily="34" charset="0"/>
              </a:rPr>
              <a:t>The 2 candidates’ </a:t>
            </a:r>
            <a:r>
              <a:rPr lang="fr-FR" sz="1600" dirty="0" err="1">
                <a:latin typeface="Comic Sans MS" panose="030F0702030302020204" pitchFamily="66" charset="0"/>
                <a:ea typeface="Arimo" panose="020B0604020202020204" pitchFamily="34" charset="0"/>
                <a:cs typeface="Arimo" panose="020B0604020202020204" pitchFamily="34" charset="0"/>
              </a:rPr>
              <a:t>policies</a:t>
            </a:r>
            <a:r>
              <a:rPr lang="fr-FR" sz="1600" dirty="0">
                <a:latin typeface="Comic Sans MS" panose="030F0702030302020204" pitchFamily="66" charset="0"/>
                <a:ea typeface="Arimo" panose="020B0604020202020204" pitchFamily="34" charset="0"/>
                <a:cs typeface="Arimo" panose="020B0604020202020204" pitchFamily="34" charset="0"/>
              </a:rPr>
              <a:t> on main issues: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385F20-2D51-49C8-8A0C-204A181B8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365125"/>
            <a:ext cx="854800" cy="498764"/>
          </a:xfrm>
          <a:prstGeom prst="rect">
            <a:avLst/>
          </a:prstGeom>
        </p:spPr>
      </p:pic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7CD202A5-8BE0-4C4B-AB3B-327EC480D0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91417"/>
              </p:ext>
            </p:extLst>
          </p:nvPr>
        </p:nvGraphicFramePr>
        <p:xfrm>
          <a:off x="369652" y="953311"/>
          <a:ext cx="10583694" cy="5720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3511">
                  <a:extLst>
                    <a:ext uri="{9D8B030D-6E8A-4147-A177-3AD203B41FA5}">
                      <a16:colId xmlns:a16="http://schemas.microsoft.com/office/drawing/2014/main" val="1740949767"/>
                    </a:ext>
                  </a:extLst>
                </a:gridCol>
                <a:gridCol w="3921377">
                  <a:extLst>
                    <a:ext uri="{9D8B030D-6E8A-4147-A177-3AD203B41FA5}">
                      <a16:colId xmlns:a16="http://schemas.microsoft.com/office/drawing/2014/main" val="624870029"/>
                    </a:ext>
                  </a:extLst>
                </a:gridCol>
                <a:gridCol w="4908806">
                  <a:extLst>
                    <a:ext uri="{9D8B030D-6E8A-4147-A177-3AD203B41FA5}">
                      <a16:colId xmlns:a16="http://schemas.microsoft.com/office/drawing/2014/main" val="2601684371"/>
                    </a:ext>
                  </a:extLst>
                </a:gridCol>
              </a:tblGrid>
              <a:tr h="287468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Comic Sans MS" panose="030F0702030302020204" pitchFamily="66" charset="0"/>
                        </a:rPr>
                        <a:t>POLITICAL ISSUES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Comic Sans MS" panose="030F0702030302020204" pitchFamily="66" charset="0"/>
                        </a:rPr>
                        <a:t>TRUMP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Comic Sans MS" panose="030F0702030302020204" pitchFamily="66" charset="0"/>
                        </a:rPr>
                        <a:t>BIDEN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6744211"/>
                  </a:ext>
                </a:extLst>
              </a:tr>
              <a:tr h="776165">
                <a:tc>
                  <a:txBody>
                    <a:bodyPr/>
                    <a:lstStyle/>
                    <a:p>
                      <a:pPr algn="ctr"/>
                      <a:r>
                        <a:rPr lang="fr-FR" sz="1050" dirty="0">
                          <a:latin typeface="Comic Sans MS" panose="030F0702030302020204" pitchFamily="66" charset="0"/>
                        </a:rPr>
                        <a:t>PANDEMIC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>
                          <a:latin typeface="Comic Sans MS" panose="030F0702030302020204" pitchFamily="66" charset="0"/>
                        </a:rPr>
                        <a:t>He has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largely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left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it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to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individual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states to combat the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pandemic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. In April, 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he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began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encouraging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states to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reopen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to boost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economy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>
                          <a:latin typeface="Comic Sans MS" panose="030F0702030302020204" pitchFamily="66" charset="0"/>
                        </a:rPr>
                        <a:t>He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says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a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strong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federal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plan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is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necessary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to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contain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the corona virus,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including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more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testing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and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better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equipping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of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hospitals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and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medical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workers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. To restart the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economy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safely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,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he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says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the US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governement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must </a:t>
                      </a:r>
                      <a:r>
                        <a:rPr lang="fr-FR" sz="105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provide</a:t>
                      </a:r>
                      <a:r>
                        <a:rPr lang="fr-FR" sz="105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more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aid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to businesses and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workers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715222"/>
                  </a:ext>
                </a:extLst>
              </a:tr>
              <a:tr h="776165">
                <a:tc>
                  <a:txBody>
                    <a:bodyPr/>
                    <a:lstStyle/>
                    <a:p>
                      <a:pPr algn="ctr"/>
                      <a:r>
                        <a:rPr lang="fr-FR" sz="1050" dirty="0">
                          <a:latin typeface="Comic Sans MS" panose="030F0702030302020204" pitchFamily="66" charset="0"/>
                        </a:rPr>
                        <a:t>RACIAL JUSTICE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>
                          <a:latin typeface="Comic Sans MS" panose="030F0702030302020204" pitchFamily="66" charset="0"/>
                        </a:rPr>
                        <a:t>He has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taken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an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aggressive</a:t>
                      </a:r>
                      <a:r>
                        <a:rPr lang="fr-FR" sz="1050" dirty="0">
                          <a:latin typeface="Comic Sans MS" panose="030F0702030302020204" pitchFamily="66" charset="0"/>
                          <a:hlinkClick r:id="rId3" action="ppaction://hlinksldjump"/>
                        </a:rPr>
                        <a:t> </a:t>
                      </a:r>
                      <a:r>
                        <a:rPr lang="fr-FR" sz="1050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  <a:hlinkClick r:id="rId3" action="ppaction://hlinksldjump"/>
                        </a:rPr>
                        <a:t>stance</a:t>
                      </a:r>
                      <a:r>
                        <a:rPr lang="fr-FR" sz="1050" dirty="0">
                          <a:latin typeface="Comic Sans MS" panose="030F0702030302020204" pitchFamily="66" charset="0"/>
                          <a:hlinkClick r:id="rId3" action="ppaction://hlinksldjump"/>
                        </a:rPr>
                        <a:t>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against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protesters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who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are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calling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for an end to </a:t>
                      </a:r>
                      <a:r>
                        <a:rPr lang="fr-FR" sz="1050" dirty="0" err="1">
                          <a:latin typeface="Comic Sans MS" panose="030F0702030302020204" pitchFamily="66" charset="0"/>
                        </a:rPr>
                        <a:t>racism</a:t>
                      </a:r>
                      <a:r>
                        <a:rPr lang="fr-FR" sz="1050" dirty="0">
                          <a:latin typeface="Comic Sans MS" panose="030F0702030302020204" pitchFamily="66" charset="0"/>
                        </a:rPr>
                        <a:t> in the U.S.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1050" dirty="0">
                          <a:latin typeface="Comic Sans MS" panose="030F0702030302020204" pitchFamily="66" charset="0"/>
                        </a:rPr>
                        <a:t>He says racism is a problem that needs urgent attention in the U.S. He</a:t>
                      </a:r>
                      <a:r>
                        <a:rPr lang="en-US" sz="1050" dirty="0">
                          <a:latin typeface="Comic Sans MS" panose="030F0702030302020204" pitchFamily="66" charset="0"/>
                          <a:hlinkClick r:id="rId4" action="ppaction://hlinksldjump"/>
                        </a:rPr>
                        <a:t> </a:t>
                      </a:r>
                      <a:r>
                        <a:rPr lang="en-US" sz="105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hlinkClick r:id="rId4" action="ppaction://hlinksldjump"/>
                        </a:rPr>
                        <a:t>pledges</a:t>
                      </a:r>
                      <a:r>
                        <a:rPr lang="en-US" sz="1050" dirty="0">
                          <a:latin typeface="Comic Sans MS" panose="030F0702030302020204" pitchFamily="66" charset="0"/>
                          <a:hlinkClick r:id="rId4" action="ppaction://hlinksldjump"/>
                        </a:rPr>
                        <a:t> </a:t>
                      </a:r>
                      <a:r>
                        <a:rPr lang="en-US" sz="1050" dirty="0">
                          <a:latin typeface="Comic Sans MS" panose="030F0702030302020204" pitchFamily="66" charset="0"/>
                        </a:rPr>
                        <a:t>to </a:t>
                      </a:r>
                      <a:r>
                        <a:rPr lang="en-US" sz="105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hlinkClick r:id="rId4" action="ppaction://hlinksldjump"/>
                        </a:rPr>
                        <a:t>enact</a:t>
                      </a:r>
                      <a:r>
                        <a:rPr lang="en-US" sz="1050" dirty="0">
                          <a:latin typeface="Comic Sans MS" panose="030F0702030302020204" pitchFamily="66" charset="0"/>
                        </a:rPr>
                        <a:t> policies to help end racial </a:t>
                      </a:r>
                      <a:r>
                        <a:rPr lang="en-US" sz="105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hlinkClick r:id="rId3" action="ppaction://hlinksldjump"/>
                        </a:rPr>
                        <a:t>wealth</a:t>
                      </a:r>
                      <a:r>
                        <a:rPr lang="en-US" sz="1050" dirty="0">
                          <a:latin typeface="Comic Sans MS" panose="030F0702030302020204" pitchFamily="66" charset="0"/>
                        </a:rPr>
                        <a:t> inequality. He has called for the government to increase investigations of </a:t>
                      </a:r>
                      <a:r>
                        <a:rPr lang="en-US" sz="105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hlinkClick r:id="rId5" action="ppaction://hlinksldjump"/>
                        </a:rPr>
                        <a:t>unlawful</a:t>
                      </a:r>
                      <a:r>
                        <a:rPr lang="en-US" sz="105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hlinkClick r:id="rId6"/>
                        </a:rPr>
                        <a:t> </a:t>
                      </a:r>
                      <a:r>
                        <a:rPr lang="en-US" sz="1050" dirty="0">
                          <a:latin typeface="Comic Sans MS" panose="030F0702030302020204" pitchFamily="66" charset="0"/>
                        </a:rPr>
                        <a:t>treatment of Black Americans by police</a:t>
                      </a:r>
                      <a:endParaRPr lang="fr-FR" sz="105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866903"/>
                  </a:ext>
                </a:extLst>
              </a:tr>
              <a:tr h="1121127">
                <a:tc>
                  <a:txBody>
                    <a:bodyPr/>
                    <a:lstStyle/>
                    <a:p>
                      <a:pPr algn="ctr"/>
                      <a:r>
                        <a:rPr lang="fr-FR" sz="1050" dirty="0">
                          <a:latin typeface="Comic Sans MS" panose="030F0702030302020204" pitchFamily="66" charset="0"/>
                        </a:rPr>
                        <a:t>HEALTH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Comic Sans MS" panose="030F0702030302020204" pitchFamily="66" charset="0"/>
                        </a:rPr>
                        <a:t>He says he wants the Affordable Care Act</a:t>
                      </a:r>
                    </a:p>
                    <a:p>
                      <a:r>
                        <a:rPr lang="en-US" sz="1050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  <a:hlinkClick r:id="rId4" action="ppaction://hlinksldjump"/>
                        </a:rPr>
                        <a:t>repealed</a:t>
                      </a:r>
                      <a:r>
                        <a:rPr lang="en-US" sz="1050" dirty="0">
                          <a:latin typeface="Comic Sans MS" panose="030F0702030302020204" pitchFamily="66" charset="0"/>
                        </a:rPr>
                        <a:t> and replaced with something</a:t>
                      </a:r>
                    </a:p>
                    <a:p>
                      <a:r>
                        <a:rPr lang="en-US" sz="1050" dirty="0">
                          <a:latin typeface="Comic Sans MS" panose="030F0702030302020204" pitchFamily="66" charset="0"/>
                        </a:rPr>
                        <a:t>better.</a:t>
                      </a:r>
                    </a:p>
                    <a:p>
                      <a:r>
                        <a:rPr lang="en-US" sz="1050" dirty="0">
                          <a:latin typeface="Comic Sans MS" panose="030F0702030302020204" pitchFamily="66" charset="0"/>
                        </a:rPr>
                        <a:t>He wants </a:t>
                      </a:r>
                      <a:r>
                        <a:rPr lang="en-US" sz="1050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  <a:hlinkClick r:id="rId4" action="ppaction://hlinksldjump"/>
                        </a:rPr>
                        <a:t>to get rid of </a:t>
                      </a:r>
                      <a:r>
                        <a:rPr lang="en-US" sz="1050" dirty="0">
                          <a:latin typeface="Comic Sans MS" panose="030F0702030302020204" pitchFamily="66" charset="0"/>
                        </a:rPr>
                        <a:t>Obamacare, a program that helped Americans get </a:t>
                      </a:r>
                      <a:r>
                        <a:rPr lang="en-US" sz="1050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  <a:hlinkClick r:id="rId3" action="ppaction://hlinksldjump"/>
                        </a:rPr>
                        <a:t>health insurance</a:t>
                      </a:r>
                      <a:r>
                        <a:rPr lang="en-US" sz="1050" dirty="0">
                          <a:latin typeface="Comic Sans MS" panose="030F0702030302020204" pitchFamily="66" charset="0"/>
                          <a:hlinkClick r:id="rId3" action="ppaction://hlinksldjump"/>
                        </a:rPr>
                        <a:t>.</a:t>
                      </a:r>
                      <a:endParaRPr lang="en-US" sz="1050" dirty="0">
                        <a:latin typeface="Comic Sans MS" panose="030F0702030302020204" pitchFamily="66" charset="0"/>
                      </a:endParaRPr>
                    </a:p>
                    <a:p>
                      <a:endParaRPr lang="fr-FR" sz="105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Comic Sans MS" panose="030F0702030302020204" pitchFamily="66" charset="0"/>
                        </a:rPr>
                        <a:t>He says he would work to protect and improve the Affordable Care Act (ACA), a 2010 law that helped millions of Americans</a:t>
                      </a:r>
                    </a:p>
                    <a:p>
                      <a:r>
                        <a:rPr lang="en-US" sz="1050" dirty="0">
                          <a:latin typeface="Comic Sans MS" panose="030F0702030302020204" pitchFamily="66" charset="0"/>
                        </a:rPr>
                        <a:t>get health insurance.</a:t>
                      </a:r>
                      <a:endParaRPr lang="fr-FR" sz="105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535927"/>
                  </a:ext>
                </a:extLst>
              </a:tr>
              <a:tr h="776165">
                <a:tc>
                  <a:txBody>
                    <a:bodyPr/>
                    <a:lstStyle/>
                    <a:p>
                      <a:pPr algn="ctr"/>
                      <a:r>
                        <a:rPr lang="fr-FR" sz="1050" dirty="0">
                          <a:latin typeface="Comic Sans MS" panose="030F0702030302020204" pitchFamily="66" charset="0"/>
                        </a:rPr>
                        <a:t>ECONOMY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Comic Sans MS" panose="030F0702030302020204" pitchFamily="66" charset="0"/>
                        </a:rPr>
                        <a:t>To</a:t>
                      </a:r>
                      <a:r>
                        <a:rPr lang="en-US" sz="1050" dirty="0">
                          <a:latin typeface="Comic Sans MS" panose="030F0702030302020204" pitchFamily="66" charset="0"/>
                          <a:hlinkClick r:id="rId6"/>
                        </a:rPr>
                        <a:t> </a:t>
                      </a:r>
                      <a:r>
                        <a:rPr lang="en-US" sz="1050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  <a:hlinkClick r:id="rId4" action="ppaction://hlinksldjump"/>
                        </a:rPr>
                        <a:t>strengthen</a:t>
                      </a:r>
                      <a:r>
                        <a:rPr lang="en-US" sz="1050" dirty="0">
                          <a:latin typeface="Comic Sans MS" panose="030F0702030302020204" pitchFamily="66" charset="0"/>
                          <a:hlinkClick r:id="rId6"/>
                        </a:rPr>
                        <a:t> </a:t>
                      </a:r>
                      <a:r>
                        <a:rPr lang="en-US" sz="1050" dirty="0">
                          <a:latin typeface="Comic Sans MS" panose="030F0702030302020204" pitchFamily="66" charset="0"/>
                        </a:rPr>
                        <a:t>the economy, he supports</a:t>
                      </a:r>
                      <a:r>
                        <a:rPr lang="en-US" sz="1050" dirty="0">
                          <a:latin typeface="Comic Sans MS" panose="030F0702030302020204" pitchFamily="66" charset="0"/>
                          <a:hlinkClick r:id="rId5" action="ppaction://hlinksldjump"/>
                        </a:rPr>
                        <a:t> </a:t>
                      </a:r>
                      <a:r>
                        <a:rPr lang="en-US" sz="1050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  <a:hlinkClick r:id="rId5" action="ppaction://hlinksldjump"/>
                        </a:rPr>
                        <a:t>fewer</a:t>
                      </a:r>
                      <a:r>
                        <a:rPr lang="en-US" sz="1050" dirty="0">
                          <a:latin typeface="Comic Sans MS" panose="030F0702030302020204" pitchFamily="66" charset="0"/>
                          <a:hlinkClick r:id="rId5" action="ppaction://hlinksldjump"/>
                        </a:rPr>
                        <a:t> </a:t>
                      </a:r>
                      <a:r>
                        <a:rPr lang="en-US" sz="1050" dirty="0">
                          <a:latin typeface="Comic Sans MS" panose="030F0702030302020204" pitchFamily="66" charset="0"/>
                        </a:rPr>
                        <a:t>regulations on businesses and tax cuts to give businesses and Americans more money to spend.</a:t>
                      </a:r>
                      <a:endParaRPr lang="fr-FR" sz="105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Comic Sans MS" panose="030F0702030302020204" pitchFamily="66" charset="0"/>
                        </a:rPr>
                        <a:t>He supports</a:t>
                      </a:r>
                      <a:r>
                        <a:rPr lang="en-US" sz="1050" dirty="0">
                          <a:latin typeface="Comic Sans MS" panose="030F0702030302020204" pitchFamily="66" charset="0"/>
                          <a:hlinkClick r:id="rId4" action="ppaction://hlinksldjump"/>
                        </a:rPr>
                        <a:t> </a:t>
                      </a:r>
                      <a:r>
                        <a:rPr lang="en-US" sz="105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hlinkClick r:id="rId4" action="ppaction://hlinksldjump"/>
                        </a:rPr>
                        <a:t>increasing</a:t>
                      </a:r>
                      <a:r>
                        <a:rPr lang="en-US" sz="1050" dirty="0">
                          <a:latin typeface="Comic Sans MS" panose="030F0702030302020204" pitchFamily="66" charset="0"/>
                          <a:hlinkClick r:id="rId4" action="ppaction://hlinksldjump"/>
                        </a:rPr>
                        <a:t> </a:t>
                      </a:r>
                      <a:r>
                        <a:rPr lang="en-US" sz="1050" dirty="0">
                          <a:latin typeface="Comic Sans MS" panose="030F0702030302020204" pitchFamily="66" charset="0"/>
                        </a:rPr>
                        <a:t>the federal minimum wage from $7.25 per hour to $15 per hour.</a:t>
                      </a:r>
                    </a:p>
                    <a:p>
                      <a:r>
                        <a:rPr lang="en-US" sz="1050" dirty="0">
                          <a:latin typeface="Comic Sans MS" panose="030F0702030302020204" pitchFamily="66" charset="0"/>
                        </a:rPr>
                        <a:t>He also supports increasing taxes on</a:t>
                      </a:r>
                      <a:r>
                        <a:rPr lang="en-US" sz="1050" dirty="0">
                          <a:latin typeface="Comic Sans MS" panose="030F0702030302020204" pitchFamily="66" charset="0"/>
                          <a:hlinkClick r:id="rId6"/>
                        </a:rPr>
                        <a:t> </a:t>
                      </a:r>
                      <a:r>
                        <a:rPr lang="en-US" sz="105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hlinkClick r:id="rId6"/>
                        </a:rPr>
                        <a:t>wealthy</a:t>
                      </a:r>
                      <a:r>
                        <a:rPr lang="en-US" sz="1050" dirty="0">
                          <a:latin typeface="Comic Sans MS" panose="030F0702030302020204" pitchFamily="66" charset="0"/>
                          <a:hlinkClick r:id="rId6"/>
                        </a:rPr>
                        <a:t> </a:t>
                      </a:r>
                      <a:r>
                        <a:rPr lang="en-US" sz="1050" dirty="0">
                          <a:latin typeface="Comic Sans MS" panose="030F0702030302020204" pitchFamily="66" charset="0"/>
                        </a:rPr>
                        <a:t>Americans and corporations.</a:t>
                      </a:r>
                    </a:p>
                    <a:p>
                      <a:endParaRPr lang="fr-FR" sz="105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326499"/>
                  </a:ext>
                </a:extLst>
              </a:tr>
              <a:tr h="776165">
                <a:tc>
                  <a:txBody>
                    <a:bodyPr/>
                    <a:lstStyle/>
                    <a:p>
                      <a:pPr algn="ctr"/>
                      <a:r>
                        <a:rPr lang="fr-FR" sz="1050" dirty="0">
                          <a:latin typeface="Comic Sans MS" panose="030F0702030302020204" pitchFamily="66" charset="0"/>
                        </a:rPr>
                        <a:t>CLIMATE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Comic Sans MS" panose="030F0702030302020204" pitchFamily="66" charset="0"/>
                        </a:rPr>
                        <a:t>In 2017, he announced that the U.S. would </a:t>
                      </a:r>
                      <a:r>
                        <a:rPr lang="en-US" sz="1050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  <a:hlinkClick r:id="rId4" action="ppaction://hlinksldjump"/>
                        </a:rPr>
                        <a:t>withdraw</a:t>
                      </a:r>
                      <a:r>
                        <a:rPr lang="en-US" sz="1050" dirty="0">
                          <a:latin typeface="Comic Sans MS" panose="030F0702030302020204" pitchFamily="66" charset="0"/>
                          <a:hlinkClick r:id="rId6"/>
                        </a:rPr>
                        <a:t> </a:t>
                      </a:r>
                      <a:r>
                        <a:rPr lang="en-US" sz="1050" dirty="0">
                          <a:latin typeface="Comic Sans MS" panose="030F0702030302020204" pitchFamily="66" charset="0"/>
                        </a:rPr>
                        <a:t>from an international agreement to limit global carbon emissions, saying it would hurt the U.S economy.</a:t>
                      </a:r>
                      <a:endParaRPr lang="fr-FR" sz="105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Comic Sans MS" panose="030F0702030302020204" pitchFamily="66" charset="0"/>
                        </a:rPr>
                        <a:t>He says climate change is a major </a:t>
                      </a:r>
                      <a:r>
                        <a:rPr lang="en-US" sz="105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hlinkClick r:id="rId3" action="ppaction://hlinksldjump"/>
                        </a:rPr>
                        <a:t>threat</a:t>
                      </a:r>
                      <a:r>
                        <a:rPr lang="en-US" sz="1050" dirty="0">
                          <a:latin typeface="Comic Sans MS" panose="030F0702030302020204" pitchFamily="66" charset="0"/>
                        </a:rPr>
                        <a:t> facing the nation and the world. He pledges to drastically reduce carbon emissions</a:t>
                      </a:r>
                      <a:r>
                        <a:rPr lang="en-US" sz="105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,</a:t>
                      </a:r>
                      <a:r>
                        <a:rPr lang="en-US" sz="105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hlinkClick r:id="rId6"/>
                        </a:rPr>
                        <a:t> </a:t>
                      </a:r>
                      <a:r>
                        <a:rPr lang="en-US" sz="105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hlinkClick r:id="rId4" action="ppaction://hlinksldjump"/>
                        </a:rPr>
                        <a:t>launch </a:t>
                      </a:r>
                      <a:r>
                        <a:rPr lang="en-US" sz="1050" dirty="0">
                          <a:latin typeface="Comic Sans MS" panose="030F0702030302020204" pitchFamily="66" charset="0"/>
                        </a:rPr>
                        <a:t>major building projects to improve transportation systems, buildings, and industries so they </a:t>
                      </a:r>
                      <a:r>
                        <a:rPr lang="en-US" sz="105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hlinkClick r:id="rId4" action="ppaction://hlinksldjump"/>
                        </a:rPr>
                        <a:t>rely</a:t>
                      </a:r>
                      <a:r>
                        <a:rPr lang="en-US" sz="1050" dirty="0">
                          <a:latin typeface="Comic Sans MS" panose="030F0702030302020204" pitchFamily="66" charset="0"/>
                        </a:rPr>
                        <a:t> less on fossil fuels or run entirely on </a:t>
                      </a:r>
                      <a:r>
                        <a:rPr lang="en-US" sz="105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hlinkClick r:id="rId5" action="ppaction://hlinksldjump"/>
                        </a:rPr>
                        <a:t>renewable</a:t>
                      </a:r>
                      <a:r>
                        <a:rPr lang="en-US" sz="1050" dirty="0">
                          <a:latin typeface="Comic Sans MS" panose="030F0702030302020204" pitchFamily="66" charset="0"/>
                        </a:rPr>
                        <a:t> fuels.</a:t>
                      </a:r>
                      <a:endParaRPr lang="fr-FR" sz="105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551022"/>
                  </a:ext>
                </a:extLst>
              </a:tr>
              <a:tr h="603684">
                <a:tc>
                  <a:txBody>
                    <a:bodyPr/>
                    <a:lstStyle/>
                    <a:p>
                      <a:pPr algn="ctr"/>
                      <a:r>
                        <a:rPr lang="fr-FR" sz="1050" dirty="0">
                          <a:latin typeface="Comic Sans MS" panose="030F0702030302020204" pitchFamily="66" charset="0"/>
                        </a:rPr>
                        <a:t>EDUCATION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Comic Sans MS" panose="030F0702030302020204" pitchFamily="66" charset="0"/>
                        </a:rPr>
                        <a:t>He has worked </a:t>
                      </a:r>
                      <a:r>
                        <a:rPr lang="en-US" sz="1050" dirty="0">
                          <a:latin typeface="Comic Sans MS" panose="030F0702030302020204" pitchFamily="66" charset="0"/>
                          <a:hlinkClick r:id="rId4" action="ppaction://hlinksldjump"/>
                        </a:rPr>
                        <a:t>to </a:t>
                      </a:r>
                      <a:r>
                        <a:rPr lang="en-US" sz="1050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  <a:hlinkClick r:id="rId4" action="ppaction://hlinksldjump"/>
                        </a:rPr>
                        <a:t>decrease </a:t>
                      </a:r>
                      <a:r>
                        <a:rPr lang="en-US" sz="1050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  <a:hlinkClick r:id="rId3" action="ppaction://hlinksldjump"/>
                        </a:rPr>
                        <a:t>federal funding </a:t>
                      </a:r>
                      <a:r>
                        <a:rPr lang="en-US" sz="1050" dirty="0">
                          <a:latin typeface="Comic Sans MS" panose="030F0702030302020204" pitchFamily="66" charset="0"/>
                        </a:rPr>
                        <a:t>for the nation’s public schools. He proposes to give the families the choice between private and public schools. </a:t>
                      </a:r>
                      <a:endParaRPr lang="fr-FR" sz="105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Comic Sans MS" panose="030F0702030302020204" pitchFamily="66" charset="0"/>
                        </a:rPr>
                        <a:t>Some schools are still segregated by race and money. He wants to make sure that all students have the same educational opportunities. He wants the government to </a:t>
                      </a:r>
                      <a:r>
                        <a:rPr lang="en-US" sz="105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hlinkClick r:id="rId4" action="ppaction://hlinksldjump"/>
                        </a:rPr>
                        <a:t>provide</a:t>
                      </a:r>
                      <a:r>
                        <a:rPr lang="en-US" sz="1050" dirty="0">
                          <a:latin typeface="Comic Sans MS" panose="030F0702030302020204" pitchFamily="66" charset="0"/>
                        </a:rPr>
                        <a:t> money to public schools.</a:t>
                      </a:r>
                      <a:endParaRPr lang="fr-FR" sz="105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675563"/>
                  </a:ext>
                </a:extLst>
              </a:tr>
              <a:tr h="603684">
                <a:tc>
                  <a:txBody>
                    <a:bodyPr/>
                    <a:lstStyle/>
                    <a:p>
                      <a:pPr algn="ctr"/>
                      <a:r>
                        <a:rPr lang="fr-FR" sz="1050" dirty="0">
                          <a:latin typeface="Comic Sans MS" panose="030F0702030302020204" pitchFamily="66" charset="0"/>
                        </a:rPr>
                        <a:t>IMMIGRATION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Comic Sans MS" panose="030F0702030302020204" pitchFamily="66" charset="0"/>
                        </a:rPr>
                        <a:t>Restricting both illegal and legal immigration is one of his priorities .</a:t>
                      </a:r>
                      <a:endParaRPr lang="fr-FR" sz="105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Comic Sans MS" panose="030F0702030302020204" pitchFamily="66" charset="0"/>
                        </a:rPr>
                        <a:t>He supports increasing the number of immigrants and refugees legally </a:t>
                      </a:r>
                      <a:r>
                        <a:rPr lang="en-US" sz="105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hlinkClick r:id="rId4" action="ppaction://hlinksldjump"/>
                        </a:rPr>
                        <a:t>allowed</a:t>
                      </a:r>
                      <a:r>
                        <a:rPr lang="en-US" sz="1050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1050" dirty="0">
                          <a:latin typeface="Comic Sans MS" panose="030F0702030302020204" pitchFamily="66" charset="0"/>
                        </a:rPr>
                        <a:t>into this country. He also wants to create a path to citizenship for undocumented immigrants who are already living in the U.S.</a:t>
                      </a:r>
                      <a:endParaRPr lang="fr-FR" sz="105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34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05401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719</Words>
  <Application>Microsoft Office PowerPoint</Application>
  <PresentationFormat>Grand écran</PresentationFormat>
  <Paragraphs>104</Paragraphs>
  <Slides>16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Arial Rounded MT Bold</vt:lpstr>
      <vt:lpstr>Calibri</vt:lpstr>
      <vt:lpstr>Calibri Light</vt:lpstr>
      <vt:lpstr>Comic Sans MS</vt:lpstr>
      <vt:lpstr>Thème Office</vt:lpstr>
      <vt:lpstr>       US ELECTIONS 2020 </vt:lpstr>
      <vt:lpstr>Read these pages and do the online quiz (click on the learningapps link at the end)</vt:lpstr>
      <vt:lpstr>Présentation PowerPoint</vt:lpstr>
      <vt:lpstr>Présentation PowerPoint</vt:lpstr>
      <vt:lpstr>Présentation PowerPoint</vt:lpstr>
      <vt:lpstr>Vocab and simple facts</vt:lpstr>
      <vt:lpstr>The two candidates and teams</vt:lpstr>
      <vt:lpstr>Now do the quiz on learningapps (click on the link below)</vt:lpstr>
      <vt:lpstr>The 2 candidates’ policies on main issues:</vt:lpstr>
      <vt:lpstr>Vocab toolbox 1: verbs</vt:lpstr>
      <vt:lpstr>Vocab toolbox 2: nouns</vt:lpstr>
      <vt:lpstr>Vocab toolbox 3: adjectives</vt:lpstr>
      <vt:lpstr>DO THE QUIZ: Learningapps  TRUMPS VS BIDEN policies</vt:lpstr>
      <vt:lpstr>A closer look at US Presidential Elections:</vt:lpstr>
      <vt:lpstr>A complicated voting system made easy:  Watch the video.</vt:lpstr>
      <vt:lpstr>Now, let’s wait and see the results….                  …..next Tuesday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 ELECTIONS 2020</dc:title>
  <dc:creator>SOPHIE RADIGOIS</dc:creator>
  <cp:lastModifiedBy>SOPHIE RADIGOIS</cp:lastModifiedBy>
  <cp:revision>56</cp:revision>
  <cp:lastPrinted>2020-10-26T15:36:36Z</cp:lastPrinted>
  <dcterms:created xsi:type="dcterms:W3CDTF">2020-10-26T11:01:40Z</dcterms:created>
  <dcterms:modified xsi:type="dcterms:W3CDTF">2020-10-27T07:43:55Z</dcterms:modified>
</cp:coreProperties>
</file>