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</p:sldIdLst>
  <p:sldSz cy="5143500" cx="9144000"/>
  <p:notesSz cx="6858000" cy="9144000"/>
  <p:embeddedFontLst>
    <p:embeddedFont>
      <p:font typeface="Ultra"/>
      <p:regular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1BDD86-781A-4D05-A426-0E88C71A82D0}">
  <a:tblStyle styleId="{5A1BDD86-781A-4D05-A426-0E88C71A82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font" Target="fonts/Ultra-regular.fntdata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2f6daf6d6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2f6daf6d6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8a4e2429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8a4e2429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2a61dc54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2a61dc54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8a4e2429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38a4e2429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8a4e2429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8a4e242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8a4e2429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8a4e2429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8a4e2429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38a4e2429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2f6daf6d6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32f6daf6d6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8a4e2429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38a4e2429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38a4e2429b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38a4e2429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8a4e2429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8a4e2429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38a4e2429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38a4e2429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38a4e2429b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38a4e2429b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38a4e2429b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38a4e2429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2a61dc54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32a61dc54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8a4e2429b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38a4e2429b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8a4e2429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38a4e2429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38a4e2429b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38a4e2429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38a4e2429b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38a4e2429b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38a4e2429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38a4e2429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32f6daf6d6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32f6daf6d6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2f6daf6d6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2f6daf6d6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38a4e2429b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38a4e2429b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38a4e2429b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38a4e2429b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38a4e2429b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38a4e2429b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38a4e2429b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38a4e2429b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38a4e2429b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38a4e2429b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8a4e2429b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38a4e2429b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38a4e2429b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38a4e2429b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32f6daf6d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32f6daf6d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32f6daf6d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32f6daf6d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32f6daf6d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32f6daf6d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8a4e2429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8a4e2429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38a4e2429b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38a4e2429b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32f6daf6d6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32f6daf6d6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32f6daf6d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32f6daf6d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38a4e2429b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38a4e2429b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375d3df0b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2375d3df0b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38a4e2429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38a4e2429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38a4e2429b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238a4e2429b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32f6daf6d6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32f6daf6d6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17632142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e17632142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38a4e2429b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38a4e2429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2f6daf6d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32f6daf6d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38a4e2429b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38a4e2429b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38a4e2429b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238a4e2429b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375d3df0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375d3df0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375d3df0b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2375d3df0b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375d3df0b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375d3df0b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375d3df0b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2375d3df0b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38a4e2429b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38a4e2429b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38a4e2429b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38a4e2429b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375d3df0b3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375d3df0b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375d3df0b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2375d3df0b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2a61dc54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32a61dc5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8a4e2429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8a4e2429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2a61dc54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2a61dc54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17632142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1763214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380">
                <a:solidFill>
                  <a:schemeClr val="lt1"/>
                </a:solidFill>
              </a:rPr>
              <a:t>Teacher’s cheat sheet</a:t>
            </a:r>
            <a:endParaRPr sz="438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38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</a:t>
            </a:r>
            <a:r>
              <a:rPr lang="en-GB" sz="438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ideo Games</a:t>
            </a:r>
            <a:endParaRPr sz="4380"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50" y="3173175"/>
            <a:ext cx="1427100" cy="1431000"/>
          </a:xfrm>
          <a:prstGeom prst="ellipse">
            <a:avLst/>
          </a:prstGeom>
          <a:noFill/>
          <a:ln cap="flat" cmpd="sng" w="762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4294967295" type="body"/>
          </p:nvPr>
        </p:nvSpPr>
        <p:spPr>
          <a:xfrm>
            <a:off x="311700" y="859925"/>
            <a:ext cx="8520600" cy="1527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1 : Debate in pairs (no rules)</a:t>
            </a:r>
            <a:endParaRPr b="1" sz="1700"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Useful words and phrases : Your opinion + Agreeing &amp; disagreeing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to react to the cartoon</a:t>
            </a:r>
            <a:endParaRPr b="1" sz="1400">
              <a:solidFill>
                <a:schemeClr val="lt1"/>
              </a:solidFill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Statement → Debate in pairs</a:t>
            </a:r>
            <a:endParaRPr b="1" sz="1600"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</p:txBody>
      </p:sp>
      <p:sp>
        <p:nvSpPr>
          <p:cNvPr id="138" name="Google Shape;138;p22"/>
          <p:cNvSpPr txBox="1"/>
          <p:nvPr>
            <p:ph idx="4294967295"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1159950" y="228675"/>
            <a:ext cx="6824100" cy="5130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</a:rPr>
              <a:t>Statement #1: Video games are good for teens.</a:t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b="-9869" l="0" r="-6213" t="9870"/>
          <a:stretch/>
        </p:blipFill>
        <p:spPr>
          <a:xfrm rot="636755">
            <a:off x="5305746" y="1523237"/>
            <a:ext cx="3287228" cy="2660942"/>
          </a:xfrm>
          <a:prstGeom prst="wedgeRoundRectCallout">
            <a:avLst>
              <a:gd fmla="val 39606" name="adj1"/>
              <a:gd fmla="val 57487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4">
            <a:alphaModFix/>
          </a:blip>
          <a:srcRect b="-10607" l="3222" r="0" t="1591"/>
          <a:stretch/>
        </p:blipFill>
        <p:spPr>
          <a:xfrm rot="-624920">
            <a:off x="643545" y="1523215"/>
            <a:ext cx="3214363" cy="2660720"/>
          </a:xfrm>
          <a:prstGeom prst="wedgeRoundRectCallout">
            <a:avLst>
              <a:gd fmla="val -41167" name="adj1"/>
              <a:gd fmla="val 58205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900" y="2289175"/>
            <a:ext cx="1012200" cy="1015200"/>
          </a:xfrm>
          <a:prstGeom prst="ellipse">
            <a:avLst/>
          </a:prstGeom>
          <a:noFill/>
          <a:ln cap="flat" cmpd="sng" w="2857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23"/>
          <p:cNvSpPr txBox="1"/>
          <p:nvPr/>
        </p:nvSpPr>
        <p:spPr>
          <a:xfrm rot="-593265">
            <a:off x="898691" y="1133696"/>
            <a:ext cx="2012595" cy="4309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1155CC"/>
                </a:solidFill>
                <a:latin typeface="Ultra"/>
                <a:ea typeface="Ultra"/>
                <a:cs typeface="Ultra"/>
                <a:sym typeface="Ultra"/>
              </a:rPr>
              <a:t>AFFIRMATIVE</a:t>
            </a:r>
            <a:endParaRPr b="1" sz="1600">
              <a:solidFill>
                <a:srgbClr val="1155CC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 rot="633874">
            <a:off x="6320800" y="1133638"/>
            <a:ext cx="2012616" cy="4310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0000"/>
                </a:solidFill>
                <a:latin typeface="Ultra"/>
                <a:ea typeface="Ultra"/>
                <a:cs typeface="Ultra"/>
                <a:sym typeface="Ultra"/>
              </a:rPr>
              <a:t>NEGATIVE</a:t>
            </a:r>
            <a:endParaRPr b="1" sz="1600">
              <a:solidFill>
                <a:srgbClr val="FF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486100" y="4298375"/>
            <a:ext cx="4171800" cy="708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→ Debate in pairs using as many “useful words &amp; phrases” as you can</a:t>
            </a:r>
            <a:endParaRPr b="1"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4294967295" type="body"/>
          </p:nvPr>
        </p:nvSpPr>
        <p:spPr>
          <a:xfrm>
            <a:off x="311700" y="859925"/>
            <a:ext cx="8520600" cy="1527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1 : Debate in pairs (no rules)</a:t>
            </a:r>
            <a:endParaRPr b="1" sz="1700"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Useful words and phrases : Your opinion + Agreeing &amp; disagreeing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to react to the cartoon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→ Debate in pairs</a:t>
            </a:r>
            <a:endParaRPr b="1" sz="1400">
              <a:solidFill>
                <a:schemeClr val="lt1"/>
              </a:solidFill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Debriefing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55" name="Google Shape;155;p24"/>
          <p:cNvSpPr txBox="1"/>
          <p:nvPr>
            <p:ph idx="4294967295"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Ultra"/>
                <a:ea typeface="Ultra"/>
                <a:cs typeface="Ultra"/>
                <a:sym typeface="Ultra"/>
              </a:rPr>
              <a:t>Debriefing</a:t>
            </a:r>
            <a:endParaRPr b="1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311700" y="1766750"/>
            <a:ext cx="3820800" cy="305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5011500" y="1766875"/>
            <a:ext cx="3820800" cy="305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1732200" y="1243675"/>
            <a:ext cx="97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😊 </a:t>
            </a:r>
            <a:r>
              <a:rPr lang="en-GB" sz="2200"/>
              <a:t>👍</a:t>
            </a:r>
            <a:endParaRPr sz="2200"/>
          </a:p>
        </p:txBody>
      </p:sp>
      <p:sp>
        <p:nvSpPr>
          <p:cNvPr id="164" name="Google Shape;164;p25"/>
          <p:cNvSpPr txBox="1"/>
          <p:nvPr/>
        </p:nvSpPr>
        <p:spPr>
          <a:xfrm>
            <a:off x="6628050" y="1243675"/>
            <a:ext cx="58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</a:rPr>
              <a:t>😕</a:t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2307450"/>
            <a:ext cx="8520600" cy="21330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2 : Debate in pairs → Debate in teams of 2 vs 2 + chairperson (rules)</a:t>
            </a:r>
            <a:endParaRPr b="1" sz="1700"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More useful words and phrases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and to react to the picture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Some debating rules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 → Follow the rules to debate in pairs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Prepare to debate in teams of 4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Debate in teams of 2 vs 2 under the supervision of a chairperson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311700" y="2307451"/>
            <a:ext cx="8520600" cy="20133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84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2 : Debate in pairs → Debate in teams of 2 vs 2 + chairperson (rules)</a:t>
            </a:r>
            <a:endParaRPr b="1" sz="1700">
              <a:solidFill>
                <a:schemeClr val="dk1"/>
              </a:solidFill>
            </a:endParaRPr>
          </a:p>
          <a:p>
            <a:pPr indent="-32258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More useful words and phrases</a:t>
            </a:r>
            <a:endParaRPr b="1" sz="16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and to react to the picture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Some debating rules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 → Follow the rules to debate in pairs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Prepare to debate in teams of 4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Debate in teams of 2 vs 2 under the supervision of a chairperson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 b="14733" l="35383" r="0" t="0"/>
          <a:stretch/>
        </p:blipFill>
        <p:spPr>
          <a:xfrm flipH="1">
            <a:off x="0" y="1770400"/>
            <a:ext cx="1762475" cy="191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/>
          <p:nvPr/>
        </p:nvSpPr>
        <p:spPr>
          <a:xfrm>
            <a:off x="1435175" y="178625"/>
            <a:ext cx="4183200" cy="1499700"/>
          </a:xfrm>
          <a:prstGeom prst="wedgeRoundRectCallout">
            <a:avLst>
              <a:gd fmla="val -44339" name="adj1"/>
              <a:gd fmla="val 82995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 		 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First of all, I would like to say that…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To begin with, I’d like to point out that…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By way of introduction, I will say that…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The first thing that must be said is that...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 </a:t>
            </a:r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3455575" y="1821900"/>
            <a:ext cx="3388200" cy="1499700"/>
          </a:xfrm>
          <a:prstGeom prst="wedgeRoundRectCallout">
            <a:avLst>
              <a:gd fmla="val -80688" name="adj1"/>
              <a:gd fmla="val 33947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 		 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			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Secondly..., Thirdly…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What’s more, /Moreover,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Furthermore,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Besides,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In addition, / </a:t>
            </a:r>
            <a:r>
              <a:rPr lang="en-GB" sz="1100">
                <a:solidFill>
                  <a:schemeClr val="dk1"/>
                </a:solidFill>
              </a:rPr>
              <a:t>I’d like to add that…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Not to mention that…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 </a:t>
            </a: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2984400" y="3465175"/>
            <a:ext cx="5723400" cy="1499700"/>
          </a:xfrm>
          <a:prstGeom prst="wedgeRoundRectCallout">
            <a:avLst>
              <a:gd fmla="val -70306" name="adj1"/>
              <a:gd fmla="val -6290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 		 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In conclusion, /  To conclude,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To come to a conclusion…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To sum up/To summarize...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Finally,/Eventually,/In the end,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To put it in a nutshell…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In short/In brief…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 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6051300" y="178625"/>
            <a:ext cx="2656500" cy="733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Ultra"/>
                <a:ea typeface="Ultra"/>
                <a:cs typeface="Ultra"/>
                <a:sym typeface="Ultra"/>
              </a:rPr>
              <a:t>Organising your speech</a:t>
            </a:r>
            <a:endParaRPr b="1" sz="16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5410950" y="3465175"/>
            <a:ext cx="3198900" cy="14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To use a famous quotation, I’ll say that…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All things considered…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Weighing up the situation, I would say…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To weigh the pros and cons…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 All in all…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 The long and the short of it…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 To reach a consensus...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311700" y="2307451"/>
            <a:ext cx="8520600" cy="20133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84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2 : Debate in pairs → Debate in teams of 2 vs 2 + chairperson (rules)</a:t>
            </a:r>
            <a:endParaRPr b="1" sz="17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More useful words and phrases</a:t>
            </a:r>
            <a:endParaRPr b="1" sz="1400">
              <a:solidFill>
                <a:schemeClr val="lt1"/>
              </a:solidFill>
            </a:endParaRPr>
          </a:p>
          <a:p>
            <a:pPr indent="-32258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Use the words and phrases and to react to the picture</a:t>
            </a:r>
            <a:endParaRPr b="1" sz="16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Some debating rules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 → Follow the rules to debate in pairs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Prepare to debate in teams of 4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Debate in teams of 2 vs 2 under the supervision of a chairperson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463" y="152400"/>
            <a:ext cx="4301066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06279">
            <a:off x="208356" y="142876"/>
            <a:ext cx="1532963" cy="128307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645288" y="1775900"/>
            <a:ext cx="6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#2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311700" y="2307451"/>
            <a:ext cx="8520600" cy="20133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84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2 : Debate in pairs → Debate in teams of 2 vs 2 + chairperson (rules)</a:t>
            </a:r>
            <a:endParaRPr b="1" sz="17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More useful words and phrases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and to react to the picture</a:t>
            </a:r>
            <a:endParaRPr b="1" sz="1400">
              <a:solidFill>
                <a:schemeClr val="lt1"/>
              </a:solidFill>
            </a:endParaRPr>
          </a:p>
          <a:p>
            <a:pPr indent="-32258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Some debating rules</a:t>
            </a:r>
            <a:endParaRPr b="1" sz="16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 → Follow the rules to debate in pairs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Prepare to debate in teams of 4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Debate in teams of 2 vs 2 under the supervision of a chairperson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789125"/>
            <a:ext cx="8520600" cy="13251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b="1" lang="en-GB" sz="1700">
                <a:solidFill>
                  <a:schemeClr val="lt1"/>
                </a:solidFill>
              </a:rPr>
              <a:t>Activity 1 : Debate in pairs (no rules)</a:t>
            </a:r>
            <a:endParaRPr b="1" sz="17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Useful words and phrases : Your opinion + Agreeing &amp; disagreeing</a:t>
            </a:r>
            <a:endParaRPr b="1" sz="13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Use the words and phrases to react to the cartoon</a:t>
            </a:r>
            <a:endParaRPr b="1" sz="13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Statement : Video games are good for teens. → Debate in pairs</a:t>
            </a:r>
            <a:endParaRPr b="1" sz="13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Debriefing</a:t>
            </a:r>
            <a:endParaRPr b="1" sz="1300">
              <a:solidFill>
                <a:schemeClr val="lt1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2114225"/>
            <a:ext cx="8520600" cy="19839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b="1" lang="en-GB" sz="1700">
                <a:solidFill>
                  <a:schemeClr val="lt1"/>
                </a:solidFill>
              </a:rPr>
              <a:t>Activity 2 : Debate in pairs → Debate in teams of 2 vs 2 + chairperson (rules)</a:t>
            </a:r>
            <a:endParaRPr b="1" sz="17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More useful words and phrases</a:t>
            </a:r>
            <a:endParaRPr b="1" sz="13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Use the words and phrases and to react to the picture</a:t>
            </a:r>
            <a:endParaRPr b="1" sz="13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Some debating rules</a:t>
            </a:r>
            <a:endParaRPr b="1" sz="13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Statement  → Follow the rules to debate in pairs</a:t>
            </a:r>
            <a:endParaRPr b="1" sz="13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Debriefing</a:t>
            </a:r>
            <a:endParaRPr b="1" sz="13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Prepare to debate in teams of 4</a:t>
            </a:r>
            <a:endParaRPr b="1" sz="13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Debate in teams of 2 vs 2 under the supervision of a chairperson</a:t>
            </a:r>
            <a:endParaRPr b="1" sz="1300">
              <a:solidFill>
                <a:schemeClr val="lt1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en-GB" sz="1300">
                <a:solidFill>
                  <a:schemeClr val="lt1"/>
                </a:solidFill>
              </a:rPr>
              <a:t>Debriefing</a:t>
            </a:r>
            <a:endParaRPr b="1" sz="1300"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4098125"/>
            <a:ext cx="8520600" cy="858000"/>
          </a:xfrm>
          <a:prstGeom prst="rect">
            <a:avLst/>
          </a:prstGeom>
          <a:solidFill>
            <a:srgbClr val="741B47"/>
          </a:solidFill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-33934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b="1" lang="en-GB" sz="3170">
                <a:solidFill>
                  <a:schemeClr val="lt1"/>
                </a:solidFill>
              </a:rPr>
              <a:t>Activity 3 : Final debate: teams of 3 vs 3 + chairperson (rules)</a:t>
            </a:r>
            <a:endParaRPr b="1" sz="3170">
              <a:solidFill>
                <a:schemeClr val="lt1"/>
              </a:solidFill>
            </a:endParaRPr>
          </a:p>
          <a:p>
            <a:pPr indent="-310673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2350">
                <a:solidFill>
                  <a:schemeClr val="lt1"/>
                </a:solidFill>
              </a:rPr>
              <a:t>Debating format : 2 groups of 3 + chairperson</a:t>
            </a:r>
            <a:endParaRPr b="1" sz="2350">
              <a:solidFill>
                <a:schemeClr val="lt1"/>
              </a:solidFill>
            </a:endParaRPr>
          </a:p>
          <a:p>
            <a:pPr indent="-310673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2350">
                <a:solidFill>
                  <a:schemeClr val="lt1"/>
                </a:solidFill>
              </a:rPr>
              <a:t>Final debates</a:t>
            </a:r>
            <a:endParaRPr b="1" sz="23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/>
        </p:nvSpPr>
        <p:spPr>
          <a:xfrm>
            <a:off x="348788" y="165575"/>
            <a:ext cx="8374200" cy="46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Ultra"/>
                <a:ea typeface="Ultra"/>
                <a:cs typeface="Ultra"/>
                <a:sym typeface="Ultra"/>
              </a:rPr>
              <a:t>Debate* format </a:t>
            </a:r>
            <a:r>
              <a:rPr lang="en-GB" sz="1300">
                <a:latin typeface="Ultra"/>
                <a:ea typeface="Ultra"/>
                <a:cs typeface="Ultra"/>
                <a:sym typeface="Ultra"/>
              </a:rPr>
              <a:t>(*abbreviated Lincoln-Douglas debate): </a:t>
            </a:r>
            <a:r>
              <a:rPr lang="en-GB" sz="1800">
                <a:latin typeface="Ultra"/>
                <a:ea typeface="Ultra"/>
                <a:cs typeface="Ultra"/>
                <a:sym typeface="Ultra"/>
              </a:rPr>
              <a:t>in pairs</a:t>
            </a:r>
            <a:endParaRPr sz="18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4343162" y="3836275"/>
            <a:ext cx="38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73" y="2686751"/>
            <a:ext cx="600300" cy="573300"/>
          </a:xfrm>
          <a:prstGeom prst="ellipse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3" name="Google Shape;213;p32"/>
          <p:cNvSpPr/>
          <p:nvPr/>
        </p:nvSpPr>
        <p:spPr>
          <a:xfrm>
            <a:off x="1343125" y="1131075"/>
            <a:ext cx="2617200" cy="523200"/>
          </a:xfrm>
          <a:prstGeom prst="wedgeRoundRectCallout">
            <a:avLst>
              <a:gd fmla="val -59456" name="adj1"/>
              <a:gd fmla="val 211936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AFFIRMATIVE ARGUMENT</a:t>
            </a:r>
            <a:endParaRPr b="1" sz="13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1</a:t>
            </a:r>
            <a:r>
              <a:rPr b="1" lang="en-GB" sz="1300">
                <a:solidFill>
                  <a:schemeClr val="dk1"/>
                </a:solidFill>
              </a:rPr>
              <a:t> minute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214" name="Google Shape;214;p32"/>
          <p:cNvSpPr/>
          <p:nvPr/>
        </p:nvSpPr>
        <p:spPr>
          <a:xfrm>
            <a:off x="5151650" y="1223800"/>
            <a:ext cx="2617200" cy="523200"/>
          </a:xfrm>
          <a:prstGeom prst="wedgeRoundRectCallout">
            <a:avLst>
              <a:gd fmla="val 59556" name="adj1"/>
              <a:gd fmla="val 197338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NEGATIVE ARGUMENT</a:t>
            </a:r>
            <a:endParaRPr b="1" sz="13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1</a:t>
            </a:r>
            <a:r>
              <a:rPr b="1" lang="en-GB" sz="1300">
                <a:solidFill>
                  <a:schemeClr val="dk1"/>
                </a:solidFill>
              </a:rPr>
              <a:t> minute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2512975" y="1817275"/>
            <a:ext cx="3946500" cy="3591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</a:rPr>
              <a:t>⏳ </a:t>
            </a:r>
            <a:r>
              <a:rPr b="1" lang="en-GB">
                <a:solidFill>
                  <a:schemeClr val="dk1"/>
                </a:solidFill>
              </a:rPr>
              <a:t>1</a:t>
            </a:r>
            <a:r>
              <a:rPr b="1" lang="en-GB">
                <a:solidFill>
                  <a:schemeClr val="dk1"/>
                </a:solidFill>
              </a:rPr>
              <a:t>-minute break </a:t>
            </a:r>
            <a:r>
              <a:rPr lang="en-GB" sz="1500">
                <a:solidFill>
                  <a:schemeClr val="dk1"/>
                </a:solidFill>
              </a:rPr>
              <a:t>⏳</a:t>
            </a:r>
            <a:endParaRPr sz="1000"/>
          </a:p>
        </p:txBody>
      </p:sp>
      <p:sp>
        <p:nvSpPr>
          <p:cNvPr id="216" name="Google Shape;216;p32"/>
          <p:cNvSpPr/>
          <p:nvPr/>
        </p:nvSpPr>
        <p:spPr>
          <a:xfrm>
            <a:off x="1987225" y="2737550"/>
            <a:ext cx="1973100" cy="523200"/>
          </a:xfrm>
          <a:prstGeom prst="wedgeRoundRectCallout">
            <a:avLst>
              <a:gd fmla="val -88566" name="adj1"/>
              <a:gd fmla="val -6991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155CC"/>
                </a:solidFill>
              </a:rPr>
              <a:t>REBUTTAL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1 minute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2512975" y="679075"/>
            <a:ext cx="3946500" cy="40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Ultra"/>
                <a:ea typeface="Ultra"/>
                <a:cs typeface="Ultra"/>
                <a:sym typeface="Ultra"/>
              </a:rPr>
              <a:t>Part 1 :  Arguments</a:t>
            </a:r>
            <a:endParaRPr b="1" sz="13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700" y="2639864"/>
            <a:ext cx="600300" cy="5733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9" name="Google Shape;219;p32"/>
          <p:cNvSpPr txBox="1"/>
          <p:nvPr/>
        </p:nvSpPr>
        <p:spPr>
          <a:xfrm>
            <a:off x="2512975" y="2229475"/>
            <a:ext cx="3946500" cy="40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Ultra"/>
                <a:ea typeface="Ultra"/>
                <a:cs typeface="Ultra"/>
                <a:sym typeface="Ultra"/>
              </a:rPr>
              <a:t>Part 2 :  Rebuttal</a:t>
            </a:r>
            <a:endParaRPr b="1" sz="13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3994763" y="1248825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4729238" y="1268725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4729238" y="2933025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3" name="Google Shape;223;p32"/>
          <p:cNvSpPr/>
          <p:nvPr/>
        </p:nvSpPr>
        <p:spPr>
          <a:xfrm>
            <a:off x="3994763" y="2819600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5151650" y="2869550"/>
            <a:ext cx="1973100" cy="523200"/>
          </a:xfrm>
          <a:prstGeom prst="wedgeRoundRectCallout">
            <a:avLst>
              <a:gd fmla="val 87872" name="adj1"/>
              <a:gd fmla="val -60426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0000"/>
                </a:solidFill>
              </a:rPr>
              <a:t>REBUTTAL 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1 minute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1987225" y="4384050"/>
            <a:ext cx="1973100" cy="523200"/>
          </a:xfrm>
          <a:prstGeom prst="wedgeRoundRectCallout">
            <a:avLst>
              <a:gd fmla="val -88657" name="adj1"/>
              <a:gd fmla="val -87357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155CC"/>
                </a:solidFill>
              </a:rPr>
              <a:t>CONCLUSION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1 minute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5151650" y="4515300"/>
            <a:ext cx="1973100" cy="523200"/>
          </a:xfrm>
          <a:prstGeom prst="wedgeRoundRectCallout">
            <a:avLst>
              <a:gd fmla="val 92010" name="adj1"/>
              <a:gd fmla="val -91519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0000"/>
                </a:solidFill>
              </a:rPr>
              <a:t>CONCLUSION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1 minute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3994763" y="4466100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4729238" y="4597350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2598750" y="3487500"/>
            <a:ext cx="3946500" cy="3591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</a:rPr>
              <a:t>⏳ </a:t>
            </a:r>
            <a:r>
              <a:rPr b="1" lang="en-GB">
                <a:solidFill>
                  <a:schemeClr val="dk1"/>
                </a:solidFill>
              </a:rPr>
              <a:t>1-minute break </a:t>
            </a:r>
            <a:r>
              <a:rPr lang="en-GB" sz="1500">
                <a:solidFill>
                  <a:schemeClr val="dk1"/>
                </a:solidFill>
              </a:rPr>
              <a:t>⏳</a:t>
            </a:r>
            <a:endParaRPr sz="1000"/>
          </a:p>
        </p:txBody>
      </p:sp>
      <p:sp>
        <p:nvSpPr>
          <p:cNvPr id="230" name="Google Shape;230;p32"/>
          <p:cNvSpPr txBox="1"/>
          <p:nvPr/>
        </p:nvSpPr>
        <p:spPr>
          <a:xfrm>
            <a:off x="2598750" y="3915225"/>
            <a:ext cx="3946500" cy="40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Ultra"/>
                <a:ea typeface="Ultra"/>
                <a:cs typeface="Ultra"/>
                <a:sym typeface="Ultra"/>
              </a:rPr>
              <a:t>Part 3 :  Conclusion</a:t>
            </a:r>
            <a:endParaRPr b="1" sz="13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800" y="1212334"/>
            <a:ext cx="394800" cy="4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8200" y="1212334"/>
            <a:ext cx="394800" cy="43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/>
          <p:nvPr/>
        </p:nvSpPr>
        <p:spPr>
          <a:xfrm>
            <a:off x="336150" y="261575"/>
            <a:ext cx="8471700" cy="6609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⏳</a:t>
            </a:r>
            <a:r>
              <a:rPr b="1" lang="en-GB" sz="1700">
                <a:solidFill>
                  <a:schemeClr val="dk1"/>
                </a:solidFill>
              </a:rPr>
              <a:t> 1</a:t>
            </a:r>
            <a:r>
              <a:rPr b="1" lang="en-GB" sz="1600">
                <a:solidFill>
                  <a:schemeClr val="dk1"/>
                </a:solidFill>
              </a:rPr>
              <a:t>-minute break </a:t>
            </a:r>
            <a:r>
              <a:rPr lang="en-GB" sz="1700">
                <a:solidFill>
                  <a:schemeClr val="dk1"/>
                </a:solidFill>
              </a:rPr>
              <a:t>⏳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→ Preparing for rebuttal</a:t>
            </a:r>
            <a:endParaRPr b="1" sz="17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1776513" y="1939488"/>
            <a:ext cx="2486400" cy="1104900"/>
          </a:xfrm>
          <a:prstGeom prst="cloudCallout">
            <a:avLst>
              <a:gd fmla="val -71692" name="adj1"/>
              <a:gd fmla="val 3209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3"/>
          <p:cNvSpPr/>
          <p:nvPr/>
        </p:nvSpPr>
        <p:spPr>
          <a:xfrm>
            <a:off x="5094775" y="1988413"/>
            <a:ext cx="2486400" cy="1104900"/>
          </a:xfrm>
          <a:prstGeom prst="cloudCallout">
            <a:avLst>
              <a:gd fmla="val 61323" name="adj1"/>
              <a:gd fmla="val 4042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0" name="Google Shape;240;p33"/>
          <p:cNvSpPr txBox="1"/>
          <p:nvPr/>
        </p:nvSpPr>
        <p:spPr>
          <a:xfrm>
            <a:off x="1966025" y="2161500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Negative argument 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5227250" y="2161500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Affirmative argument </a:t>
            </a:r>
            <a:endParaRPr b="1" sz="1300">
              <a:solidFill>
                <a:srgbClr val="1155CC"/>
              </a:solidFill>
            </a:endParaRPr>
          </a:p>
        </p:txBody>
      </p:sp>
      <p:pic>
        <p:nvPicPr>
          <p:cNvPr id="242" name="Google Shape;2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0" y="1988422"/>
            <a:ext cx="394800" cy="4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025" y="1988422"/>
            <a:ext cx="394800" cy="4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73" y="2686751"/>
            <a:ext cx="600300" cy="573300"/>
          </a:xfrm>
          <a:prstGeom prst="ellipse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5" name="Google Shape;24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2700" y="2639864"/>
            <a:ext cx="600300" cy="5733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51" name="Google Shape;251;p34"/>
          <p:cNvSpPr txBox="1"/>
          <p:nvPr>
            <p:ph idx="1" type="body"/>
          </p:nvPr>
        </p:nvSpPr>
        <p:spPr>
          <a:xfrm>
            <a:off x="311700" y="2307451"/>
            <a:ext cx="8520600" cy="20133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84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2 : Debate in pairs → Debate in teams of 2 vs 2 + chairperson (rules)</a:t>
            </a:r>
            <a:endParaRPr b="1" sz="17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More useful words and phrases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and to react to the picture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Some debating rules</a:t>
            </a:r>
            <a:endParaRPr b="1" sz="1400">
              <a:solidFill>
                <a:schemeClr val="lt1"/>
              </a:solidFill>
            </a:endParaRPr>
          </a:p>
          <a:p>
            <a:pPr indent="-32258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Statement  → Follow the rules to debate in pairs</a:t>
            </a:r>
            <a:endParaRPr b="1" sz="16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Prepare to debate in teams of 4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Debate in teams of 2 vs 2 under the supervision of a chairperson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/>
          <p:nvPr/>
        </p:nvSpPr>
        <p:spPr>
          <a:xfrm>
            <a:off x="1256963" y="272800"/>
            <a:ext cx="6630000" cy="5130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chemeClr val="lt1"/>
                </a:solidFill>
              </a:rPr>
              <a:t>Statement #2 : Video games are good for babies.</a:t>
            </a:r>
            <a:endParaRPr/>
          </a:p>
        </p:txBody>
      </p:sp>
      <p:pic>
        <p:nvPicPr>
          <p:cNvPr id="257" name="Google Shape;257;p35"/>
          <p:cNvPicPr preferRelativeResize="0"/>
          <p:nvPr/>
        </p:nvPicPr>
        <p:blipFill rotWithShape="1">
          <a:blip r:embed="rId3">
            <a:alphaModFix/>
          </a:blip>
          <a:srcRect b="-12498" l="0" r="0" t="0"/>
          <a:stretch/>
        </p:blipFill>
        <p:spPr>
          <a:xfrm rot="-279698">
            <a:off x="487949" y="1080210"/>
            <a:ext cx="3274231" cy="2600017"/>
          </a:xfrm>
          <a:prstGeom prst="wedgeRoundRectCallout">
            <a:avLst>
              <a:gd fmla="val -43599" name="adj1"/>
              <a:gd fmla="val 61855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8" name="Google Shape;258;p35"/>
          <p:cNvPicPr preferRelativeResize="0"/>
          <p:nvPr/>
        </p:nvPicPr>
        <p:blipFill rotWithShape="1">
          <a:blip r:embed="rId4">
            <a:alphaModFix/>
          </a:blip>
          <a:srcRect b="-11754" l="0" r="0" t="5956"/>
          <a:stretch/>
        </p:blipFill>
        <p:spPr>
          <a:xfrm rot="277161">
            <a:off x="5380864" y="1080159"/>
            <a:ext cx="3274336" cy="2600146"/>
          </a:xfrm>
          <a:prstGeom prst="wedgeRoundRectCallout">
            <a:avLst>
              <a:gd fmla="val 46446" name="adj1"/>
              <a:gd fmla="val 59252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9" name="Google Shape;259;p35"/>
          <p:cNvSpPr txBox="1"/>
          <p:nvPr/>
        </p:nvSpPr>
        <p:spPr>
          <a:xfrm>
            <a:off x="2493575" y="3870125"/>
            <a:ext cx="41568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en-GB" sz="1700"/>
              <a:t>Debate in pairs following the rules</a:t>
            </a:r>
            <a:endParaRPr b="1" sz="1700"/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900" y="2289175"/>
            <a:ext cx="1012200" cy="1015200"/>
          </a:xfrm>
          <a:prstGeom prst="ellipse">
            <a:avLst/>
          </a:prstGeom>
          <a:noFill/>
          <a:ln cap="flat" cmpd="sng" w="2857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311700" y="2307451"/>
            <a:ext cx="8520600" cy="20133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84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2 : Debate in pairs → Debate in teams of 2 vs 2 + chairperson (rules)</a:t>
            </a:r>
            <a:endParaRPr b="1" sz="17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More useful words and phrases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and to react to the picture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Some debating rules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 → Follow the rules to debate in pairs</a:t>
            </a:r>
            <a:endParaRPr b="1" sz="1400">
              <a:solidFill>
                <a:schemeClr val="lt1"/>
              </a:solidFill>
            </a:endParaRPr>
          </a:p>
          <a:p>
            <a:pPr indent="-32258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Debriefing</a:t>
            </a:r>
            <a:endParaRPr b="1" sz="16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Prepare to debate in teams of 4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Debate in teams of 2 vs 2 under the supervision of a chairperson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Ultra"/>
                <a:ea typeface="Ultra"/>
                <a:cs typeface="Ultra"/>
                <a:sym typeface="Ultra"/>
              </a:rPr>
              <a:t>Debriefing</a:t>
            </a:r>
            <a:endParaRPr b="1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311700" y="1766750"/>
            <a:ext cx="3820800" cy="305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7"/>
          <p:cNvSpPr/>
          <p:nvPr/>
        </p:nvSpPr>
        <p:spPr>
          <a:xfrm>
            <a:off x="5011500" y="1766875"/>
            <a:ext cx="3820800" cy="305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7"/>
          <p:cNvSpPr txBox="1"/>
          <p:nvPr/>
        </p:nvSpPr>
        <p:spPr>
          <a:xfrm>
            <a:off x="1732200" y="1243675"/>
            <a:ext cx="97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😊 👍</a:t>
            </a:r>
            <a:endParaRPr sz="2200"/>
          </a:p>
        </p:txBody>
      </p:sp>
      <p:sp>
        <p:nvSpPr>
          <p:cNvPr id="275" name="Google Shape;275;p37"/>
          <p:cNvSpPr txBox="1"/>
          <p:nvPr/>
        </p:nvSpPr>
        <p:spPr>
          <a:xfrm>
            <a:off x="6628050" y="1243675"/>
            <a:ext cx="58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😕</a:t>
            </a:r>
            <a:endParaRPr sz="2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81" name="Google Shape;281;p38"/>
          <p:cNvSpPr txBox="1"/>
          <p:nvPr>
            <p:ph idx="1" type="body"/>
          </p:nvPr>
        </p:nvSpPr>
        <p:spPr>
          <a:xfrm>
            <a:off x="311700" y="2307451"/>
            <a:ext cx="8520600" cy="20133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84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2 : Debate in pairs → Debate in teams of 2 vs 2 + chairperson (rules)</a:t>
            </a:r>
            <a:endParaRPr b="1" sz="17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More useful words and phrases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and to react to the picture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Some debating rules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 → Follow the rules to debate in pairs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  <a:p>
            <a:pPr indent="-32258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b="1" lang="en-GB" sz="1600">
                <a:solidFill>
                  <a:srgbClr val="000000"/>
                </a:solidFill>
              </a:rPr>
              <a:t>Prepare to debate in teams of 4</a:t>
            </a:r>
            <a:endParaRPr b="1" sz="1600">
              <a:solidFill>
                <a:srgbClr val="000000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Debate in teams of 2 vs 2 under the supervision of a chairperson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660" y="406776"/>
            <a:ext cx="600300" cy="573300"/>
          </a:xfrm>
          <a:prstGeom prst="ellipse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660" y="1560326"/>
            <a:ext cx="600300" cy="573300"/>
          </a:xfrm>
          <a:prstGeom prst="ellipse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8" name="Google Shape;2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035" y="406776"/>
            <a:ext cx="600300" cy="5733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9" name="Google Shape;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035" y="1560326"/>
            <a:ext cx="600300" cy="5733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39"/>
          <p:cNvSpPr txBox="1"/>
          <p:nvPr/>
        </p:nvSpPr>
        <p:spPr>
          <a:xfrm>
            <a:off x="4333650" y="493325"/>
            <a:ext cx="47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vs</a:t>
            </a:r>
            <a:endParaRPr/>
          </a:p>
        </p:txBody>
      </p:sp>
      <p:sp>
        <p:nvSpPr>
          <p:cNvPr id="291" name="Google Shape;291;p39"/>
          <p:cNvSpPr txBox="1"/>
          <p:nvPr/>
        </p:nvSpPr>
        <p:spPr>
          <a:xfrm>
            <a:off x="4333638" y="1646875"/>
            <a:ext cx="47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vs</a:t>
            </a:r>
            <a:endParaRPr/>
          </a:p>
        </p:txBody>
      </p:sp>
      <p:sp>
        <p:nvSpPr>
          <p:cNvPr id="292" name="Google Shape;292;p39"/>
          <p:cNvSpPr/>
          <p:nvPr/>
        </p:nvSpPr>
        <p:spPr>
          <a:xfrm>
            <a:off x="6805775" y="2795473"/>
            <a:ext cx="1319700" cy="900300"/>
          </a:xfrm>
          <a:prstGeom prst="ellipse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360" y="2981089"/>
            <a:ext cx="600300" cy="573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4" name="Google Shape;29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4712" y="2981089"/>
            <a:ext cx="600300" cy="57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5" name="Google Shape;295;p39"/>
          <p:cNvSpPr/>
          <p:nvPr/>
        </p:nvSpPr>
        <p:spPr>
          <a:xfrm>
            <a:off x="1136125" y="2773348"/>
            <a:ext cx="1319700" cy="9003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10" y="2958964"/>
            <a:ext cx="600300" cy="573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7" name="Google Shape;2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062" y="2958964"/>
            <a:ext cx="600300" cy="5733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298" name="Google Shape;298;p39"/>
          <p:cNvCxnSpPr>
            <a:endCxn id="297" idx="7"/>
          </p:cNvCxnSpPr>
          <p:nvPr/>
        </p:nvCxnSpPr>
        <p:spPr>
          <a:xfrm flipH="1">
            <a:off x="2317450" y="2049622"/>
            <a:ext cx="1396200" cy="993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39"/>
          <p:cNvCxnSpPr>
            <a:stCxn id="286" idx="2"/>
            <a:endCxn id="296" idx="0"/>
          </p:cNvCxnSpPr>
          <p:nvPr/>
        </p:nvCxnSpPr>
        <p:spPr>
          <a:xfrm flipH="1">
            <a:off x="1504960" y="693426"/>
            <a:ext cx="2120700" cy="2265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39"/>
          <p:cNvCxnSpPr>
            <a:stCxn id="289" idx="6"/>
            <a:endCxn id="293" idx="1"/>
          </p:cNvCxnSpPr>
          <p:nvPr/>
        </p:nvCxnSpPr>
        <p:spPr>
          <a:xfrm>
            <a:off x="5518335" y="1846976"/>
            <a:ext cx="1443900" cy="1218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39"/>
          <p:cNvCxnSpPr>
            <a:stCxn id="288" idx="6"/>
            <a:endCxn id="294" idx="0"/>
          </p:cNvCxnSpPr>
          <p:nvPr/>
        </p:nvCxnSpPr>
        <p:spPr>
          <a:xfrm>
            <a:off x="5518335" y="693426"/>
            <a:ext cx="2256600" cy="2287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/>
          <p:nvPr/>
        </p:nvSpPr>
        <p:spPr>
          <a:xfrm>
            <a:off x="332300" y="2162648"/>
            <a:ext cx="1319700" cy="900300"/>
          </a:xfrm>
          <a:prstGeom prst="ellipse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0"/>
          <p:cNvSpPr txBox="1"/>
          <p:nvPr/>
        </p:nvSpPr>
        <p:spPr>
          <a:xfrm>
            <a:off x="384900" y="72850"/>
            <a:ext cx="8374200" cy="46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Ultra"/>
                <a:ea typeface="Ultra"/>
                <a:cs typeface="Ultra"/>
                <a:sym typeface="Ultra"/>
              </a:rPr>
              <a:t>Debate format : groups of 2 + chairperson</a:t>
            </a:r>
            <a:endParaRPr sz="18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308" name="Google Shape;308;p40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447017" y="4036690"/>
            <a:ext cx="250010" cy="29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85" y="2348264"/>
            <a:ext cx="600352" cy="57338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0" name="Google Shape;3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237" y="2348264"/>
            <a:ext cx="600352" cy="573382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1" name="Google Shape;311;p40"/>
          <p:cNvSpPr/>
          <p:nvPr/>
        </p:nvSpPr>
        <p:spPr>
          <a:xfrm>
            <a:off x="1323338" y="1057588"/>
            <a:ext cx="2617200" cy="523200"/>
          </a:xfrm>
          <a:prstGeom prst="wedgeRoundRectCallout">
            <a:avLst>
              <a:gd fmla="val -46179" name="adj1"/>
              <a:gd fmla="val 119534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AFFIRMATIVE ARGUMENTS</a:t>
            </a:r>
            <a:endParaRPr b="1" sz="13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2</a:t>
            </a:r>
            <a:r>
              <a:rPr b="1" lang="en-GB" sz="1300">
                <a:solidFill>
                  <a:schemeClr val="dk1"/>
                </a:solidFill>
              </a:rPr>
              <a:t> minutes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312" name="Google Shape;312;p40"/>
          <p:cNvSpPr/>
          <p:nvPr/>
        </p:nvSpPr>
        <p:spPr>
          <a:xfrm>
            <a:off x="5131838" y="1116388"/>
            <a:ext cx="2617200" cy="523200"/>
          </a:xfrm>
          <a:prstGeom prst="wedgeRoundRectCallout">
            <a:avLst>
              <a:gd fmla="val 40815" name="adj1"/>
              <a:gd fmla="val 112457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NEGATIVE ARGUMENTS</a:t>
            </a:r>
            <a:endParaRPr b="1" sz="13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2</a:t>
            </a:r>
            <a:r>
              <a:rPr b="1" lang="en-GB" sz="1300">
                <a:solidFill>
                  <a:schemeClr val="dk1"/>
                </a:solidFill>
              </a:rPr>
              <a:t> minutes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313" name="Google Shape;313;p40"/>
          <p:cNvSpPr/>
          <p:nvPr/>
        </p:nvSpPr>
        <p:spPr>
          <a:xfrm>
            <a:off x="2493188" y="1691838"/>
            <a:ext cx="3946500" cy="3090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⏳ </a:t>
            </a:r>
            <a:r>
              <a:rPr b="1" lang="en-GB">
                <a:solidFill>
                  <a:schemeClr val="dk1"/>
                </a:solidFill>
              </a:rPr>
              <a:t>3</a:t>
            </a:r>
            <a:r>
              <a:rPr b="1" lang="en-GB">
                <a:solidFill>
                  <a:schemeClr val="dk1"/>
                </a:solidFill>
              </a:rPr>
              <a:t>-minute break </a:t>
            </a:r>
            <a:r>
              <a:rPr lang="en-GB">
                <a:solidFill>
                  <a:schemeClr val="dk1"/>
                </a:solidFill>
              </a:rPr>
              <a:t>⏳</a:t>
            </a:r>
            <a:endParaRPr/>
          </a:p>
        </p:txBody>
      </p:sp>
      <p:sp>
        <p:nvSpPr>
          <p:cNvPr id="314" name="Google Shape;314;p40"/>
          <p:cNvSpPr/>
          <p:nvPr/>
        </p:nvSpPr>
        <p:spPr>
          <a:xfrm>
            <a:off x="1967438" y="2479475"/>
            <a:ext cx="1973100" cy="376200"/>
          </a:xfrm>
          <a:prstGeom prst="wedgeRoundRectCallout">
            <a:avLst>
              <a:gd fmla="val -60250" name="adj1"/>
              <a:gd fmla="val 2210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1155CC"/>
                </a:solidFill>
              </a:rPr>
              <a:t>REBUTTAL </a:t>
            </a:r>
            <a:r>
              <a:rPr b="1" lang="en-GB" sz="1100">
                <a:solidFill>
                  <a:srgbClr val="FF0000"/>
                </a:solidFill>
              </a:rPr>
              <a:t>#1</a:t>
            </a:r>
            <a:endParaRPr b="1" sz="11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1 minute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2071100" y="616450"/>
            <a:ext cx="4790700" cy="40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Ultra"/>
                <a:ea typeface="Ultra"/>
                <a:cs typeface="Ultra"/>
                <a:sym typeface="Ultra"/>
              </a:rPr>
              <a:t>Part 1 :  Arguments</a:t>
            </a:r>
            <a:endParaRPr b="1" sz="13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316" name="Google Shape;3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435" y="2348289"/>
            <a:ext cx="600352" cy="57338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787" y="2348289"/>
            <a:ext cx="600352" cy="573382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8" name="Google Shape;318;p40"/>
          <p:cNvSpPr/>
          <p:nvPr/>
        </p:nvSpPr>
        <p:spPr>
          <a:xfrm>
            <a:off x="7491850" y="2162673"/>
            <a:ext cx="1319700" cy="9003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0"/>
          <p:cNvSpPr/>
          <p:nvPr/>
        </p:nvSpPr>
        <p:spPr>
          <a:xfrm>
            <a:off x="1967437" y="2970675"/>
            <a:ext cx="1973100" cy="376200"/>
          </a:xfrm>
          <a:prstGeom prst="wedgeRoundRectCallout">
            <a:avLst>
              <a:gd fmla="val -62632" name="adj1"/>
              <a:gd fmla="val -43255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1155CC"/>
                </a:solidFill>
              </a:rPr>
              <a:t>REBUTTAL </a:t>
            </a:r>
            <a:r>
              <a:rPr b="1" lang="en-GB" sz="1100">
                <a:solidFill>
                  <a:srgbClr val="FF0000"/>
                </a:solidFill>
              </a:rPr>
              <a:t>#2</a:t>
            </a:r>
            <a:endParaRPr b="1" sz="11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1 minute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20" name="Google Shape;320;p40"/>
          <p:cNvSpPr txBox="1"/>
          <p:nvPr/>
        </p:nvSpPr>
        <p:spPr>
          <a:xfrm>
            <a:off x="2104988" y="1979075"/>
            <a:ext cx="4722900" cy="400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Ultra"/>
                <a:ea typeface="Ultra"/>
                <a:cs typeface="Ultra"/>
                <a:sym typeface="Ultra"/>
              </a:rPr>
              <a:t>Part 2 :  Rebuttal</a:t>
            </a:r>
            <a:endParaRPr b="1" sz="13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21" name="Google Shape;321;p40"/>
          <p:cNvSpPr/>
          <p:nvPr/>
        </p:nvSpPr>
        <p:spPr>
          <a:xfrm>
            <a:off x="5131863" y="2535263"/>
            <a:ext cx="1973100" cy="376200"/>
          </a:xfrm>
          <a:prstGeom prst="wedgeRoundRectCallout">
            <a:avLst>
              <a:gd fmla="val 60764" name="adj1"/>
              <a:gd fmla="val -40637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</a:rPr>
              <a:t>REBUTTAL</a:t>
            </a:r>
            <a:r>
              <a:rPr b="1" lang="en-GB" sz="1100">
                <a:solidFill>
                  <a:srgbClr val="1155CC"/>
                </a:solidFill>
              </a:rPr>
              <a:t> #1</a:t>
            </a:r>
            <a:endParaRPr b="1" sz="11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1 minute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22" name="Google Shape;322;p40"/>
          <p:cNvSpPr/>
          <p:nvPr/>
        </p:nvSpPr>
        <p:spPr>
          <a:xfrm>
            <a:off x="5131874" y="3062875"/>
            <a:ext cx="1973100" cy="376200"/>
          </a:xfrm>
          <a:prstGeom prst="wedgeRoundRectCallout">
            <a:avLst>
              <a:gd fmla="val 64097" name="adj1"/>
              <a:gd fmla="val -59314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</a:rPr>
              <a:t>REBUTTAL</a:t>
            </a:r>
            <a:r>
              <a:rPr b="1" lang="en-GB" sz="1100">
                <a:solidFill>
                  <a:srgbClr val="1155CC"/>
                </a:solidFill>
              </a:rPr>
              <a:t> #2</a:t>
            </a:r>
            <a:endParaRPr b="1" sz="11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1 minute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23" name="Google Shape;323;p40"/>
          <p:cNvSpPr/>
          <p:nvPr/>
        </p:nvSpPr>
        <p:spPr>
          <a:xfrm>
            <a:off x="794825" y="1139638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4" name="Google Shape;324;p40"/>
          <p:cNvSpPr/>
          <p:nvPr/>
        </p:nvSpPr>
        <p:spPr>
          <a:xfrm>
            <a:off x="7861075" y="1226763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5" name="Google Shape;325;p40"/>
          <p:cNvSpPr/>
          <p:nvPr/>
        </p:nvSpPr>
        <p:spPr>
          <a:xfrm>
            <a:off x="4737050" y="2545950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6" name="Google Shape;326;p40"/>
          <p:cNvSpPr/>
          <p:nvPr/>
        </p:nvSpPr>
        <p:spPr>
          <a:xfrm>
            <a:off x="4737050" y="3053213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7" name="Google Shape;327;p40"/>
          <p:cNvSpPr/>
          <p:nvPr/>
        </p:nvSpPr>
        <p:spPr>
          <a:xfrm>
            <a:off x="3940525" y="2479475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8" name="Google Shape;328;p40"/>
          <p:cNvSpPr/>
          <p:nvPr/>
        </p:nvSpPr>
        <p:spPr>
          <a:xfrm>
            <a:off x="3940525" y="2955863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9" name="Google Shape;329;p40"/>
          <p:cNvSpPr/>
          <p:nvPr/>
        </p:nvSpPr>
        <p:spPr>
          <a:xfrm>
            <a:off x="1710188" y="4516000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30" name="Google Shape;330;p40"/>
          <p:cNvSpPr/>
          <p:nvPr/>
        </p:nvSpPr>
        <p:spPr>
          <a:xfrm>
            <a:off x="2210550" y="4464700"/>
            <a:ext cx="4722900" cy="461700"/>
          </a:xfrm>
          <a:prstGeom prst="wedgeRectCallout">
            <a:avLst>
              <a:gd fmla="val -6836" name="adj1"/>
              <a:gd fmla="val -81693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Part 3 : General conclusion </a:t>
            </a:r>
            <a:r>
              <a:rPr b="1" lang="en-GB" sz="12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  <a:endParaRPr b="1" sz="12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1-</a:t>
            </a:r>
            <a:r>
              <a:rPr b="1" lang="en-GB" sz="1200">
                <a:solidFill>
                  <a:schemeClr val="dk1"/>
                </a:solidFill>
              </a:rPr>
              <a:t>2 minutes</a:t>
            </a:r>
            <a:endParaRPr b="1"/>
          </a:p>
        </p:txBody>
      </p:sp>
      <p:sp>
        <p:nvSpPr>
          <p:cNvPr id="331" name="Google Shape;331;p40"/>
          <p:cNvSpPr/>
          <p:nvPr/>
        </p:nvSpPr>
        <p:spPr>
          <a:xfrm>
            <a:off x="2493200" y="3540663"/>
            <a:ext cx="3946500" cy="3090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⏳ </a:t>
            </a:r>
            <a:r>
              <a:rPr b="1" lang="en-GB">
                <a:solidFill>
                  <a:schemeClr val="dk1"/>
                </a:solidFill>
              </a:rPr>
              <a:t>2</a:t>
            </a:r>
            <a:r>
              <a:rPr b="1" lang="en-GB">
                <a:solidFill>
                  <a:schemeClr val="dk1"/>
                </a:solidFill>
              </a:rPr>
              <a:t>-minute break </a:t>
            </a:r>
            <a:r>
              <a:rPr lang="en-GB">
                <a:solidFill>
                  <a:schemeClr val="dk1"/>
                </a:solidFill>
              </a:rPr>
              <a:t>⏳</a:t>
            </a:r>
            <a:endParaRPr/>
          </a:p>
        </p:txBody>
      </p:sp>
      <p:sp>
        <p:nvSpPr>
          <p:cNvPr id="332" name="Google Shape;332;p40"/>
          <p:cNvSpPr/>
          <p:nvPr/>
        </p:nvSpPr>
        <p:spPr>
          <a:xfrm>
            <a:off x="4317450" y="3951238"/>
            <a:ext cx="509100" cy="4617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900" y="1691859"/>
            <a:ext cx="394800" cy="4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4300" y="1630309"/>
            <a:ext cx="394800" cy="4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375" y="3941134"/>
            <a:ext cx="394800" cy="43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/>
          <p:nvPr/>
        </p:nvSpPr>
        <p:spPr>
          <a:xfrm>
            <a:off x="336150" y="261575"/>
            <a:ext cx="8471700" cy="6609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⏳</a:t>
            </a:r>
            <a:r>
              <a:rPr b="1" lang="en-GB" sz="1700">
                <a:solidFill>
                  <a:schemeClr val="dk1"/>
                </a:solidFill>
              </a:rPr>
              <a:t> 3</a:t>
            </a:r>
            <a:r>
              <a:rPr b="1" lang="en-GB" sz="1600">
                <a:solidFill>
                  <a:schemeClr val="dk1"/>
                </a:solidFill>
              </a:rPr>
              <a:t>-minute break </a:t>
            </a:r>
            <a:r>
              <a:rPr lang="en-GB" sz="1700">
                <a:solidFill>
                  <a:schemeClr val="dk1"/>
                </a:solidFill>
              </a:rPr>
              <a:t>⏳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→ Preparing for rebuttal</a:t>
            </a:r>
            <a:endParaRPr b="1" sz="17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341" name="Google Shape;3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0" y="1609863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0" y="2837150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3" name="Google Shape;34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325" y="1609863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325" y="2837150"/>
            <a:ext cx="621300" cy="6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5" name="Google Shape;345;p41"/>
          <p:cNvSpPr/>
          <p:nvPr/>
        </p:nvSpPr>
        <p:spPr>
          <a:xfrm>
            <a:off x="831500" y="20399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6" name="Google Shape;346;p41"/>
          <p:cNvSpPr/>
          <p:nvPr/>
        </p:nvSpPr>
        <p:spPr>
          <a:xfrm>
            <a:off x="831500" y="33654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7" name="Google Shape;347;p41"/>
          <p:cNvSpPr/>
          <p:nvPr/>
        </p:nvSpPr>
        <p:spPr>
          <a:xfrm>
            <a:off x="8413050" y="33654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8" name="Google Shape;348;p41"/>
          <p:cNvSpPr/>
          <p:nvPr/>
        </p:nvSpPr>
        <p:spPr>
          <a:xfrm>
            <a:off x="8413050" y="20399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9" name="Google Shape;349;p41"/>
          <p:cNvSpPr/>
          <p:nvPr/>
        </p:nvSpPr>
        <p:spPr>
          <a:xfrm>
            <a:off x="1776513" y="1003063"/>
            <a:ext cx="2486400" cy="1104900"/>
          </a:xfrm>
          <a:prstGeom prst="cloudCallout">
            <a:avLst>
              <a:gd fmla="val -71692" name="adj1"/>
              <a:gd fmla="val 3209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1"/>
          <p:cNvSpPr/>
          <p:nvPr/>
        </p:nvSpPr>
        <p:spPr>
          <a:xfrm>
            <a:off x="1890150" y="2286438"/>
            <a:ext cx="2486400" cy="1104900"/>
          </a:xfrm>
          <a:prstGeom prst="cloudCallout">
            <a:avLst>
              <a:gd fmla="val -72221" name="adj1"/>
              <a:gd fmla="val 2500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1"/>
          <p:cNvSpPr/>
          <p:nvPr/>
        </p:nvSpPr>
        <p:spPr>
          <a:xfrm>
            <a:off x="5094775" y="1051988"/>
            <a:ext cx="2486400" cy="1104900"/>
          </a:xfrm>
          <a:prstGeom prst="cloudCallout">
            <a:avLst>
              <a:gd fmla="val 61323" name="adj1"/>
              <a:gd fmla="val 4042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2" name="Google Shape;352;p41"/>
          <p:cNvSpPr/>
          <p:nvPr/>
        </p:nvSpPr>
        <p:spPr>
          <a:xfrm>
            <a:off x="5040388" y="2286425"/>
            <a:ext cx="2486400" cy="1104900"/>
          </a:xfrm>
          <a:prstGeom prst="cloudCallout">
            <a:avLst>
              <a:gd fmla="val 61323" name="adj1"/>
              <a:gd fmla="val 4042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1"/>
          <p:cNvSpPr txBox="1"/>
          <p:nvPr/>
        </p:nvSpPr>
        <p:spPr>
          <a:xfrm>
            <a:off x="1934275" y="1228200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Negative argument </a:t>
            </a:r>
            <a:endParaRPr b="1" sz="13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#1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354" name="Google Shape;354;p41"/>
          <p:cNvSpPr txBox="1"/>
          <p:nvPr/>
        </p:nvSpPr>
        <p:spPr>
          <a:xfrm>
            <a:off x="2000500" y="2508438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Negative argument </a:t>
            </a:r>
            <a:endParaRPr b="1" sz="13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#2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5227250" y="2482100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Affirmative</a:t>
            </a:r>
            <a:r>
              <a:rPr b="1" lang="en-GB" sz="1300">
                <a:solidFill>
                  <a:srgbClr val="1155CC"/>
                </a:solidFill>
              </a:rPr>
              <a:t> argument </a:t>
            </a:r>
            <a:endParaRPr b="1" sz="1300">
              <a:solidFill>
                <a:srgbClr val="1155CC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#2</a:t>
            </a:r>
            <a:endParaRPr b="1" sz="1300">
              <a:solidFill>
                <a:srgbClr val="1155CC"/>
              </a:solidFill>
            </a:endParaRPr>
          </a:p>
        </p:txBody>
      </p:sp>
      <p:sp>
        <p:nvSpPr>
          <p:cNvPr id="356" name="Google Shape;356;p41"/>
          <p:cNvSpPr txBox="1"/>
          <p:nvPr/>
        </p:nvSpPr>
        <p:spPr>
          <a:xfrm>
            <a:off x="5227250" y="1225075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Affirmative argument </a:t>
            </a:r>
            <a:endParaRPr b="1" sz="1300">
              <a:solidFill>
                <a:srgbClr val="1155CC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#1</a:t>
            </a:r>
            <a:endParaRPr b="1" sz="1300">
              <a:solidFill>
                <a:srgbClr val="1155CC"/>
              </a:solidFill>
            </a:endParaRPr>
          </a:p>
        </p:txBody>
      </p:sp>
      <p:pic>
        <p:nvPicPr>
          <p:cNvPr id="357" name="Google Shape;357;p41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548714" y="4529477"/>
            <a:ext cx="27939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1"/>
          <p:cNvSpPr/>
          <p:nvPr/>
        </p:nvSpPr>
        <p:spPr>
          <a:xfrm>
            <a:off x="4453425" y="3788700"/>
            <a:ext cx="1858500" cy="6609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4294967295" type="body"/>
          </p:nvPr>
        </p:nvSpPr>
        <p:spPr>
          <a:xfrm>
            <a:off x="311700" y="859925"/>
            <a:ext cx="8520600" cy="1527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1 : Debate in pairs (no rules)</a:t>
            </a:r>
            <a:endParaRPr b="1" sz="1700"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Useful words and phrases : Your opinion + Agreeing &amp; disagreeing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to react to the cartoon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→ Debate in pairs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</p:txBody>
      </p:sp>
      <p:sp>
        <p:nvSpPr>
          <p:cNvPr id="69" name="Google Shape;69;p15"/>
          <p:cNvSpPr txBox="1"/>
          <p:nvPr>
            <p:ph idx="4294967295"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 txBox="1"/>
          <p:nvPr/>
        </p:nvSpPr>
        <p:spPr>
          <a:xfrm>
            <a:off x="352100" y="218200"/>
            <a:ext cx="8374200" cy="538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Ultra"/>
                <a:ea typeface="Ultra"/>
                <a:cs typeface="Ultra"/>
                <a:sym typeface="Ultra"/>
              </a:rPr>
              <a:t>Part 2 : Rebuttal (example)</a:t>
            </a:r>
            <a:endParaRPr sz="23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364" name="Google Shape;36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0" y="1609863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5" name="Google Shape;36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0" y="2837150"/>
            <a:ext cx="621300" cy="6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6" name="Google Shape;366;p42"/>
          <p:cNvSpPr/>
          <p:nvPr/>
        </p:nvSpPr>
        <p:spPr>
          <a:xfrm>
            <a:off x="831500" y="20399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831500" y="33654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68" name="Google Shape;3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325" y="1609863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9" name="Google Shape;3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325" y="2837150"/>
            <a:ext cx="621300" cy="6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0" name="Google Shape;370;p42"/>
          <p:cNvSpPr/>
          <p:nvPr/>
        </p:nvSpPr>
        <p:spPr>
          <a:xfrm>
            <a:off x="8413050" y="33654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71" name="Google Shape;371;p42"/>
          <p:cNvSpPr/>
          <p:nvPr/>
        </p:nvSpPr>
        <p:spPr>
          <a:xfrm>
            <a:off x="8413050" y="20399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72" name="Google Shape;372;p42"/>
          <p:cNvSpPr/>
          <p:nvPr/>
        </p:nvSpPr>
        <p:spPr>
          <a:xfrm>
            <a:off x="1691100" y="829675"/>
            <a:ext cx="2611800" cy="1131300"/>
          </a:xfrm>
          <a:prstGeom prst="wedgeRoundRectCallout">
            <a:avLst>
              <a:gd fmla="val -67354" name="adj1"/>
              <a:gd fmla="val 38524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The </a:t>
            </a:r>
            <a:r>
              <a:rPr b="1" lang="en-GB" sz="1100">
                <a:solidFill>
                  <a:srgbClr val="FF0000"/>
                </a:solidFill>
              </a:rPr>
              <a:t>first speaker* </a:t>
            </a:r>
            <a:r>
              <a:rPr lang="en-GB" sz="1100">
                <a:solidFill>
                  <a:schemeClr val="dk1"/>
                </a:solidFill>
              </a:rPr>
              <a:t>from the negative team has tried to tell you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This is wrong* because…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73" name="Google Shape;373;p42"/>
          <p:cNvSpPr/>
          <p:nvPr/>
        </p:nvSpPr>
        <p:spPr>
          <a:xfrm>
            <a:off x="1691100" y="2039888"/>
            <a:ext cx="2611800" cy="1131300"/>
          </a:xfrm>
          <a:prstGeom prst="wedgeRoundRectCallout">
            <a:avLst>
              <a:gd fmla="val -67857" name="adj1"/>
              <a:gd fmla="val 33263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The </a:t>
            </a:r>
            <a:r>
              <a:rPr b="1" lang="en-GB" sz="1100">
                <a:solidFill>
                  <a:srgbClr val="FF0000"/>
                </a:solidFill>
              </a:rPr>
              <a:t>second speaker* </a:t>
            </a:r>
            <a:r>
              <a:rPr lang="en-GB" sz="1100">
                <a:solidFill>
                  <a:schemeClr val="dk1"/>
                </a:solidFill>
              </a:rPr>
              <a:t>from the negative team has tried to tell you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This is wrong* because…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74" name="Google Shape;374;p42"/>
          <p:cNvSpPr/>
          <p:nvPr/>
        </p:nvSpPr>
        <p:spPr>
          <a:xfrm>
            <a:off x="4874013" y="1012575"/>
            <a:ext cx="2611800" cy="1131300"/>
          </a:xfrm>
          <a:prstGeom prst="wedgeRoundRectCallout">
            <a:avLst>
              <a:gd fmla="val 67146" name="adj1"/>
              <a:gd fmla="val 25844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The </a:t>
            </a:r>
            <a:r>
              <a:rPr b="1" lang="en-GB" sz="1100">
                <a:solidFill>
                  <a:srgbClr val="1155CC"/>
                </a:solidFill>
              </a:rPr>
              <a:t>first speaker*</a:t>
            </a:r>
            <a:r>
              <a:rPr lang="en-GB" sz="1100">
                <a:solidFill>
                  <a:schemeClr val="dk1"/>
                </a:solidFill>
              </a:rPr>
              <a:t> from the affirmative team has tried to tell you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This is wrong* because…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75" name="Google Shape;375;p42"/>
          <p:cNvSpPr/>
          <p:nvPr/>
        </p:nvSpPr>
        <p:spPr>
          <a:xfrm>
            <a:off x="4874013" y="2235663"/>
            <a:ext cx="2611800" cy="1131300"/>
          </a:xfrm>
          <a:prstGeom prst="wedgeRoundRectCallout">
            <a:avLst>
              <a:gd fmla="val 69161" name="adj1"/>
              <a:gd fmla="val 22382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The</a:t>
            </a:r>
            <a:r>
              <a:rPr b="1" lang="en-GB" sz="1100">
                <a:solidFill>
                  <a:srgbClr val="1155CC"/>
                </a:solidFill>
              </a:rPr>
              <a:t> second speaker*</a:t>
            </a:r>
            <a:r>
              <a:rPr lang="en-GB" sz="1100">
                <a:solidFill>
                  <a:schemeClr val="dk1"/>
                </a:solidFill>
              </a:rPr>
              <a:t> from the affirmative team has tried to tell you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This is wrong* because…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76" name="Google Shape;376;p42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425664" y="4588325"/>
            <a:ext cx="292680" cy="3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2"/>
          <p:cNvSpPr txBox="1"/>
          <p:nvPr/>
        </p:nvSpPr>
        <p:spPr>
          <a:xfrm>
            <a:off x="3790488" y="4483123"/>
            <a:ext cx="7815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✋ 👆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👈 </a:t>
            </a:r>
            <a:endParaRPr sz="1200"/>
          </a:p>
        </p:txBody>
      </p:sp>
      <p:sp>
        <p:nvSpPr>
          <p:cNvPr id="378" name="Google Shape;378;p42"/>
          <p:cNvSpPr txBox="1"/>
          <p:nvPr/>
        </p:nvSpPr>
        <p:spPr>
          <a:xfrm>
            <a:off x="4571991" y="4545673"/>
            <a:ext cx="78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✋ 👆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👉</a:t>
            </a:r>
            <a:endParaRPr sz="600"/>
          </a:p>
        </p:txBody>
      </p:sp>
      <p:pic>
        <p:nvPicPr>
          <p:cNvPr id="379" name="Google Shape;37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9675" y="4606684"/>
            <a:ext cx="394800" cy="4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625" y="4606684"/>
            <a:ext cx="394800" cy="43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3"/>
          <p:cNvSpPr/>
          <p:nvPr/>
        </p:nvSpPr>
        <p:spPr>
          <a:xfrm>
            <a:off x="336150" y="261575"/>
            <a:ext cx="8471700" cy="6609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⏳</a:t>
            </a:r>
            <a:r>
              <a:rPr b="1" lang="en-GB" sz="1700">
                <a:solidFill>
                  <a:schemeClr val="dk1"/>
                </a:solidFill>
              </a:rPr>
              <a:t> 2</a:t>
            </a:r>
            <a:r>
              <a:rPr b="1" lang="en-GB" sz="1600">
                <a:solidFill>
                  <a:schemeClr val="dk1"/>
                </a:solidFill>
              </a:rPr>
              <a:t>-minute break </a:t>
            </a:r>
            <a:r>
              <a:rPr lang="en-GB" sz="1700">
                <a:solidFill>
                  <a:schemeClr val="dk1"/>
                </a:solidFill>
              </a:rPr>
              <a:t>⏳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→ Preparing to conclude</a:t>
            </a:r>
            <a:endParaRPr b="1" sz="17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86" name="Google Shape;386;p43"/>
          <p:cNvSpPr/>
          <p:nvPr/>
        </p:nvSpPr>
        <p:spPr>
          <a:xfrm>
            <a:off x="4314150" y="1916250"/>
            <a:ext cx="2445600" cy="1434000"/>
          </a:xfrm>
          <a:prstGeom prst="cloudCallout">
            <a:avLst>
              <a:gd fmla="val -33790" name="adj1"/>
              <a:gd fmla="val 80603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387" name="Google Shape;387;p43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425675" y="4170600"/>
            <a:ext cx="292676" cy="3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3"/>
          <p:cNvSpPr/>
          <p:nvPr/>
        </p:nvSpPr>
        <p:spPr>
          <a:xfrm>
            <a:off x="4253100" y="4060050"/>
            <a:ext cx="637800" cy="5973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94" name="Google Shape;394;p44"/>
          <p:cNvSpPr txBox="1"/>
          <p:nvPr>
            <p:ph idx="1" type="body"/>
          </p:nvPr>
        </p:nvSpPr>
        <p:spPr>
          <a:xfrm>
            <a:off x="311700" y="2307451"/>
            <a:ext cx="8520600" cy="20133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84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2 : Debate in pairs → Debate in teams of 2 vs 2 + chairperson (rules)</a:t>
            </a:r>
            <a:endParaRPr b="1" sz="17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More useful words and phrases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and to react to the picture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Some debating rules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 → Follow the rules to debate in pairs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Prepare to debate in teams of 4</a:t>
            </a:r>
            <a:endParaRPr b="1" sz="1400">
              <a:solidFill>
                <a:schemeClr val="lt1"/>
              </a:solidFill>
            </a:endParaRPr>
          </a:p>
          <a:p>
            <a:pPr indent="-32893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GB" sz="1708">
                <a:solidFill>
                  <a:schemeClr val="dk1"/>
                </a:solidFill>
              </a:rPr>
              <a:t>Debate in teams of 2 vs 2 under the supervision of a chairperson</a:t>
            </a:r>
            <a:endParaRPr b="1" sz="1708">
              <a:solidFill>
                <a:schemeClr val="dk1"/>
              </a:solidFill>
            </a:endParaRPr>
          </a:p>
          <a:p>
            <a:pPr indent="-309879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383">
                <a:solidFill>
                  <a:schemeClr val="lt1"/>
                </a:solidFill>
              </a:rPr>
              <a:t>Debriefing</a:t>
            </a:r>
            <a:endParaRPr b="1" sz="1383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5"/>
          <p:cNvSpPr/>
          <p:nvPr/>
        </p:nvSpPr>
        <p:spPr>
          <a:xfrm>
            <a:off x="1256963" y="272800"/>
            <a:ext cx="6630000" cy="5130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chemeClr val="lt1"/>
                </a:solidFill>
              </a:rPr>
              <a:t>Statement #2 : Video games are good for babies.</a:t>
            </a:r>
            <a:endParaRPr/>
          </a:p>
        </p:txBody>
      </p:sp>
      <p:pic>
        <p:nvPicPr>
          <p:cNvPr id="400" name="Google Shape;400;p45"/>
          <p:cNvPicPr preferRelativeResize="0"/>
          <p:nvPr/>
        </p:nvPicPr>
        <p:blipFill rotWithShape="1">
          <a:blip r:embed="rId3">
            <a:alphaModFix/>
          </a:blip>
          <a:srcRect b="-12498" l="0" r="0" t="0"/>
          <a:stretch/>
        </p:blipFill>
        <p:spPr>
          <a:xfrm rot="-279698">
            <a:off x="487949" y="1080210"/>
            <a:ext cx="3274231" cy="2600017"/>
          </a:xfrm>
          <a:prstGeom prst="wedgeRoundRectCallout">
            <a:avLst>
              <a:gd fmla="val -43599" name="adj1"/>
              <a:gd fmla="val 61855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1" name="Google Shape;401;p45"/>
          <p:cNvPicPr preferRelativeResize="0"/>
          <p:nvPr/>
        </p:nvPicPr>
        <p:blipFill rotWithShape="1">
          <a:blip r:embed="rId4">
            <a:alphaModFix/>
          </a:blip>
          <a:srcRect b="-11754" l="0" r="0" t="5956"/>
          <a:stretch/>
        </p:blipFill>
        <p:spPr>
          <a:xfrm rot="277161">
            <a:off x="5380864" y="1080159"/>
            <a:ext cx="3274336" cy="2600146"/>
          </a:xfrm>
          <a:prstGeom prst="wedgeRoundRectCallout">
            <a:avLst>
              <a:gd fmla="val 46446" name="adj1"/>
              <a:gd fmla="val 59252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2" name="Google Shape;402;p45"/>
          <p:cNvSpPr txBox="1"/>
          <p:nvPr/>
        </p:nvSpPr>
        <p:spPr>
          <a:xfrm>
            <a:off x="2493575" y="3870125"/>
            <a:ext cx="41568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en-GB" sz="1700"/>
              <a:t>Debate in pairs following the rules</a:t>
            </a:r>
            <a:endParaRPr b="1" sz="1700"/>
          </a:p>
        </p:txBody>
      </p:sp>
      <p:pic>
        <p:nvPicPr>
          <p:cNvPr id="403" name="Google Shape;40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900" y="2289175"/>
            <a:ext cx="1012200" cy="1015200"/>
          </a:xfrm>
          <a:prstGeom prst="ellipse">
            <a:avLst/>
          </a:prstGeom>
          <a:noFill/>
          <a:ln cap="flat" cmpd="sng" w="2857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409" name="Google Shape;409;p46"/>
          <p:cNvSpPr txBox="1"/>
          <p:nvPr>
            <p:ph idx="1" type="body"/>
          </p:nvPr>
        </p:nvSpPr>
        <p:spPr>
          <a:xfrm>
            <a:off x="311700" y="2307451"/>
            <a:ext cx="8520600" cy="20133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84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2 : Debate in pairs → Debate in teams of 2 vs 2 + chairperson (rules)</a:t>
            </a:r>
            <a:endParaRPr b="1" sz="1700">
              <a:solidFill>
                <a:schemeClr val="dk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More useful words and phrases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and to react to the picture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Some debating rules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 → Follow the rules to debate in pairs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Prepare to debate in teams of 4</a:t>
            </a:r>
            <a:endParaRPr b="1" sz="1400">
              <a:solidFill>
                <a:schemeClr val="lt1"/>
              </a:solidFill>
            </a:endParaRPr>
          </a:p>
          <a:p>
            <a:pPr indent="-310832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Debate in teams of 2 vs 2 under the supervision of a chairperson</a:t>
            </a:r>
            <a:endParaRPr b="1" sz="1400">
              <a:solidFill>
                <a:schemeClr val="lt1"/>
              </a:solidFill>
            </a:endParaRPr>
          </a:p>
          <a:p>
            <a:pPr indent="-328453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b="1" lang="en-GB" sz="1700">
                <a:solidFill>
                  <a:srgbClr val="000000"/>
                </a:solidFill>
              </a:rPr>
              <a:t>Debriefing</a:t>
            </a:r>
            <a:endParaRPr b="1"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Ultra"/>
                <a:ea typeface="Ultra"/>
                <a:cs typeface="Ultra"/>
                <a:sym typeface="Ultra"/>
              </a:rPr>
              <a:t>Debriefing</a:t>
            </a:r>
            <a:endParaRPr b="1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415" name="Google Shape;415;p47"/>
          <p:cNvSpPr/>
          <p:nvPr/>
        </p:nvSpPr>
        <p:spPr>
          <a:xfrm>
            <a:off x="311700" y="1766750"/>
            <a:ext cx="3820800" cy="305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7"/>
          <p:cNvSpPr/>
          <p:nvPr/>
        </p:nvSpPr>
        <p:spPr>
          <a:xfrm>
            <a:off x="5011500" y="1766875"/>
            <a:ext cx="3820800" cy="305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7"/>
          <p:cNvSpPr txBox="1"/>
          <p:nvPr/>
        </p:nvSpPr>
        <p:spPr>
          <a:xfrm>
            <a:off x="1732200" y="1243675"/>
            <a:ext cx="97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😊 👍</a:t>
            </a:r>
            <a:endParaRPr sz="2200"/>
          </a:p>
        </p:txBody>
      </p:sp>
      <p:sp>
        <p:nvSpPr>
          <p:cNvPr id="418" name="Google Shape;418;p47"/>
          <p:cNvSpPr txBox="1"/>
          <p:nvPr/>
        </p:nvSpPr>
        <p:spPr>
          <a:xfrm>
            <a:off x="6628050" y="1243675"/>
            <a:ext cx="58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😕</a:t>
            </a:r>
            <a:endParaRPr sz="2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424" name="Google Shape;424;p48"/>
          <p:cNvSpPr txBox="1"/>
          <p:nvPr>
            <p:ph idx="1" type="body"/>
          </p:nvPr>
        </p:nvSpPr>
        <p:spPr>
          <a:xfrm>
            <a:off x="311700" y="4098125"/>
            <a:ext cx="8520600" cy="858000"/>
          </a:xfrm>
          <a:prstGeom prst="rect">
            <a:avLst/>
          </a:prstGeom>
          <a:solidFill>
            <a:srgbClr val="741B47"/>
          </a:solidFill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-33299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Char char="●"/>
            </a:pPr>
            <a:r>
              <a:rPr b="1" lang="en-GB" sz="2989">
                <a:solidFill>
                  <a:srgbClr val="F1C232"/>
                </a:solidFill>
              </a:rPr>
              <a:t>Activity 3 : Final debate: teams of 3 vs 3 + chairperson (rules)</a:t>
            </a:r>
            <a:endParaRPr b="1" sz="2989">
              <a:solidFill>
                <a:srgbClr val="F1C232"/>
              </a:solidFill>
            </a:endParaRPr>
          </a:p>
          <a:p>
            <a:pPr indent="-329882" lvl="0" marL="9144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AutoNum type="arabicPeriod"/>
            </a:pPr>
            <a:r>
              <a:rPr b="1" lang="en-GB" sz="2900">
                <a:solidFill>
                  <a:srgbClr val="F1C232"/>
                </a:solidFill>
              </a:rPr>
              <a:t>Debating format : 2 groups of 3 + chairperson</a:t>
            </a:r>
            <a:endParaRPr b="1" sz="2900">
              <a:solidFill>
                <a:srgbClr val="F1C232"/>
              </a:solidFill>
            </a:endParaRPr>
          </a:p>
          <a:p>
            <a:pPr indent="-310673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2350">
                <a:solidFill>
                  <a:schemeClr val="lt1"/>
                </a:solidFill>
              </a:rPr>
              <a:t>Final debates</a:t>
            </a:r>
            <a:endParaRPr b="1" sz="23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 txBox="1"/>
          <p:nvPr/>
        </p:nvSpPr>
        <p:spPr>
          <a:xfrm>
            <a:off x="384900" y="72850"/>
            <a:ext cx="8374200" cy="46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Ultra"/>
                <a:ea typeface="Ultra"/>
                <a:cs typeface="Ultra"/>
                <a:sym typeface="Ultra"/>
              </a:rPr>
              <a:t>Debate format : groups of </a:t>
            </a:r>
            <a:r>
              <a:rPr lang="en-GB" sz="1800">
                <a:latin typeface="Ultra"/>
                <a:ea typeface="Ultra"/>
                <a:cs typeface="Ultra"/>
                <a:sym typeface="Ultra"/>
              </a:rPr>
              <a:t>3 + chairperson</a:t>
            </a:r>
            <a:endParaRPr sz="18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430" name="Google Shape;430;p49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7456375" y="4469175"/>
            <a:ext cx="292676" cy="37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49"/>
          <p:cNvGrpSpPr/>
          <p:nvPr/>
        </p:nvGrpSpPr>
        <p:grpSpPr>
          <a:xfrm>
            <a:off x="332307" y="2162643"/>
            <a:ext cx="1319831" cy="1248476"/>
            <a:chOff x="179125" y="1515400"/>
            <a:chExt cx="2097300" cy="2091600"/>
          </a:xfrm>
        </p:grpSpPr>
        <p:pic>
          <p:nvPicPr>
            <p:cNvPr id="432" name="Google Shape;432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100" y="1826375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33" name="Google Shape;433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2100" y="1826375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34" name="Google Shape;434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0775" y="2578450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35" name="Google Shape;435;p49"/>
            <p:cNvSpPr/>
            <p:nvPr/>
          </p:nvSpPr>
          <p:spPr>
            <a:xfrm>
              <a:off x="179125" y="1515400"/>
              <a:ext cx="2097300" cy="2091600"/>
            </a:xfrm>
            <a:prstGeom prst="ellipse">
              <a:avLst/>
            </a:prstGeom>
            <a:noFill/>
            <a:ln cap="flat" cmpd="sng" w="76200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6" name="Google Shape;436;p49"/>
          <p:cNvSpPr/>
          <p:nvPr/>
        </p:nvSpPr>
        <p:spPr>
          <a:xfrm>
            <a:off x="1323338" y="1057588"/>
            <a:ext cx="2617200" cy="523200"/>
          </a:xfrm>
          <a:prstGeom prst="wedgeRoundRectCallout">
            <a:avLst>
              <a:gd fmla="val -46179" name="adj1"/>
              <a:gd fmla="val 119534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AFFIRMATIVE ARGUMENTS</a:t>
            </a:r>
            <a:endParaRPr b="1" sz="13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3 minutes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437" name="Google Shape;437;p49"/>
          <p:cNvSpPr/>
          <p:nvPr/>
        </p:nvSpPr>
        <p:spPr>
          <a:xfrm>
            <a:off x="5131838" y="1116388"/>
            <a:ext cx="2617200" cy="523200"/>
          </a:xfrm>
          <a:prstGeom prst="wedgeRoundRectCallout">
            <a:avLst>
              <a:gd fmla="val 40815" name="adj1"/>
              <a:gd fmla="val 112457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NEGATIVE ARGUMENTS</a:t>
            </a:r>
            <a:endParaRPr b="1" sz="13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3 minutes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438" name="Google Shape;438;p49"/>
          <p:cNvSpPr/>
          <p:nvPr/>
        </p:nvSpPr>
        <p:spPr>
          <a:xfrm>
            <a:off x="2493188" y="1691838"/>
            <a:ext cx="3946500" cy="3090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⏳ </a:t>
            </a:r>
            <a:r>
              <a:rPr b="1" lang="en-GB">
                <a:solidFill>
                  <a:schemeClr val="dk1"/>
                </a:solidFill>
              </a:rPr>
              <a:t>5-minute break </a:t>
            </a:r>
            <a:r>
              <a:rPr lang="en-GB">
                <a:solidFill>
                  <a:schemeClr val="dk1"/>
                </a:solidFill>
              </a:rPr>
              <a:t>⏳</a:t>
            </a:r>
            <a:endParaRPr/>
          </a:p>
        </p:txBody>
      </p:sp>
      <p:sp>
        <p:nvSpPr>
          <p:cNvPr id="439" name="Google Shape;439;p49"/>
          <p:cNvSpPr/>
          <p:nvPr/>
        </p:nvSpPr>
        <p:spPr>
          <a:xfrm>
            <a:off x="1967438" y="2479475"/>
            <a:ext cx="1973100" cy="376200"/>
          </a:xfrm>
          <a:prstGeom prst="wedgeRoundRectCallout">
            <a:avLst>
              <a:gd fmla="val -60250" name="adj1"/>
              <a:gd fmla="val 2210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1155CC"/>
                </a:solidFill>
              </a:rPr>
              <a:t>REBUTTAL </a:t>
            </a:r>
            <a:r>
              <a:rPr b="1" lang="en-GB" sz="1100">
                <a:solidFill>
                  <a:srgbClr val="FF0000"/>
                </a:solidFill>
              </a:rPr>
              <a:t>#1</a:t>
            </a:r>
            <a:endParaRPr b="1" sz="11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1 minute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440" name="Google Shape;440;p49"/>
          <p:cNvSpPr txBox="1"/>
          <p:nvPr/>
        </p:nvSpPr>
        <p:spPr>
          <a:xfrm>
            <a:off x="2071100" y="616450"/>
            <a:ext cx="4790700" cy="40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Ultra"/>
                <a:ea typeface="Ultra"/>
                <a:cs typeface="Ultra"/>
                <a:sym typeface="Ultra"/>
              </a:rPr>
              <a:t>Part 1 : </a:t>
            </a:r>
            <a:r>
              <a:rPr b="1" lang="en-GB" sz="1300">
                <a:latin typeface="Ultra"/>
                <a:ea typeface="Ultra"/>
                <a:cs typeface="Ultra"/>
                <a:sym typeface="Ultra"/>
              </a:rPr>
              <a:t> Arguments</a:t>
            </a:r>
            <a:endParaRPr b="1" sz="1300">
              <a:latin typeface="Ultra"/>
              <a:ea typeface="Ultra"/>
              <a:cs typeface="Ultra"/>
              <a:sym typeface="Ultra"/>
            </a:endParaRPr>
          </a:p>
        </p:txBody>
      </p:sp>
      <p:grpSp>
        <p:nvGrpSpPr>
          <p:cNvPr id="441" name="Google Shape;441;p49"/>
          <p:cNvGrpSpPr/>
          <p:nvPr/>
        </p:nvGrpSpPr>
        <p:grpSpPr>
          <a:xfrm>
            <a:off x="7491857" y="2162668"/>
            <a:ext cx="1319831" cy="1248476"/>
            <a:chOff x="179125" y="1515400"/>
            <a:chExt cx="2097300" cy="2091600"/>
          </a:xfrm>
        </p:grpSpPr>
        <p:pic>
          <p:nvPicPr>
            <p:cNvPr id="442" name="Google Shape;442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100" y="1826375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43" name="Google Shape;443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2100" y="1826375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44" name="Google Shape;444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0775" y="2578450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45" name="Google Shape;445;p49"/>
            <p:cNvSpPr/>
            <p:nvPr/>
          </p:nvSpPr>
          <p:spPr>
            <a:xfrm>
              <a:off x="179125" y="1515400"/>
              <a:ext cx="2097300" cy="20916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" name="Google Shape;446;p49"/>
          <p:cNvSpPr/>
          <p:nvPr/>
        </p:nvSpPr>
        <p:spPr>
          <a:xfrm>
            <a:off x="1967437" y="2970675"/>
            <a:ext cx="1973100" cy="376200"/>
          </a:xfrm>
          <a:prstGeom prst="wedgeRoundRectCallout">
            <a:avLst>
              <a:gd fmla="val -62632" name="adj1"/>
              <a:gd fmla="val -43255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1155CC"/>
                </a:solidFill>
              </a:rPr>
              <a:t>REBUTTAL </a:t>
            </a:r>
            <a:r>
              <a:rPr b="1" lang="en-GB" sz="1100">
                <a:solidFill>
                  <a:srgbClr val="FF0000"/>
                </a:solidFill>
              </a:rPr>
              <a:t>#2</a:t>
            </a:r>
            <a:endParaRPr b="1" sz="11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1 minute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447" name="Google Shape;447;p49"/>
          <p:cNvSpPr/>
          <p:nvPr/>
        </p:nvSpPr>
        <p:spPr>
          <a:xfrm>
            <a:off x="1967413" y="3461925"/>
            <a:ext cx="1973100" cy="376200"/>
          </a:xfrm>
          <a:prstGeom prst="wedgeRoundRectCallout">
            <a:avLst>
              <a:gd fmla="val -72578" name="adj1"/>
              <a:gd fmla="val -62174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1155CC"/>
                </a:solidFill>
              </a:rPr>
              <a:t>REBUTTAL </a:t>
            </a:r>
            <a:r>
              <a:rPr b="1" lang="en-GB" sz="1100">
                <a:solidFill>
                  <a:srgbClr val="FF0000"/>
                </a:solidFill>
              </a:rPr>
              <a:t>#3</a:t>
            </a:r>
            <a:endParaRPr b="1" sz="11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1 minute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448" name="Google Shape;448;p49"/>
          <p:cNvSpPr txBox="1"/>
          <p:nvPr/>
        </p:nvSpPr>
        <p:spPr>
          <a:xfrm>
            <a:off x="2104988" y="1979075"/>
            <a:ext cx="4722900" cy="400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Ultra"/>
                <a:ea typeface="Ultra"/>
                <a:cs typeface="Ultra"/>
                <a:sym typeface="Ultra"/>
              </a:rPr>
              <a:t>Part 2 :  Rebuttal</a:t>
            </a:r>
            <a:endParaRPr b="1" sz="13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449" name="Google Shape;449;p49"/>
          <p:cNvSpPr/>
          <p:nvPr/>
        </p:nvSpPr>
        <p:spPr>
          <a:xfrm>
            <a:off x="5131863" y="2535263"/>
            <a:ext cx="1973100" cy="376200"/>
          </a:xfrm>
          <a:prstGeom prst="wedgeRoundRectCallout">
            <a:avLst>
              <a:gd fmla="val 60764" name="adj1"/>
              <a:gd fmla="val -40637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</a:rPr>
              <a:t>REBUTTAL</a:t>
            </a:r>
            <a:r>
              <a:rPr b="1" lang="en-GB" sz="1100">
                <a:solidFill>
                  <a:srgbClr val="1155CC"/>
                </a:solidFill>
              </a:rPr>
              <a:t> #1</a:t>
            </a:r>
            <a:endParaRPr b="1" sz="11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1 minute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450" name="Google Shape;450;p49"/>
          <p:cNvSpPr/>
          <p:nvPr/>
        </p:nvSpPr>
        <p:spPr>
          <a:xfrm>
            <a:off x="5131874" y="3062875"/>
            <a:ext cx="1973100" cy="376200"/>
          </a:xfrm>
          <a:prstGeom prst="wedgeRoundRectCallout">
            <a:avLst>
              <a:gd fmla="val 64097" name="adj1"/>
              <a:gd fmla="val -59314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</a:rPr>
              <a:t>REBUTTAL</a:t>
            </a:r>
            <a:r>
              <a:rPr b="1" lang="en-GB" sz="1100">
                <a:solidFill>
                  <a:srgbClr val="1155CC"/>
                </a:solidFill>
              </a:rPr>
              <a:t> #2</a:t>
            </a:r>
            <a:endParaRPr b="1" sz="11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1 minute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451" name="Google Shape;451;p49"/>
          <p:cNvSpPr/>
          <p:nvPr/>
        </p:nvSpPr>
        <p:spPr>
          <a:xfrm>
            <a:off x="5131850" y="3554075"/>
            <a:ext cx="1973100" cy="376200"/>
          </a:xfrm>
          <a:prstGeom prst="wedgeRoundRectCallout">
            <a:avLst>
              <a:gd fmla="val 73432" name="adj1"/>
              <a:gd fmla="val -70999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</a:rPr>
              <a:t>REBUTTAL</a:t>
            </a:r>
            <a:r>
              <a:rPr b="1" lang="en-GB" sz="1100">
                <a:solidFill>
                  <a:srgbClr val="1155CC"/>
                </a:solidFill>
              </a:rPr>
              <a:t> #3</a:t>
            </a:r>
            <a:endParaRPr b="1" sz="11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1 minute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452" name="Google Shape;452;p49"/>
          <p:cNvSpPr/>
          <p:nvPr/>
        </p:nvSpPr>
        <p:spPr>
          <a:xfrm>
            <a:off x="794825" y="1139638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3" name="Google Shape;453;p49"/>
          <p:cNvSpPr/>
          <p:nvPr/>
        </p:nvSpPr>
        <p:spPr>
          <a:xfrm>
            <a:off x="7861075" y="1226763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4" name="Google Shape;454;p49"/>
          <p:cNvSpPr/>
          <p:nvPr/>
        </p:nvSpPr>
        <p:spPr>
          <a:xfrm>
            <a:off x="4737050" y="2545950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5" name="Google Shape;455;p49"/>
          <p:cNvSpPr/>
          <p:nvPr/>
        </p:nvSpPr>
        <p:spPr>
          <a:xfrm>
            <a:off x="4737050" y="3053213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6" name="Google Shape;456;p49"/>
          <p:cNvSpPr/>
          <p:nvPr/>
        </p:nvSpPr>
        <p:spPr>
          <a:xfrm>
            <a:off x="4737050" y="3560500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8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7" name="Google Shape;457;p49"/>
          <p:cNvSpPr/>
          <p:nvPr/>
        </p:nvSpPr>
        <p:spPr>
          <a:xfrm>
            <a:off x="3940525" y="2479475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8" name="Google Shape;458;p49"/>
          <p:cNvSpPr/>
          <p:nvPr/>
        </p:nvSpPr>
        <p:spPr>
          <a:xfrm>
            <a:off x="3940525" y="2955863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9" name="Google Shape;459;p49"/>
          <p:cNvSpPr/>
          <p:nvPr/>
        </p:nvSpPr>
        <p:spPr>
          <a:xfrm>
            <a:off x="3940525" y="3432250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60" name="Google Shape;460;p49"/>
          <p:cNvSpPr/>
          <p:nvPr/>
        </p:nvSpPr>
        <p:spPr>
          <a:xfrm>
            <a:off x="1652138" y="4368000"/>
            <a:ext cx="394800" cy="359100"/>
          </a:xfrm>
          <a:prstGeom prst="octagon">
            <a:avLst>
              <a:gd fmla="val 29289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9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61" name="Google Shape;461;p49"/>
          <p:cNvSpPr/>
          <p:nvPr/>
        </p:nvSpPr>
        <p:spPr>
          <a:xfrm>
            <a:off x="2210550" y="4316700"/>
            <a:ext cx="4722900" cy="461700"/>
          </a:xfrm>
          <a:prstGeom prst="wedgeRectCallout">
            <a:avLst>
              <a:gd fmla="val 56956" name="adj1"/>
              <a:gd fmla="val -1944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Part 3 : General conclusion </a:t>
            </a:r>
            <a:r>
              <a:rPr b="1" lang="en-GB" sz="12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  <a:endParaRPr b="1" sz="12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</a:rPr>
              <a:t>2-3 minutes</a:t>
            </a:r>
            <a:endParaRPr b="1"/>
          </a:p>
        </p:txBody>
      </p:sp>
      <p:sp>
        <p:nvSpPr>
          <p:cNvPr id="462" name="Google Shape;462;p49"/>
          <p:cNvSpPr/>
          <p:nvPr/>
        </p:nvSpPr>
        <p:spPr>
          <a:xfrm>
            <a:off x="2598750" y="3994588"/>
            <a:ext cx="3946500" cy="3090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⏳ </a:t>
            </a:r>
            <a:r>
              <a:rPr b="1" lang="en-GB">
                <a:solidFill>
                  <a:schemeClr val="dk1"/>
                </a:solidFill>
              </a:rPr>
              <a:t>5</a:t>
            </a:r>
            <a:r>
              <a:rPr b="1" lang="en-GB">
                <a:solidFill>
                  <a:schemeClr val="dk1"/>
                </a:solidFill>
              </a:rPr>
              <a:t>-minute break </a:t>
            </a:r>
            <a:r>
              <a:rPr lang="en-GB">
                <a:solidFill>
                  <a:schemeClr val="dk1"/>
                </a:solidFill>
              </a:rPr>
              <a:t>⏳</a:t>
            </a:r>
            <a:endParaRPr/>
          </a:p>
        </p:txBody>
      </p:sp>
      <p:sp>
        <p:nvSpPr>
          <p:cNvPr id="463" name="Google Shape;463;p49"/>
          <p:cNvSpPr/>
          <p:nvPr/>
        </p:nvSpPr>
        <p:spPr>
          <a:xfrm>
            <a:off x="7283800" y="4358625"/>
            <a:ext cx="637800" cy="5973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4" name="Google Shape;46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900" y="1691859"/>
            <a:ext cx="394800" cy="4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4300" y="1691859"/>
            <a:ext cx="394800" cy="4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1075" y="3987959"/>
            <a:ext cx="394800" cy="43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0"/>
          <p:cNvSpPr txBox="1"/>
          <p:nvPr/>
        </p:nvSpPr>
        <p:spPr>
          <a:xfrm>
            <a:off x="352100" y="218200"/>
            <a:ext cx="8374200" cy="538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Ultra"/>
                <a:ea typeface="Ultra"/>
                <a:cs typeface="Ultra"/>
                <a:sym typeface="Ultra"/>
              </a:rPr>
              <a:t>Part 1: A</a:t>
            </a:r>
            <a:r>
              <a:rPr lang="en-GB" sz="2300">
                <a:latin typeface="Ultra"/>
                <a:ea typeface="Ultra"/>
                <a:cs typeface="Ultra"/>
                <a:sym typeface="Ultra"/>
              </a:rPr>
              <a:t>ffirmative arguments</a:t>
            </a:r>
            <a:endParaRPr sz="23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472" name="Google Shape;47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00" y="1718088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3" name="Google Shape;473;p50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341783" y="4370957"/>
            <a:ext cx="394841" cy="507503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0"/>
          <p:cNvSpPr txBox="1"/>
          <p:nvPr/>
        </p:nvSpPr>
        <p:spPr>
          <a:xfrm>
            <a:off x="3650675" y="4343098"/>
            <a:ext cx="7815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✋ 👆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👈 </a:t>
            </a:r>
            <a:endParaRPr sz="2000"/>
          </a:p>
        </p:txBody>
      </p:sp>
      <p:sp>
        <p:nvSpPr>
          <p:cNvPr id="475" name="Google Shape;475;p50"/>
          <p:cNvSpPr/>
          <p:nvPr/>
        </p:nvSpPr>
        <p:spPr>
          <a:xfrm>
            <a:off x="1320575" y="862100"/>
            <a:ext cx="3111600" cy="1376700"/>
          </a:xfrm>
          <a:prstGeom prst="wedgeRoundRectCallout">
            <a:avLst>
              <a:gd fmla="val -64073" name="adj1"/>
              <a:gd fmla="val 25165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AutoNum type="arabicPeriod"/>
            </a:pPr>
            <a:r>
              <a:rPr b="1" lang="en-GB" sz="1100">
                <a:solidFill>
                  <a:srgbClr val="1155CC"/>
                </a:solidFill>
              </a:rPr>
              <a:t>Greetings</a:t>
            </a:r>
            <a:endParaRPr b="1" sz="1100">
              <a:solidFill>
                <a:srgbClr val="1155CC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AutoNum type="arabicPeriod"/>
            </a:pPr>
            <a:r>
              <a:rPr b="1" lang="en-GB" sz="1100">
                <a:solidFill>
                  <a:srgbClr val="1155CC"/>
                </a:solidFill>
              </a:rPr>
              <a:t>We, the affirmative team, define the topic as …</a:t>
            </a:r>
            <a:endParaRPr b="1" sz="1100">
              <a:solidFill>
                <a:srgbClr val="1155CC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AutoNum type="arabicPeriod"/>
            </a:pPr>
            <a:r>
              <a:rPr b="1" lang="en-GB" sz="1100">
                <a:solidFill>
                  <a:srgbClr val="1155CC"/>
                </a:solidFill>
              </a:rPr>
              <a:t>We, the affirmative team, believe that the statement is true.</a:t>
            </a:r>
            <a:endParaRPr b="1" sz="1100">
              <a:solidFill>
                <a:srgbClr val="1155CC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AutoNum type="arabicPeriod"/>
            </a:pPr>
            <a:r>
              <a:rPr b="1" lang="en-GB" sz="1100">
                <a:solidFill>
                  <a:srgbClr val="1155CC"/>
                </a:solidFill>
              </a:rPr>
              <a:t>I will now let you hear what our 2nd and 3rd speakers have to say.</a:t>
            </a:r>
            <a:endParaRPr b="1" sz="1200">
              <a:solidFill>
                <a:srgbClr val="1155CC"/>
              </a:solidFill>
            </a:endParaRPr>
          </a:p>
        </p:txBody>
      </p:sp>
      <p:pic>
        <p:nvPicPr>
          <p:cNvPr id="476" name="Google Shape;47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00" y="2945375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7" name="Google Shape;47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00" y="4172650"/>
            <a:ext cx="621300" cy="6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8" name="Google Shape;478;p50"/>
          <p:cNvSpPr/>
          <p:nvPr/>
        </p:nvSpPr>
        <p:spPr>
          <a:xfrm>
            <a:off x="1320575" y="2576025"/>
            <a:ext cx="3111600" cy="625800"/>
          </a:xfrm>
          <a:prstGeom prst="wedgeRoundRectCallout">
            <a:avLst>
              <a:gd fmla="val -61959" name="adj1"/>
              <a:gd fmla="val 41175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Greetings, transition</a:t>
            </a:r>
            <a:endParaRPr b="1" sz="1200">
              <a:solidFill>
                <a:srgbClr val="1155C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Argument #1</a:t>
            </a:r>
            <a:endParaRPr b="1" sz="1200">
              <a:solidFill>
                <a:srgbClr val="1155C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Argument #2</a:t>
            </a:r>
            <a:endParaRPr b="1" sz="1200">
              <a:solidFill>
                <a:srgbClr val="1155CC"/>
              </a:solidFill>
            </a:endParaRPr>
          </a:p>
        </p:txBody>
      </p:sp>
      <p:sp>
        <p:nvSpPr>
          <p:cNvPr id="479" name="Google Shape;479;p50"/>
          <p:cNvSpPr/>
          <p:nvPr/>
        </p:nvSpPr>
        <p:spPr>
          <a:xfrm>
            <a:off x="1320575" y="3628900"/>
            <a:ext cx="3111600" cy="625800"/>
          </a:xfrm>
          <a:prstGeom prst="wedgeRoundRectCallout">
            <a:avLst>
              <a:gd fmla="val -60268" name="adj1"/>
              <a:gd fmla="val 47048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Greetings, transition</a:t>
            </a:r>
            <a:endParaRPr b="1" sz="1200">
              <a:solidFill>
                <a:srgbClr val="1155C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Argument #3</a:t>
            </a:r>
            <a:endParaRPr b="1" sz="1200">
              <a:solidFill>
                <a:srgbClr val="1155C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Conclusion</a:t>
            </a:r>
            <a:endParaRPr b="1" sz="1200">
              <a:solidFill>
                <a:srgbClr val="1155CC"/>
              </a:solidFill>
            </a:endParaRPr>
          </a:p>
        </p:txBody>
      </p:sp>
      <p:sp>
        <p:nvSpPr>
          <p:cNvPr id="480" name="Google Shape;480;p50"/>
          <p:cNvSpPr txBox="1"/>
          <p:nvPr/>
        </p:nvSpPr>
        <p:spPr>
          <a:xfrm>
            <a:off x="182900" y="1279813"/>
            <a:ext cx="113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⏳ </a:t>
            </a:r>
            <a:r>
              <a:rPr lang="en-GB" sz="1100"/>
              <a:t>1 minute</a:t>
            </a:r>
            <a:endParaRPr sz="1100"/>
          </a:p>
        </p:txBody>
      </p:sp>
      <p:sp>
        <p:nvSpPr>
          <p:cNvPr id="481" name="Google Shape;481;p50"/>
          <p:cNvSpPr txBox="1"/>
          <p:nvPr/>
        </p:nvSpPr>
        <p:spPr>
          <a:xfrm>
            <a:off x="182900" y="2571750"/>
            <a:ext cx="113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⏳ </a:t>
            </a:r>
            <a:r>
              <a:rPr lang="en-GB" sz="1100"/>
              <a:t>1 minute</a:t>
            </a:r>
            <a:endParaRPr sz="1100"/>
          </a:p>
        </p:txBody>
      </p:sp>
      <p:sp>
        <p:nvSpPr>
          <p:cNvPr id="482" name="Google Shape;482;p50"/>
          <p:cNvSpPr txBox="1"/>
          <p:nvPr/>
        </p:nvSpPr>
        <p:spPr>
          <a:xfrm>
            <a:off x="182900" y="3710950"/>
            <a:ext cx="113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⏳ </a:t>
            </a:r>
            <a:r>
              <a:rPr lang="en-GB" sz="1100"/>
              <a:t>1 minute</a:t>
            </a:r>
            <a:endParaRPr sz="1100"/>
          </a:p>
        </p:txBody>
      </p:sp>
      <p:pic>
        <p:nvPicPr>
          <p:cNvPr id="483" name="Google Shape;48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000" y="1454163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4" name="Google Shape;48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550" y="3380225"/>
            <a:ext cx="862000" cy="9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000" y="2602725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6" name="Google Shape;4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000" y="3539050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7" name="Google Shape;48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550" y="2417200"/>
            <a:ext cx="862000" cy="9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550" y="1295350"/>
            <a:ext cx="862000" cy="9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0"/>
          <p:cNvSpPr/>
          <p:nvPr/>
        </p:nvSpPr>
        <p:spPr>
          <a:xfrm>
            <a:off x="724825" y="2106675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90" name="Google Shape;490;p50"/>
          <p:cNvSpPr/>
          <p:nvPr/>
        </p:nvSpPr>
        <p:spPr>
          <a:xfrm>
            <a:off x="724825" y="33050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91" name="Google Shape;491;p50"/>
          <p:cNvSpPr/>
          <p:nvPr/>
        </p:nvSpPr>
        <p:spPr>
          <a:xfrm>
            <a:off x="724825" y="45033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92" name="Google Shape;492;p50"/>
          <p:cNvSpPr/>
          <p:nvPr/>
        </p:nvSpPr>
        <p:spPr>
          <a:xfrm>
            <a:off x="8599050" y="1968475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93" name="Google Shape;493;p50"/>
          <p:cNvSpPr/>
          <p:nvPr/>
        </p:nvSpPr>
        <p:spPr>
          <a:xfrm>
            <a:off x="8599050" y="3094738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94" name="Google Shape;494;p50"/>
          <p:cNvSpPr/>
          <p:nvPr/>
        </p:nvSpPr>
        <p:spPr>
          <a:xfrm>
            <a:off x="8599050" y="40828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495" name="Google Shape;495;p50"/>
          <p:cNvCxnSpPr>
            <a:endCxn id="488" idx="1"/>
          </p:cNvCxnSpPr>
          <p:nvPr/>
        </p:nvCxnSpPr>
        <p:spPr>
          <a:xfrm flipH="1" rot="10800000">
            <a:off x="4723750" y="1767075"/>
            <a:ext cx="2293800" cy="916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6" name="Google Shape;496;p50"/>
          <p:cNvCxnSpPr>
            <a:endCxn id="487" idx="1"/>
          </p:cNvCxnSpPr>
          <p:nvPr/>
        </p:nvCxnSpPr>
        <p:spPr>
          <a:xfrm>
            <a:off x="4755850" y="2864025"/>
            <a:ext cx="2261700" cy="24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7" name="Google Shape;497;p50"/>
          <p:cNvCxnSpPr>
            <a:endCxn id="484" idx="1"/>
          </p:cNvCxnSpPr>
          <p:nvPr/>
        </p:nvCxnSpPr>
        <p:spPr>
          <a:xfrm flipH="1" rot="10800000">
            <a:off x="4743550" y="3851950"/>
            <a:ext cx="2274000" cy="28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98" name="Google Shape;49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650" y="4413300"/>
            <a:ext cx="492289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4950" y="4413300"/>
            <a:ext cx="492289" cy="5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1"/>
          <p:cNvSpPr txBox="1"/>
          <p:nvPr/>
        </p:nvSpPr>
        <p:spPr>
          <a:xfrm>
            <a:off x="352100" y="218200"/>
            <a:ext cx="8374200" cy="538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Ultra"/>
                <a:ea typeface="Ultra"/>
                <a:cs typeface="Ultra"/>
                <a:sym typeface="Ultra"/>
              </a:rPr>
              <a:t>Part 2: N</a:t>
            </a:r>
            <a:r>
              <a:rPr lang="en-GB" sz="2300">
                <a:latin typeface="Ultra"/>
                <a:ea typeface="Ultra"/>
                <a:cs typeface="Ultra"/>
                <a:sym typeface="Ultra"/>
              </a:rPr>
              <a:t>egative arguments</a:t>
            </a:r>
            <a:endParaRPr sz="23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505" name="Google Shape;505;p51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341783" y="4370957"/>
            <a:ext cx="394841" cy="507503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1"/>
          <p:cNvSpPr txBox="1"/>
          <p:nvPr/>
        </p:nvSpPr>
        <p:spPr>
          <a:xfrm>
            <a:off x="4652854" y="4282498"/>
            <a:ext cx="78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</a:rPr>
              <a:t>✋ 👆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</a:rPr>
              <a:t>👉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07" name="Google Shape;50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0325" y="1731363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8" name="Google Shape;50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0325" y="2958650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9" name="Google Shape;5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0325" y="4185925"/>
            <a:ext cx="621300" cy="6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0" name="Google Shape;510;p51"/>
          <p:cNvSpPr txBox="1"/>
          <p:nvPr/>
        </p:nvSpPr>
        <p:spPr>
          <a:xfrm>
            <a:off x="7804725" y="1343550"/>
            <a:ext cx="113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⏳ </a:t>
            </a:r>
            <a:r>
              <a:rPr lang="en-GB" sz="1100"/>
              <a:t>1 minute</a:t>
            </a:r>
            <a:endParaRPr sz="1100"/>
          </a:p>
        </p:txBody>
      </p:sp>
      <p:sp>
        <p:nvSpPr>
          <p:cNvPr id="511" name="Google Shape;511;p51"/>
          <p:cNvSpPr txBox="1"/>
          <p:nvPr/>
        </p:nvSpPr>
        <p:spPr>
          <a:xfrm>
            <a:off x="7820325" y="2571750"/>
            <a:ext cx="113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⏳ </a:t>
            </a:r>
            <a:r>
              <a:rPr lang="en-GB" sz="1100"/>
              <a:t>1 minute</a:t>
            </a:r>
            <a:endParaRPr sz="1100"/>
          </a:p>
        </p:txBody>
      </p:sp>
      <p:sp>
        <p:nvSpPr>
          <p:cNvPr id="512" name="Google Shape;512;p51"/>
          <p:cNvSpPr txBox="1"/>
          <p:nvPr/>
        </p:nvSpPr>
        <p:spPr>
          <a:xfrm>
            <a:off x="7820325" y="3799950"/>
            <a:ext cx="113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⏳ </a:t>
            </a:r>
            <a:r>
              <a:rPr lang="en-GB" sz="1100"/>
              <a:t>1 minute</a:t>
            </a:r>
            <a:endParaRPr sz="1100"/>
          </a:p>
        </p:txBody>
      </p:sp>
      <p:sp>
        <p:nvSpPr>
          <p:cNvPr id="513" name="Google Shape;513;p51"/>
          <p:cNvSpPr/>
          <p:nvPr/>
        </p:nvSpPr>
        <p:spPr>
          <a:xfrm>
            <a:off x="4432250" y="868851"/>
            <a:ext cx="3111600" cy="2019300"/>
          </a:xfrm>
          <a:prstGeom prst="wedgeRoundRectCallout">
            <a:avLst>
              <a:gd fmla="val 60835" name="adj1"/>
              <a:gd fmla="val 9756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AutoNum type="arabicPeriod"/>
            </a:pPr>
            <a:r>
              <a:rPr b="1" lang="en-GB" sz="1050">
                <a:solidFill>
                  <a:srgbClr val="FF0000"/>
                </a:solidFill>
              </a:rPr>
              <a:t>Greetings</a:t>
            </a:r>
            <a:endParaRPr b="1" sz="1050">
              <a:solidFill>
                <a:srgbClr val="FF0000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AutoNum type="arabicPeriod"/>
            </a:pPr>
            <a:r>
              <a:rPr b="1" lang="en-GB" sz="1050">
                <a:solidFill>
                  <a:srgbClr val="FF0000"/>
                </a:solidFill>
              </a:rPr>
              <a:t>We, the negative team,</a:t>
            </a:r>
            <a:endParaRPr b="1" sz="1050">
              <a:solidFill>
                <a:srgbClr val="FF0000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Char char="●"/>
            </a:pPr>
            <a:r>
              <a:rPr b="1" lang="en-GB" sz="1050">
                <a:solidFill>
                  <a:srgbClr val="FF0000"/>
                </a:solidFill>
              </a:rPr>
              <a:t>a</a:t>
            </a:r>
            <a:r>
              <a:rPr b="1" lang="en-GB" sz="1050">
                <a:solidFill>
                  <a:srgbClr val="FF0000"/>
                </a:solidFill>
              </a:rPr>
              <a:t>gree with the definition of the subject given by the affirmative team</a:t>
            </a:r>
            <a:endParaRPr b="1" sz="1050">
              <a:solidFill>
                <a:srgbClr val="FF0000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Char char="●"/>
            </a:pPr>
            <a:r>
              <a:rPr b="1" lang="en-GB" sz="1050">
                <a:solidFill>
                  <a:srgbClr val="FF0000"/>
                </a:solidFill>
              </a:rPr>
              <a:t>d</a:t>
            </a:r>
            <a:r>
              <a:rPr b="1" lang="en-GB" sz="1050">
                <a:solidFill>
                  <a:srgbClr val="FF0000"/>
                </a:solidFill>
              </a:rPr>
              <a:t>isagree with the definition given by the affirmative team. We define the subject as…</a:t>
            </a:r>
            <a:endParaRPr b="1" sz="1050">
              <a:solidFill>
                <a:srgbClr val="FF0000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AutoNum type="arabicPeriod"/>
            </a:pPr>
            <a:r>
              <a:rPr b="1" lang="en-GB" sz="1050">
                <a:solidFill>
                  <a:srgbClr val="FF0000"/>
                </a:solidFill>
              </a:rPr>
              <a:t>We, the negative team, believe that the statement is false.</a:t>
            </a:r>
            <a:endParaRPr b="1" sz="1050">
              <a:solidFill>
                <a:srgbClr val="FF0000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AutoNum type="arabicPeriod"/>
            </a:pPr>
            <a:r>
              <a:rPr b="1" lang="en-GB" sz="1050">
                <a:solidFill>
                  <a:srgbClr val="FF0000"/>
                </a:solidFill>
              </a:rPr>
              <a:t>I will now let you hear what our 2nd and 3rd speakers have to say</a:t>
            </a:r>
            <a:r>
              <a:rPr b="1" lang="en-GB" sz="1050">
                <a:solidFill>
                  <a:srgbClr val="FF0000"/>
                </a:solidFill>
              </a:rPr>
              <a:t>.</a:t>
            </a:r>
            <a:endParaRPr b="1" sz="1050">
              <a:solidFill>
                <a:srgbClr val="FF0000"/>
              </a:solidFill>
            </a:endParaRPr>
          </a:p>
        </p:txBody>
      </p:sp>
      <p:sp>
        <p:nvSpPr>
          <p:cNvPr id="514" name="Google Shape;514;p51"/>
          <p:cNvSpPr/>
          <p:nvPr/>
        </p:nvSpPr>
        <p:spPr>
          <a:xfrm>
            <a:off x="4432250" y="2991550"/>
            <a:ext cx="3111600" cy="625800"/>
          </a:xfrm>
          <a:prstGeom prst="wedgeRoundRectCallout">
            <a:avLst>
              <a:gd fmla="val 63794" name="adj1"/>
              <a:gd fmla="val -31528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Greetings, transition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Argument #1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Argument #2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515" name="Google Shape;515;p51"/>
          <p:cNvSpPr/>
          <p:nvPr/>
        </p:nvSpPr>
        <p:spPr>
          <a:xfrm>
            <a:off x="4432250" y="3681250"/>
            <a:ext cx="3111600" cy="625800"/>
          </a:xfrm>
          <a:prstGeom prst="wedgeRoundRectCallout">
            <a:avLst>
              <a:gd fmla="val 62527" name="adj1"/>
              <a:gd fmla="val 55457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Greetings, transition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Argument #3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Conclusion</a:t>
            </a:r>
            <a:endParaRPr b="1" sz="1200">
              <a:solidFill>
                <a:srgbClr val="FF0000"/>
              </a:solidFill>
            </a:endParaRPr>
          </a:p>
        </p:txBody>
      </p:sp>
      <p:pic>
        <p:nvPicPr>
          <p:cNvPr id="516" name="Google Shape;51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1488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7" name="Google Shape;51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850" y="3457338"/>
            <a:ext cx="862000" cy="9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00050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9" name="Google Shape;51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36375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0" name="Google Shape;52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850" y="2465763"/>
            <a:ext cx="862000" cy="9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850" y="1213637"/>
            <a:ext cx="862000" cy="9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51"/>
          <p:cNvSpPr/>
          <p:nvPr/>
        </p:nvSpPr>
        <p:spPr>
          <a:xfrm>
            <a:off x="494050" y="21658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23" name="Google Shape;523;p51"/>
          <p:cNvSpPr/>
          <p:nvPr/>
        </p:nvSpPr>
        <p:spPr>
          <a:xfrm>
            <a:off x="494050" y="3292063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24" name="Google Shape;524;p51"/>
          <p:cNvSpPr/>
          <p:nvPr/>
        </p:nvSpPr>
        <p:spPr>
          <a:xfrm>
            <a:off x="8441625" y="4370950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25" name="Google Shape;525;p51"/>
          <p:cNvSpPr/>
          <p:nvPr/>
        </p:nvSpPr>
        <p:spPr>
          <a:xfrm>
            <a:off x="8441625" y="2106675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26" name="Google Shape;526;p51"/>
          <p:cNvSpPr/>
          <p:nvPr/>
        </p:nvSpPr>
        <p:spPr>
          <a:xfrm>
            <a:off x="8441625" y="3331550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27" name="Google Shape;527;p51"/>
          <p:cNvSpPr/>
          <p:nvPr/>
        </p:nvSpPr>
        <p:spPr>
          <a:xfrm>
            <a:off x="494050" y="4120713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528" name="Google Shape;528;p51"/>
          <p:cNvCxnSpPr>
            <a:endCxn id="521" idx="3"/>
          </p:cNvCxnSpPr>
          <p:nvPr/>
        </p:nvCxnSpPr>
        <p:spPr>
          <a:xfrm rot="10800000">
            <a:off x="1750850" y="1685362"/>
            <a:ext cx="2486400" cy="1434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9" name="Google Shape;529;p51"/>
          <p:cNvCxnSpPr>
            <a:endCxn id="520" idx="3"/>
          </p:cNvCxnSpPr>
          <p:nvPr/>
        </p:nvCxnSpPr>
        <p:spPr>
          <a:xfrm rot="10800000">
            <a:off x="1750850" y="2937487"/>
            <a:ext cx="2473200" cy="498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0" name="Google Shape;530;p51"/>
          <p:cNvCxnSpPr>
            <a:endCxn id="517" idx="3"/>
          </p:cNvCxnSpPr>
          <p:nvPr/>
        </p:nvCxnSpPr>
        <p:spPr>
          <a:xfrm rot="10800000">
            <a:off x="1750850" y="3929062"/>
            <a:ext cx="2499600" cy="85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31" name="Google Shape;53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950" y="4413300"/>
            <a:ext cx="492289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4175" y="4413300"/>
            <a:ext cx="492289" cy="5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4294967295" type="body"/>
          </p:nvPr>
        </p:nvSpPr>
        <p:spPr>
          <a:xfrm>
            <a:off x="311700" y="859925"/>
            <a:ext cx="8520600" cy="1527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1 : Debate in pairs (no rules)</a:t>
            </a:r>
            <a:endParaRPr b="1" sz="1700">
              <a:solidFill>
                <a:schemeClr val="dk1"/>
              </a:solidFill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Useful words and phrases : Your opinion + Agreeing &amp; disagreeing</a:t>
            </a:r>
            <a:endParaRPr b="1" sz="1600"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 the words and phrases to react to the cartoon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→ Debate in pairs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</p:txBody>
      </p:sp>
      <p:sp>
        <p:nvSpPr>
          <p:cNvPr id="75" name="Google Shape;75;p16"/>
          <p:cNvSpPr txBox="1"/>
          <p:nvPr>
            <p:ph idx="4294967295"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2"/>
          <p:cNvSpPr/>
          <p:nvPr/>
        </p:nvSpPr>
        <p:spPr>
          <a:xfrm>
            <a:off x="336150" y="261575"/>
            <a:ext cx="8471700" cy="6609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⏳</a:t>
            </a:r>
            <a:r>
              <a:rPr b="1" lang="en-GB" sz="1700">
                <a:solidFill>
                  <a:schemeClr val="dk1"/>
                </a:solidFill>
              </a:rPr>
              <a:t> 5</a:t>
            </a:r>
            <a:r>
              <a:rPr b="1" lang="en-GB" sz="1600">
                <a:solidFill>
                  <a:schemeClr val="dk1"/>
                </a:solidFill>
              </a:rPr>
              <a:t>-minute break </a:t>
            </a:r>
            <a:r>
              <a:rPr lang="en-GB" sz="1700">
                <a:solidFill>
                  <a:schemeClr val="dk1"/>
                </a:solidFill>
              </a:rPr>
              <a:t>⏳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→ Preparing for rebuttal</a:t>
            </a:r>
            <a:endParaRPr b="1" sz="17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538" name="Google Shape;53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0" y="1609863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39" name="Google Shape;53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0" y="2837150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0" name="Google Shape;54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0" y="3974575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1" name="Google Shape;54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325" y="1609863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2" name="Google Shape;54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325" y="2837150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3" name="Google Shape;54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325" y="3974575"/>
            <a:ext cx="621300" cy="6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4" name="Google Shape;544;p52"/>
          <p:cNvSpPr/>
          <p:nvPr/>
        </p:nvSpPr>
        <p:spPr>
          <a:xfrm>
            <a:off x="831500" y="20399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45" name="Google Shape;545;p52"/>
          <p:cNvSpPr/>
          <p:nvPr/>
        </p:nvSpPr>
        <p:spPr>
          <a:xfrm>
            <a:off x="831500" y="33654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46" name="Google Shape;546;p52"/>
          <p:cNvSpPr/>
          <p:nvPr/>
        </p:nvSpPr>
        <p:spPr>
          <a:xfrm>
            <a:off x="831500" y="44625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47" name="Google Shape;547;p52"/>
          <p:cNvSpPr/>
          <p:nvPr/>
        </p:nvSpPr>
        <p:spPr>
          <a:xfrm>
            <a:off x="8413050" y="33654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48" name="Google Shape;548;p52"/>
          <p:cNvSpPr/>
          <p:nvPr/>
        </p:nvSpPr>
        <p:spPr>
          <a:xfrm>
            <a:off x="8413050" y="20399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49" name="Google Shape;549;p52"/>
          <p:cNvSpPr/>
          <p:nvPr/>
        </p:nvSpPr>
        <p:spPr>
          <a:xfrm>
            <a:off x="8413050" y="44625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50" name="Google Shape;550;p52"/>
          <p:cNvSpPr/>
          <p:nvPr/>
        </p:nvSpPr>
        <p:spPr>
          <a:xfrm>
            <a:off x="1776513" y="1003063"/>
            <a:ext cx="2486400" cy="1104900"/>
          </a:xfrm>
          <a:prstGeom prst="cloudCallout">
            <a:avLst>
              <a:gd fmla="val -71692" name="adj1"/>
              <a:gd fmla="val 3209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52"/>
          <p:cNvSpPr/>
          <p:nvPr/>
        </p:nvSpPr>
        <p:spPr>
          <a:xfrm>
            <a:off x="1890150" y="2286438"/>
            <a:ext cx="2486400" cy="1104900"/>
          </a:xfrm>
          <a:prstGeom prst="cloudCallout">
            <a:avLst>
              <a:gd fmla="val -72221" name="adj1"/>
              <a:gd fmla="val 2500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2"/>
          <p:cNvSpPr/>
          <p:nvPr/>
        </p:nvSpPr>
        <p:spPr>
          <a:xfrm>
            <a:off x="5094775" y="1051988"/>
            <a:ext cx="2486400" cy="1104900"/>
          </a:xfrm>
          <a:prstGeom prst="cloudCallout">
            <a:avLst>
              <a:gd fmla="val 61323" name="adj1"/>
              <a:gd fmla="val 4042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3" name="Google Shape;553;p52"/>
          <p:cNvSpPr/>
          <p:nvPr/>
        </p:nvSpPr>
        <p:spPr>
          <a:xfrm>
            <a:off x="5040388" y="2286425"/>
            <a:ext cx="2486400" cy="1104900"/>
          </a:xfrm>
          <a:prstGeom prst="cloudCallout">
            <a:avLst>
              <a:gd fmla="val 61323" name="adj1"/>
              <a:gd fmla="val 4042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52"/>
          <p:cNvSpPr/>
          <p:nvPr/>
        </p:nvSpPr>
        <p:spPr>
          <a:xfrm>
            <a:off x="5151588" y="3569788"/>
            <a:ext cx="2486400" cy="1104900"/>
          </a:xfrm>
          <a:prstGeom prst="cloudCallout">
            <a:avLst>
              <a:gd fmla="val 61323" name="adj1"/>
              <a:gd fmla="val 4042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52"/>
          <p:cNvSpPr txBox="1"/>
          <p:nvPr/>
        </p:nvSpPr>
        <p:spPr>
          <a:xfrm>
            <a:off x="1934275" y="1228200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Negative argument </a:t>
            </a:r>
            <a:endParaRPr b="1" sz="13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#1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556" name="Google Shape;556;p52"/>
          <p:cNvSpPr txBox="1"/>
          <p:nvPr/>
        </p:nvSpPr>
        <p:spPr>
          <a:xfrm>
            <a:off x="2000500" y="2508438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Negative argument </a:t>
            </a:r>
            <a:endParaRPr b="1" sz="13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#2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557" name="Google Shape;557;p52"/>
          <p:cNvSpPr txBox="1"/>
          <p:nvPr/>
        </p:nvSpPr>
        <p:spPr>
          <a:xfrm>
            <a:off x="5227250" y="2482100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Affirmative argument </a:t>
            </a:r>
            <a:endParaRPr b="1" sz="1300">
              <a:solidFill>
                <a:srgbClr val="1155CC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#2</a:t>
            </a:r>
            <a:endParaRPr b="1" sz="1300">
              <a:solidFill>
                <a:srgbClr val="1155CC"/>
              </a:solidFill>
            </a:endParaRPr>
          </a:p>
        </p:txBody>
      </p:sp>
      <p:sp>
        <p:nvSpPr>
          <p:cNvPr id="558" name="Google Shape;558;p52"/>
          <p:cNvSpPr txBox="1"/>
          <p:nvPr/>
        </p:nvSpPr>
        <p:spPr>
          <a:xfrm>
            <a:off x="5227250" y="3791775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Affirmative argument </a:t>
            </a:r>
            <a:endParaRPr b="1" sz="1300">
              <a:solidFill>
                <a:srgbClr val="1155CC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#3</a:t>
            </a:r>
            <a:endParaRPr b="1" sz="1300">
              <a:solidFill>
                <a:srgbClr val="1155CC"/>
              </a:solidFill>
            </a:endParaRPr>
          </a:p>
        </p:txBody>
      </p:sp>
      <p:sp>
        <p:nvSpPr>
          <p:cNvPr id="559" name="Google Shape;559;p52"/>
          <p:cNvSpPr txBox="1"/>
          <p:nvPr/>
        </p:nvSpPr>
        <p:spPr>
          <a:xfrm>
            <a:off x="5227250" y="1225075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Affirmative argument </a:t>
            </a:r>
            <a:endParaRPr b="1" sz="1300">
              <a:solidFill>
                <a:srgbClr val="1155CC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155CC"/>
                </a:solidFill>
              </a:rPr>
              <a:t>#1</a:t>
            </a:r>
            <a:endParaRPr b="1" sz="1300">
              <a:solidFill>
                <a:srgbClr val="1155CC"/>
              </a:solidFill>
            </a:endParaRPr>
          </a:p>
        </p:txBody>
      </p:sp>
      <p:sp>
        <p:nvSpPr>
          <p:cNvPr id="560" name="Google Shape;560;p52"/>
          <p:cNvSpPr/>
          <p:nvPr/>
        </p:nvSpPr>
        <p:spPr>
          <a:xfrm>
            <a:off x="1890150" y="3569800"/>
            <a:ext cx="2486400" cy="1104900"/>
          </a:xfrm>
          <a:prstGeom prst="cloudCallout">
            <a:avLst>
              <a:gd fmla="val -72221" name="adj1"/>
              <a:gd fmla="val 2500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52"/>
          <p:cNvSpPr txBox="1"/>
          <p:nvPr/>
        </p:nvSpPr>
        <p:spPr>
          <a:xfrm>
            <a:off x="2000500" y="3788700"/>
            <a:ext cx="2183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Rebuttal of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Negative argument </a:t>
            </a:r>
            <a:endParaRPr b="1" sz="13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</a:rPr>
              <a:t>#3</a:t>
            </a:r>
            <a:endParaRPr b="1" sz="1300">
              <a:solidFill>
                <a:srgbClr val="FF0000"/>
              </a:solidFill>
            </a:endParaRPr>
          </a:p>
        </p:txBody>
      </p:sp>
      <p:pic>
        <p:nvPicPr>
          <p:cNvPr id="562" name="Google Shape;562;p52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307189" y="4600377"/>
            <a:ext cx="27939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52"/>
          <p:cNvSpPr/>
          <p:nvPr/>
        </p:nvSpPr>
        <p:spPr>
          <a:xfrm>
            <a:off x="4397825" y="2988000"/>
            <a:ext cx="621300" cy="660900"/>
          </a:xfrm>
          <a:prstGeom prst="cloudCallout">
            <a:avLst>
              <a:gd fmla="val -34609" name="adj1"/>
              <a:gd fmla="val 190312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9900FF"/>
                </a:solidFill>
              </a:rPr>
              <a:t>…</a:t>
            </a:r>
            <a:endParaRPr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3"/>
          <p:cNvSpPr/>
          <p:nvPr/>
        </p:nvSpPr>
        <p:spPr>
          <a:xfrm>
            <a:off x="336150" y="261575"/>
            <a:ext cx="8471700" cy="6609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⏳</a:t>
            </a:r>
            <a:r>
              <a:rPr b="1" lang="en-GB" sz="1700">
                <a:solidFill>
                  <a:schemeClr val="dk1"/>
                </a:solidFill>
              </a:rPr>
              <a:t> 5</a:t>
            </a:r>
            <a:r>
              <a:rPr b="1" lang="en-GB" sz="1600">
                <a:solidFill>
                  <a:schemeClr val="dk1"/>
                </a:solidFill>
              </a:rPr>
              <a:t>-minute break </a:t>
            </a:r>
            <a:r>
              <a:rPr lang="en-GB" sz="1700">
                <a:solidFill>
                  <a:schemeClr val="dk1"/>
                </a:solidFill>
              </a:rPr>
              <a:t>⏳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→ Preparing for rebuttal</a:t>
            </a:r>
            <a:endParaRPr b="1" sz="17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grpSp>
        <p:nvGrpSpPr>
          <p:cNvPr id="569" name="Google Shape;569;p53"/>
          <p:cNvGrpSpPr/>
          <p:nvPr/>
        </p:nvGrpSpPr>
        <p:grpSpPr>
          <a:xfrm>
            <a:off x="352095" y="2332293"/>
            <a:ext cx="1319831" cy="1248476"/>
            <a:chOff x="179125" y="1515400"/>
            <a:chExt cx="2097300" cy="2091600"/>
          </a:xfrm>
        </p:grpSpPr>
        <p:pic>
          <p:nvPicPr>
            <p:cNvPr id="570" name="Google Shape;570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100" y="1826375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71" name="Google Shape;571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2100" y="1826375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72" name="Google Shape;572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0775" y="2578450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73" name="Google Shape;573;p53"/>
            <p:cNvSpPr/>
            <p:nvPr/>
          </p:nvSpPr>
          <p:spPr>
            <a:xfrm>
              <a:off x="179125" y="1515400"/>
              <a:ext cx="2097300" cy="2091600"/>
            </a:xfrm>
            <a:prstGeom prst="ellipse">
              <a:avLst/>
            </a:prstGeom>
            <a:noFill/>
            <a:ln cap="flat" cmpd="sng" w="76200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53"/>
          <p:cNvGrpSpPr/>
          <p:nvPr/>
        </p:nvGrpSpPr>
        <p:grpSpPr>
          <a:xfrm>
            <a:off x="7495270" y="2332293"/>
            <a:ext cx="1319831" cy="1248476"/>
            <a:chOff x="179125" y="1515400"/>
            <a:chExt cx="2097300" cy="2091600"/>
          </a:xfrm>
        </p:grpSpPr>
        <p:pic>
          <p:nvPicPr>
            <p:cNvPr id="575" name="Google Shape;575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100" y="1826375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76" name="Google Shape;576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2100" y="1826375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77" name="Google Shape;577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0775" y="2578450"/>
              <a:ext cx="954000" cy="960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78" name="Google Shape;578;p53"/>
            <p:cNvSpPr/>
            <p:nvPr/>
          </p:nvSpPr>
          <p:spPr>
            <a:xfrm>
              <a:off x="179125" y="1515400"/>
              <a:ext cx="2097300" cy="20916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53"/>
          <p:cNvSpPr/>
          <p:nvPr/>
        </p:nvSpPr>
        <p:spPr>
          <a:xfrm>
            <a:off x="2386700" y="1107650"/>
            <a:ext cx="4393800" cy="1354800"/>
          </a:xfrm>
          <a:prstGeom prst="wedgeEllipseCallout">
            <a:avLst>
              <a:gd fmla="val -55489" name="adj1"/>
              <a:gd fmla="val 76225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3"/>
          <p:cNvSpPr/>
          <p:nvPr/>
        </p:nvSpPr>
        <p:spPr>
          <a:xfrm flipH="1">
            <a:off x="2386700" y="1107650"/>
            <a:ext cx="4393800" cy="1354800"/>
          </a:xfrm>
          <a:prstGeom prst="wedgeEllipseCallout">
            <a:avLst>
              <a:gd fmla="val -55286" name="adj1"/>
              <a:gd fmla="val 75255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Do we keep the same order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(#1, #2, #3)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to rebut their arguments?</a:t>
            </a:r>
            <a:endParaRPr b="1"/>
          </a:p>
        </p:txBody>
      </p:sp>
      <p:pic>
        <p:nvPicPr>
          <p:cNvPr id="581" name="Google Shape;581;p53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432314" y="4542627"/>
            <a:ext cx="27939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3"/>
          <p:cNvSpPr txBox="1"/>
          <p:nvPr/>
        </p:nvSpPr>
        <p:spPr>
          <a:xfrm>
            <a:off x="4379262" y="4103750"/>
            <a:ext cx="385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⏳</a:t>
            </a:r>
            <a:endParaRPr sz="1700"/>
          </a:p>
        </p:txBody>
      </p:sp>
      <p:sp>
        <p:nvSpPr>
          <p:cNvPr id="583" name="Google Shape;583;p53"/>
          <p:cNvSpPr/>
          <p:nvPr/>
        </p:nvSpPr>
        <p:spPr>
          <a:xfrm>
            <a:off x="2467200" y="3219050"/>
            <a:ext cx="4209600" cy="884700"/>
          </a:xfrm>
          <a:prstGeom prst="wedgeEllipseCallout">
            <a:avLst>
              <a:gd fmla="val -56704" name="adj1"/>
              <a:gd fmla="val -6711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53"/>
          <p:cNvSpPr/>
          <p:nvPr/>
        </p:nvSpPr>
        <p:spPr>
          <a:xfrm flipH="1">
            <a:off x="2467200" y="3219050"/>
            <a:ext cx="4209600" cy="884700"/>
          </a:xfrm>
          <a:prstGeom prst="wedgeEllipseCallout">
            <a:avLst>
              <a:gd fmla="val -58607" name="adj1"/>
              <a:gd fmla="val -6711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Or do we REORGANIZE the arguments?</a:t>
            </a:r>
            <a:endParaRPr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4"/>
          <p:cNvSpPr txBox="1"/>
          <p:nvPr/>
        </p:nvSpPr>
        <p:spPr>
          <a:xfrm>
            <a:off x="352100" y="218200"/>
            <a:ext cx="8374200" cy="538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Ultra"/>
                <a:ea typeface="Ultra"/>
                <a:cs typeface="Ultra"/>
                <a:sym typeface="Ultra"/>
              </a:rPr>
              <a:t>Part 2: </a:t>
            </a:r>
            <a:r>
              <a:rPr lang="en-GB" sz="2300">
                <a:latin typeface="Ultra"/>
                <a:ea typeface="Ultra"/>
                <a:cs typeface="Ultra"/>
                <a:sym typeface="Ultra"/>
              </a:rPr>
              <a:t>Rebuttal (example)</a:t>
            </a:r>
            <a:endParaRPr sz="23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590" name="Google Shape;59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0" y="1609863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1" name="Google Shape;5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0" y="2837150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2" name="Google Shape;59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0" y="3974575"/>
            <a:ext cx="621300" cy="6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3" name="Google Shape;593;p54"/>
          <p:cNvSpPr/>
          <p:nvPr/>
        </p:nvSpPr>
        <p:spPr>
          <a:xfrm>
            <a:off x="831500" y="20399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94" name="Google Shape;594;p54"/>
          <p:cNvSpPr/>
          <p:nvPr/>
        </p:nvSpPr>
        <p:spPr>
          <a:xfrm>
            <a:off x="831500" y="33654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95" name="Google Shape;595;p54"/>
          <p:cNvSpPr/>
          <p:nvPr/>
        </p:nvSpPr>
        <p:spPr>
          <a:xfrm>
            <a:off x="831500" y="44625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596" name="Google Shape;59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325" y="1609863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7" name="Google Shape;59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325" y="2837150"/>
            <a:ext cx="621300" cy="6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8" name="Google Shape;59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325" y="3974575"/>
            <a:ext cx="621300" cy="6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9" name="Google Shape;599;p54"/>
          <p:cNvSpPr/>
          <p:nvPr/>
        </p:nvSpPr>
        <p:spPr>
          <a:xfrm>
            <a:off x="8413050" y="33654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00" name="Google Shape;600;p54"/>
          <p:cNvSpPr/>
          <p:nvPr/>
        </p:nvSpPr>
        <p:spPr>
          <a:xfrm>
            <a:off x="8413050" y="20399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01" name="Google Shape;601;p54"/>
          <p:cNvSpPr/>
          <p:nvPr/>
        </p:nvSpPr>
        <p:spPr>
          <a:xfrm>
            <a:off x="8413050" y="4462500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02" name="Google Shape;602;p54"/>
          <p:cNvSpPr/>
          <p:nvPr/>
        </p:nvSpPr>
        <p:spPr>
          <a:xfrm>
            <a:off x="1691100" y="829675"/>
            <a:ext cx="2611800" cy="1131300"/>
          </a:xfrm>
          <a:prstGeom prst="wedgeRoundRectCallout">
            <a:avLst>
              <a:gd fmla="val -67354" name="adj1"/>
              <a:gd fmla="val 38524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The </a:t>
            </a:r>
            <a:r>
              <a:rPr b="1" lang="en-GB" sz="1100">
                <a:solidFill>
                  <a:srgbClr val="FF0000"/>
                </a:solidFill>
              </a:rPr>
              <a:t>first speaker* </a:t>
            </a:r>
            <a:r>
              <a:rPr lang="en-GB" sz="1100">
                <a:solidFill>
                  <a:schemeClr val="dk1"/>
                </a:solidFill>
              </a:rPr>
              <a:t>from the negative team has tried to tell you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This is wrong* because…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03" name="Google Shape;603;p54"/>
          <p:cNvSpPr/>
          <p:nvPr/>
        </p:nvSpPr>
        <p:spPr>
          <a:xfrm>
            <a:off x="1691100" y="2039888"/>
            <a:ext cx="2611800" cy="1131300"/>
          </a:xfrm>
          <a:prstGeom prst="wedgeRoundRectCallout">
            <a:avLst>
              <a:gd fmla="val -67857" name="adj1"/>
              <a:gd fmla="val 33263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The </a:t>
            </a:r>
            <a:r>
              <a:rPr b="1" lang="en-GB" sz="1100">
                <a:solidFill>
                  <a:srgbClr val="FF0000"/>
                </a:solidFill>
              </a:rPr>
              <a:t>second speaker* </a:t>
            </a:r>
            <a:r>
              <a:rPr lang="en-GB" sz="1100">
                <a:solidFill>
                  <a:schemeClr val="dk1"/>
                </a:solidFill>
              </a:rPr>
              <a:t>from the negative team has tried to tell you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This is wrong* because…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04" name="Google Shape;604;p54"/>
          <p:cNvSpPr/>
          <p:nvPr/>
        </p:nvSpPr>
        <p:spPr>
          <a:xfrm>
            <a:off x="1691100" y="3250125"/>
            <a:ext cx="2611800" cy="1131300"/>
          </a:xfrm>
          <a:prstGeom prst="wedgeRoundRectCallout">
            <a:avLst>
              <a:gd fmla="val -67354" name="adj1"/>
              <a:gd fmla="val 36200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The </a:t>
            </a:r>
            <a:r>
              <a:rPr b="1" lang="en-GB" sz="1100">
                <a:solidFill>
                  <a:srgbClr val="FF0000"/>
                </a:solidFill>
              </a:rPr>
              <a:t>third speaker*</a:t>
            </a:r>
            <a:r>
              <a:rPr lang="en-GB" sz="1100">
                <a:solidFill>
                  <a:schemeClr val="dk1"/>
                </a:solidFill>
              </a:rPr>
              <a:t> from the negative team has tried to tell you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This is wrong* because…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05" name="Google Shape;605;p54"/>
          <p:cNvSpPr/>
          <p:nvPr/>
        </p:nvSpPr>
        <p:spPr>
          <a:xfrm>
            <a:off x="4874013" y="1012575"/>
            <a:ext cx="2611800" cy="1131300"/>
          </a:xfrm>
          <a:prstGeom prst="wedgeRoundRectCallout">
            <a:avLst>
              <a:gd fmla="val 67146" name="adj1"/>
              <a:gd fmla="val 25844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The </a:t>
            </a:r>
            <a:r>
              <a:rPr b="1" lang="en-GB" sz="1100">
                <a:solidFill>
                  <a:srgbClr val="1155CC"/>
                </a:solidFill>
              </a:rPr>
              <a:t>first speaker*</a:t>
            </a:r>
            <a:r>
              <a:rPr lang="en-GB" sz="1100">
                <a:solidFill>
                  <a:schemeClr val="dk1"/>
                </a:solidFill>
              </a:rPr>
              <a:t> from the affirmative team has tried to tell you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This is wrong* because…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06" name="Google Shape;606;p54"/>
          <p:cNvSpPr/>
          <p:nvPr/>
        </p:nvSpPr>
        <p:spPr>
          <a:xfrm>
            <a:off x="4874013" y="2235663"/>
            <a:ext cx="2611800" cy="1131300"/>
          </a:xfrm>
          <a:prstGeom prst="wedgeRoundRectCallout">
            <a:avLst>
              <a:gd fmla="val 69161" name="adj1"/>
              <a:gd fmla="val 22382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The</a:t>
            </a:r>
            <a:r>
              <a:rPr b="1" lang="en-GB" sz="1100">
                <a:solidFill>
                  <a:srgbClr val="1155CC"/>
                </a:solidFill>
              </a:rPr>
              <a:t> second speaker*</a:t>
            </a:r>
            <a:r>
              <a:rPr lang="en-GB" sz="1100">
                <a:solidFill>
                  <a:schemeClr val="dk1"/>
                </a:solidFill>
              </a:rPr>
              <a:t> from the affirmative team has tried to tell you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This is wrong* because…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07" name="Google Shape;607;p54"/>
          <p:cNvSpPr/>
          <p:nvPr/>
        </p:nvSpPr>
        <p:spPr>
          <a:xfrm>
            <a:off x="4874025" y="3458775"/>
            <a:ext cx="2611800" cy="1131300"/>
          </a:xfrm>
          <a:prstGeom prst="wedgeRoundRectCallout">
            <a:avLst>
              <a:gd fmla="val 67145" name="adj1"/>
              <a:gd fmla="val 7290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The </a:t>
            </a:r>
            <a:r>
              <a:rPr b="1" lang="en-GB" sz="1100">
                <a:solidFill>
                  <a:srgbClr val="1155CC"/>
                </a:solidFill>
              </a:rPr>
              <a:t>third speaker* </a:t>
            </a:r>
            <a:r>
              <a:rPr lang="en-GB" sz="1100">
                <a:solidFill>
                  <a:schemeClr val="dk1"/>
                </a:solidFill>
              </a:rPr>
              <a:t>from the affirmative team has tried to tell you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This is wrong* because…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608" name="Google Shape;608;p54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425664" y="4588325"/>
            <a:ext cx="292680" cy="3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4"/>
          <p:cNvSpPr txBox="1"/>
          <p:nvPr/>
        </p:nvSpPr>
        <p:spPr>
          <a:xfrm>
            <a:off x="3790488" y="4483123"/>
            <a:ext cx="7815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✋ 👆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👈 </a:t>
            </a:r>
            <a:endParaRPr sz="1200"/>
          </a:p>
        </p:txBody>
      </p:sp>
      <p:sp>
        <p:nvSpPr>
          <p:cNvPr id="610" name="Google Shape;610;p54"/>
          <p:cNvSpPr txBox="1"/>
          <p:nvPr/>
        </p:nvSpPr>
        <p:spPr>
          <a:xfrm>
            <a:off x="4571991" y="4545673"/>
            <a:ext cx="78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✋ 👆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👉</a:t>
            </a:r>
            <a:endParaRPr sz="600"/>
          </a:p>
        </p:txBody>
      </p:sp>
      <p:pic>
        <p:nvPicPr>
          <p:cNvPr id="611" name="Google Shape;61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9675" y="4606684"/>
            <a:ext cx="394800" cy="4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625" y="4606684"/>
            <a:ext cx="394800" cy="43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5"/>
          <p:cNvSpPr/>
          <p:nvPr/>
        </p:nvSpPr>
        <p:spPr>
          <a:xfrm>
            <a:off x="336150" y="261575"/>
            <a:ext cx="8471700" cy="6609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⏳</a:t>
            </a:r>
            <a:r>
              <a:rPr b="1" lang="en-GB" sz="1700">
                <a:solidFill>
                  <a:schemeClr val="dk1"/>
                </a:solidFill>
              </a:rPr>
              <a:t> 5</a:t>
            </a:r>
            <a:r>
              <a:rPr b="1" lang="en-GB" sz="1600">
                <a:solidFill>
                  <a:schemeClr val="dk1"/>
                </a:solidFill>
              </a:rPr>
              <a:t>-minute break </a:t>
            </a:r>
            <a:r>
              <a:rPr lang="en-GB" sz="1700">
                <a:solidFill>
                  <a:schemeClr val="dk1"/>
                </a:solidFill>
              </a:rPr>
              <a:t>⏳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→ Preparing to conclude</a:t>
            </a:r>
            <a:endParaRPr b="1" sz="17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618" name="Google Shape;618;p55"/>
          <p:cNvSpPr/>
          <p:nvPr/>
        </p:nvSpPr>
        <p:spPr>
          <a:xfrm>
            <a:off x="4314150" y="1916250"/>
            <a:ext cx="2445600" cy="1434000"/>
          </a:xfrm>
          <a:prstGeom prst="cloudCallout">
            <a:avLst>
              <a:gd fmla="val -33790" name="adj1"/>
              <a:gd fmla="val 80603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619" name="Google Shape;619;p55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425675" y="4170600"/>
            <a:ext cx="292676" cy="3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5"/>
          <p:cNvSpPr/>
          <p:nvPr/>
        </p:nvSpPr>
        <p:spPr>
          <a:xfrm>
            <a:off x="4253100" y="4060050"/>
            <a:ext cx="637800" cy="5973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56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329605" y="4279225"/>
            <a:ext cx="419174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6"/>
          <p:cNvSpPr txBox="1"/>
          <p:nvPr/>
        </p:nvSpPr>
        <p:spPr>
          <a:xfrm>
            <a:off x="352100" y="218200"/>
            <a:ext cx="8374200" cy="538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Ultra"/>
                <a:ea typeface="Ultra"/>
                <a:cs typeface="Ultra"/>
                <a:sym typeface="Ultra"/>
              </a:rPr>
              <a:t>Part 3: General conclusion</a:t>
            </a:r>
            <a:endParaRPr sz="23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627" name="Google Shape;627;p56"/>
          <p:cNvSpPr/>
          <p:nvPr/>
        </p:nvSpPr>
        <p:spPr>
          <a:xfrm>
            <a:off x="352100" y="913487"/>
            <a:ext cx="8374200" cy="3072900"/>
          </a:xfrm>
          <a:prstGeom prst="wedgeRoundRectCallout">
            <a:avLst>
              <a:gd fmla="val -3163" name="adj1"/>
              <a:gd fmla="val 6572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Ladies and Gentlemen, thank you very much for this very </a:t>
            </a:r>
            <a:r>
              <a:rPr lang="en-GB"/>
              <a:t>interesting</a:t>
            </a:r>
            <a:r>
              <a:rPr lang="en-GB"/>
              <a:t> and lively debate about whether…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The affirmative team defined the subject as … 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</a:t>
            </a:r>
            <a:r>
              <a:rPr lang="en-GB"/>
              <a:t>s did the negative team.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However, the negative team defined the subject as…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The affirmative team’s arguments were as follows … (summary of the affirmative arguments)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To which, the negative team responded … (summary of the rebuttal of the affirmative arguments)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The negative team’s arguments were the following… (summary of the rebuttal of the negative team)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To which, the affirmative team replied… </a:t>
            </a:r>
            <a:r>
              <a:rPr lang="en-GB">
                <a:solidFill>
                  <a:schemeClr val="dk1"/>
                </a:solidFill>
              </a:rPr>
              <a:t>(summary of the rebuttal of the negative arguments)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Conclusion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7"/>
          <p:cNvSpPr/>
          <p:nvPr/>
        </p:nvSpPr>
        <p:spPr>
          <a:xfrm>
            <a:off x="1256963" y="272800"/>
            <a:ext cx="6630000" cy="5130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chemeClr val="lt1"/>
                </a:solidFill>
              </a:rPr>
              <a:t>Statement #2 : Video games are good for babies.</a:t>
            </a:r>
            <a:endParaRPr/>
          </a:p>
        </p:txBody>
      </p:sp>
      <p:pic>
        <p:nvPicPr>
          <p:cNvPr id="633" name="Google Shape;633;p57"/>
          <p:cNvPicPr preferRelativeResize="0"/>
          <p:nvPr/>
        </p:nvPicPr>
        <p:blipFill rotWithShape="1">
          <a:blip r:embed="rId3">
            <a:alphaModFix/>
          </a:blip>
          <a:srcRect b="-12498" l="0" r="0" t="0"/>
          <a:stretch/>
        </p:blipFill>
        <p:spPr>
          <a:xfrm rot="-279698">
            <a:off x="487949" y="1080210"/>
            <a:ext cx="3274231" cy="2600017"/>
          </a:xfrm>
          <a:prstGeom prst="wedgeRoundRectCallout">
            <a:avLst>
              <a:gd fmla="val -43599" name="adj1"/>
              <a:gd fmla="val 61855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4" name="Google Shape;634;p57"/>
          <p:cNvPicPr preferRelativeResize="0"/>
          <p:nvPr/>
        </p:nvPicPr>
        <p:blipFill rotWithShape="1">
          <a:blip r:embed="rId4">
            <a:alphaModFix/>
          </a:blip>
          <a:srcRect b="-11754" l="0" r="0" t="5956"/>
          <a:stretch/>
        </p:blipFill>
        <p:spPr>
          <a:xfrm rot="277161">
            <a:off x="5380864" y="1080159"/>
            <a:ext cx="3274336" cy="2600146"/>
          </a:xfrm>
          <a:prstGeom prst="wedgeRoundRectCallout">
            <a:avLst>
              <a:gd fmla="val 46446" name="adj1"/>
              <a:gd fmla="val 59252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5" name="Google Shape;635;p57"/>
          <p:cNvSpPr txBox="1"/>
          <p:nvPr/>
        </p:nvSpPr>
        <p:spPr>
          <a:xfrm>
            <a:off x="2493575" y="3870125"/>
            <a:ext cx="41568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2. </a:t>
            </a:r>
            <a:r>
              <a:rPr b="1" lang="en-GB" sz="1700"/>
              <a:t>Debate in teams of 4 + Chairperson</a:t>
            </a:r>
            <a:endParaRPr b="1" sz="1700"/>
          </a:p>
        </p:txBody>
      </p:sp>
      <p:pic>
        <p:nvPicPr>
          <p:cNvPr id="636" name="Google Shape;63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900" y="2289175"/>
            <a:ext cx="1012200" cy="1015200"/>
          </a:xfrm>
          <a:prstGeom prst="ellipse">
            <a:avLst/>
          </a:prstGeom>
          <a:noFill/>
          <a:ln cap="flat" cmpd="sng" w="2857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642" name="Google Shape;642;p58"/>
          <p:cNvSpPr txBox="1"/>
          <p:nvPr>
            <p:ph idx="1" type="body"/>
          </p:nvPr>
        </p:nvSpPr>
        <p:spPr>
          <a:xfrm>
            <a:off x="311700" y="4098125"/>
            <a:ext cx="8520600" cy="858000"/>
          </a:xfrm>
          <a:prstGeom prst="rect">
            <a:avLst/>
          </a:prstGeom>
          <a:solidFill>
            <a:srgbClr val="741B47"/>
          </a:solidFill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-33299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Char char="●"/>
            </a:pPr>
            <a:r>
              <a:rPr b="1" lang="en-GB" sz="2989">
                <a:solidFill>
                  <a:srgbClr val="F1C232"/>
                </a:solidFill>
              </a:rPr>
              <a:t>Activity 3 : Final debate: teams of 3 vs 3 + chairperson (rules)</a:t>
            </a:r>
            <a:endParaRPr b="1" sz="2989">
              <a:solidFill>
                <a:srgbClr val="F1C232"/>
              </a:solidFill>
            </a:endParaRPr>
          </a:p>
          <a:p>
            <a:pPr indent="-310038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-GB" sz="2331">
                <a:solidFill>
                  <a:schemeClr val="lt1"/>
                </a:solidFill>
              </a:rPr>
              <a:t>Debating format : 2 groups of 3 + chairperson</a:t>
            </a:r>
            <a:endParaRPr b="1" sz="2331">
              <a:solidFill>
                <a:schemeClr val="lt1"/>
              </a:solidFill>
            </a:endParaRPr>
          </a:p>
          <a:p>
            <a:pPr indent="-336073" lvl="0" marL="9144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AutoNum type="arabicPeriod"/>
            </a:pPr>
            <a:r>
              <a:rPr b="1" lang="en-GB" sz="3077">
                <a:solidFill>
                  <a:srgbClr val="F1C232"/>
                </a:solidFill>
              </a:rPr>
              <a:t>Final debates</a:t>
            </a:r>
            <a:endParaRPr b="1" sz="3077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9"/>
          <p:cNvSpPr txBox="1"/>
          <p:nvPr/>
        </p:nvSpPr>
        <p:spPr>
          <a:xfrm>
            <a:off x="352100" y="218200"/>
            <a:ext cx="8374200" cy="538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Ultra"/>
                <a:ea typeface="Ultra"/>
                <a:cs typeface="Ultra"/>
                <a:sym typeface="Ultra"/>
              </a:rPr>
              <a:t>Preparing for your debate as a group</a:t>
            </a:r>
            <a:endParaRPr sz="23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648" name="Google Shape;648;p59"/>
          <p:cNvSpPr txBox="1"/>
          <p:nvPr/>
        </p:nvSpPr>
        <p:spPr>
          <a:xfrm>
            <a:off x="566975" y="1423325"/>
            <a:ext cx="39582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Define the subject of the debate (do some research if necessary)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Find 5 strong arguments + supporting evidence for each (do some research if necessary)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Rebut your 5 arguments + supportive evidence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Select your 3 key arguments + supporting evidence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Prepare your conclusion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Prepare your introduction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300"/>
              <a:t>→ Get ready to work on your own intervention</a:t>
            </a:r>
            <a:endParaRPr b="1" i="1" sz="1300"/>
          </a:p>
        </p:txBody>
      </p:sp>
      <p:sp>
        <p:nvSpPr>
          <p:cNvPr id="649" name="Google Shape;649;p59"/>
          <p:cNvSpPr txBox="1"/>
          <p:nvPr/>
        </p:nvSpPr>
        <p:spPr>
          <a:xfrm rot="-380225">
            <a:off x="4828563" y="1493804"/>
            <a:ext cx="3669220" cy="2816567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Strong arguments versus weak arguments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A strong argument  has the following qualities: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it logically supports the opinion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 it is specific and states the idea clearly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 it is convincing to a majority of people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Example: Which argument is strong and which is weak? Explain.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Smoking should be banned in public because: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GB" sz="1100">
                <a:solidFill>
                  <a:schemeClr val="dk1"/>
                </a:solidFill>
              </a:rPr>
              <a:t> it is bad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GB" sz="1100">
                <a:solidFill>
                  <a:schemeClr val="dk1"/>
                </a:solidFill>
              </a:rPr>
              <a:t> it gives people bad breath and makes their teeth yellow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GB" sz="1100">
                <a:solidFill>
                  <a:schemeClr val="dk1"/>
                </a:solidFill>
              </a:rPr>
              <a:t>secondhand smoke is harmful for nonsmokers</a:t>
            </a:r>
            <a:endParaRPr sz="11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0"/>
          <p:cNvSpPr txBox="1"/>
          <p:nvPr/>
        </p:nvSpPr>
        <p:spPr>
          <a:xfrm>
            <a:off x="264400" y="357800"/>
            <a:ext cx="8642700" cy="554100"/>
          </a:xfrm>
          <a:prstGeom prst="rect">
            <a:avLst/>
          </a:prstGeom>
          <a:solidFill>
            <a:srgbClr val="741B47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Your d</a:t>
            </a:r>
            <a:r>
              <a:rPr lang="en-GB" sz="2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ebating questions</a:t>
            </a:r>
            <a:endParaRPr sz="2400"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655" name="Google Shape;655;p60"/>
          <p:cNvSpPr/>
          <p:nvPr/>
        </p:nvSpPr>
        <p:spPr>
          <a:xfrm>
            <a:off x="1685200" y="1344425"/>
            <a:ext cx="5801100" cy="5541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-GB" sz="1900">
                <a:solidFill>
                  <a:schemeClr val="lt1"/>
                </a:solidFill>
              </a:rPr>
              <a:t>Video games are sports</a:t>
            </a:r>
            <a:endParaRPr/>
          </a:p>
        </p:txBody>
      </p:sp>
      <p:sp>
        <p:nvSpPr>
          <p:cNvPr id="656" name="Google Shape;656;p60"/>
          <p:cNvSpPr/>
          <p:nvPr/>
        </p:nvSpPr>
        <p:spPr>
          <a:xfrm>
            <a:off x="1685200" y="2088775"/>
            <a:ext cx="5801100" cy="5541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-GB" sz="1900">
                <a:solidFill>
                  <a:schemeClr val="lt1"/>
                </a:solidFill>
              </a:rPr>
              <a:t>Video games are bad for society</a:t>
            </a:r>
            <a:endParaRPr/>
          </a:p>
        </p:txBody>
      </p:sp>
      <p:sp>
        <p:nvSpPr>
          <p:cNvPr id="657" name="Google Shape;657;p60"/>
          <p:cNvSpPr/>
          <p:nvPr/>
        </p:nvSpPr>
        <p:spPr>
          <a:xfrm>
            <a:off x="1671450" y="2833125"/>
            <a:ext cx="5801100" cy="5541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-GB" sz="1900">
                <a:solidFill>
                  <a:schemeClr val="lt1"/>
                </a:solidFill>
              </a:rPr>
              <a:t>Video games are for everyone</a:t>
            </a:r>
            <a:endParaRPr/>
          </a:p>
        </p:txBody>
      </p:sp>
      <p:sp>
        <p:nvSpPr>
          <p:cNvPr id="658" name="Google Shape;658;p60"/>
          <p:cNvSpPr/>
          <p:nvPr/>
        </p:nvSpPr>
        <p:spPr>
          <a:xfrm>
            <a:off x="1671450" y="3577475"/>
            <a:ext cx="5801100" cy="5541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-GB" sz="1900">
                <a:solidFill>
                  <a:schemeClr val="lt1"/>
                </a:solidFill>
              </a:rPr>
              <a:t>Video games are a public health concern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4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Student printouts</a:t>
            </a:r>
            <a:endParaRPr sz="2840"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 flipH="1">
            <a:off x="2403113" y="1999550"/>
            <a:ext cx="4274100" cy="1129500"/>
          </a:xfrm>
          <a:prstGeom prst="wedgeRoundRectCallout">
            <a:avLst>
              <a:gd fmla="val -59714" name="adj1"/>
              <a:gd fmla="val 24768" name="adj2"/>
              <a:gd fmla="val 0" name="adj3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81" name="Google Shape;81;p17"/>
          <p:cNvSpPr/>
          <p:nvPr/>
        </p:nvSpPr>
        <p:spPr>
          <a:xfrm flipH="1">
            <a:off x="2277125" y="3251850"/>
            <a:ext cx="4823100" cy="1739700"/>
          </a:xfrm>
          <a:prstGeom prst="wedgeRoundRectCallout">
            <a:avLst>
              <a:gd fmla="val -58197" name="adj1"/>
              <a:gd fmla="val -38658" name="adj2"/>
              <a:gd fmla="val 0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14733" l="35383" r="0" t="0"/>
          <a:stretch/>
        </p:blipFill>
        <p:spPr>
          <a:xfrm flipH="1">
            <a:off x="0" y="1770400"/>
            <a:ext cx="1762475" cy="1916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7"/>
          <p:cNvGrpSpPr/>
          <p:nvPr/>
        </p:nvGrpSpPr>
        <p:grpSpPr>
          <a:xfrm>
            <a:off x="2277137" y="241750"/>
            <a:ext cx="2813885" cy="1265100"/>
            <a:chOff x="2145716" y="158400"/>
            <a:chExt cx="3033838" cy="1265100"/>
          </a:xfrm>
        </p:grpSpPr>
        <p:sp>
          <p:nvSpPr>
            <p:cNvPr id="84" name="Google Shape;84;p17"/>
            <p:cNvSpPr/>
            <p:nvPr/>
          </p:nvSpPr>
          <p:spPr>
            <a:xfrm>
              <a:off x="2145716" y="158400"/>
              <a:ext cx="3000300" cy="1265100"/>
            </a:xfrm>
            <a:prstGeom prst="wedgeRoundRectCallout">
              <a:avLst>
                <a:gd fmla="val -65466" name="adj1"/>
                <a:gd fmla="val 105393" name="adj2"/>
                <a:gd fmla="val 0" name="adj3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7"/>
            <p:cNvSpPr txBox="1"/>
            <p:nvPr/>
          </p:nvSpPr>
          <p:spPr>
            <a:xfrm>
              <a:off x="2358654" y="224550"/>
              <a:ext cx="28209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-GB" sz="1100"/>
                <a:t>In my opinion,</a:t>
              </a:r>
              <a:r>
                <a:rPr lang="en-GB" sz="1100">
                  <a:solidFill>
                    <a:schemeClr val="dk1"/>
                  </a:solidFill>
                </a:rPr>
                <a:t>	</a:t>
              </a:r>
              <a:endParaRPr sz="1100">
                <a:solidFill>
                  <a:schemeClr val="dk1"/>
                </a:solidFill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-GB" sz="1100">
                  <a:solidFill>
                    <a:schemeClr val="dk1"/>
                  </a:solidFill>
                </a:rPr>
                <a:t>To me,…</a:t>
              </a:r>
              <a:endParaRPr sz="1100">
                <a:solidFill>
                  <a:schemeClr val="dk1"/>
                </a:solidFill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-GB" sz="1100">
                  <a:solidFill>
                    <a:schemeClr val="dk1"/>
                  </a:solidFill>
                </a:rPr>
                <a:t>As far as I know,…</a:t>
              </a:r>
              <a:endParaRPr sz="1100">
                <a:solidFill>
                  <a:schemeClr val="dk1"/>
                </a:solidFill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-GB" sz="1100">
                  <a:solidFill>
                    <a:schemeClr val="dk1"/>
                  </a:solidFill>
                </a:rPr>
                <a:t>As far as I am concerned,…</a:t>
              </a:r>
              <a:endParaRPr sz="1100">
                <a:solidFill>
                  <a:schemeClr val="dk1"/>
                </a:solidFill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-GB" sz="1100">
                  <a:solidFill>
                    <a:schemeClr val="dk1"/>
                  </a:solidFill>
                </a:rPr>
                <a:t>I think it’s worth noting that…	 </a:t>
              </a:r>
              <a:endParaRPr sz="1100"/>
            </a:p>
          </p:txBody>
        </p:sp>
      </p:grpSp>
      <p:sp>
        <p:nvSpPr>
          <p:cNvPr id="86" name="Google Shape;86;p17"/>
          <p:cNvSpPr/>
          <p:nvPr/>
        </p:nvSpPr>
        <p:spPr>
          <a:xfrm>
            <a:off x="5190375" y="375850"/>
            <a:ext cx="2782800" cy="1129500"/>
          </a:xfrm>
          <a:prstGeom prst="wedgeRoundRectCallout">
            <a:avLst>
              <a:gd fmla="val 40073" name="adj1"/>
              <a:gd fmla="val 90489" name="adj2"/>
              <a:gd fmla="val 0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5190375" y="399550"/>
            <a:ext cx="2782800" cy="1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As for me,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For my part,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As far as</a:t>
            </a:r>
            <a:r>
              <a:rPr b="1" i="1" lang="en-GB" sz="1100">
                <a:solidFill>
                  <a:schemeClr val="dk1"/>
                </a:solidFill>
              </a:rPr>
              <a:t> I </a:t>
            </a:r>
            <a:r>
              <a:rPr lang="en-GB" sz="1100">
                <a:solidFill>
                  <a:schemeClr val="dk1"/>
                </a:solidFill>
              </a:rPr>
              <a:t>know…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As far as</a:t>
            </a:r>
            <a:r>
              <a:rPr b="1" i="1" lang="en-GB" sz="1100">
                <a:solidFill>
                  <a:schemeClr val="dk1"/>
                </a:solidFill>
              </a:rPr>
              <a:t> I</a:t>
            </a:r>
            <a:r>
              <a:rPr lang="en-GB" sz="1100">
                <a:solidFill>
                  <a:schemeClr val="dk1"/>
                </a:solidFill>
              </a:rPr>
              <a:t> am concerned…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And </a:t>
            </a:r>
            <a:r>
              <a:rPr b="1" i="1" lang="en-GB" sz="1100">
                <a:solidFill>
                  <a:schemeClr val="dk1"/>
                </a:solidFill>
              </a:rPr>
              <a:t>I </a:t>
            </a:r>
            <a:r>
              <a:rPr lang="en-GB" sz="1100">
                <a:solidFill>
                  <a:schemeClr val="dk1"/>
                </a:solidFill>
              </a:rPr>
              <a:t>think it’s worth noting that…	 </a:t>
            </a:r>
            <a:endParaRPr sz="1100"/>
          </a:p>
        </p:txBody>
      </p:sp>
      <p:sp>
        <p:nvSpPr>
          <p:cNvPr id="88" name="Google Shape;88;p17"/>
          <p:cNvSpPr/>
          <p:nvPr/>
        </p:nvSpPr>
        <p:spPr>
          <a:xfrm>
            <a:off x="2389700" y="1999550"/>
            <a:ext cx="4274100" cy="1129500"/>
          </a:xfrm>
          <a:prstGeom prst="wedgeRoundRectCallout">
            <a:avLst>
              <a:gd fmla="val -59714" name="adj1"/>
              <a:gd fmla="val 24768" name="adj2"/>
              <a:gd fmla="val 0" name="adj3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89" name="Google Shape;89;p17"/>
          <p:cNvSpPr txBox="1"/>
          <p:nvPr/>
        </p:nvSpPr>
        <p:spPr>
          <a:xfrm>
            <a:off x="2360275" y="2021400"/>
            <a:ext cx="71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⏳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🤔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⏳</a:t>
            </a:r>
            <a:endParaRPr sz="500"/>
          </a:p>
        </p:txBody>
      </p:sp>
      <p:sp>
        <p:nvSpPr>
          <p:cNvPr id="90" name="Google Shape;90;p17"/>
          <p:cNvSpPr txBox="1"/>
          <p:nvPr/>
        </p:nvSpPr>
        <p:spPr>
          <a:xfrm>
            <a:off x="3380375" y="2133350"/>
            <a:ext cx="2616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You see... / You know…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Well, how shall I put it...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Actually, I think that…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On second thoughts…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2277125" y="3251850"/>
            <a:ext cx="4823100" cy="1739700"/>
          </a:xfrm>
          <a:prstGeom prst="wedgeRoundRectCallout">
            <a:avLst>
              <a:gd fmla="val -58197" name="adj1"/>
              <a:gd fmla="val -38658" name="adj2"/>
              <a:gd fmla="val 0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7304" y="3304479"/>
            <a:ext cx="521651" cy="5167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2403125" y="3621750"/>
            <a:ext cx="22428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Anyway…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However that may be…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Assuming this to be true…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As a matter of fact…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However/Nevertheless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... Whereas…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453600" y="3452250"/>
            <a:ext cx="25281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On the one hand..., On the other hand…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For one thing..., For another…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This brings us to the question of whether... or…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It would be convenient to divide the question into…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5996975" y="2021400"/>
            <a:ext cx="71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⏳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🤔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⏳</a:t>
            </a:r>
            <a:endParaRPr sz="50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208250" y="506525"/>
            <a:ext cx="552213" cy="2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5400000">
            <a:off x="7469402" y="582852"/>
            <a:ext cx="552213" cy="29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14733" l="35383" r="0" t="0"/>
          <a:stretch/>
        </p:blipFill>
        <p:spPr>
          <a:xfrm>
            <a:off x="7413775" y="1770400"/>
            <a:ext cx="1762475" cy="19162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262775" y="282500"/>
            <a:ext cx="1762500" cy="1416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Ultra"/>
                <a:ea typeface="Ultra"/>
                <a:cs typeface="Ultra"/>
                <a:sym typeface="Ultra"/>
              </a:rPr>
              <a:t>Your opinion:</a:t>
            </a:r>
            <a:endParaRPr sz="1600"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Ultra"/>
                <a:ea typeface="Ultra"/>
                <a:cs typeface="Ultra"/>
                <a:sym typeface="Ultra"/>
              </a:rPr>
              <a:t>Useful </a:t>
            </a:r>
            <a:endParaRPr sz="1600"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Ultra"/>
                <a:ea typeface="Ultra"/>
                <a:cs typeface="Ultra"/>
                <a:sym typeface="Ultra"/>
              </a:rPr>
              <a:t>words &amp;</a:t>
            </a:r>
            <a:endParaRPr sz="1600"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Ultra"/>
                <a:ea typeface="Ultra"/>
                <a:cs typeface="Ultra"/>
                <a:sym typeface="Ultra"/>
              </a:rPr>
              <a:t>phrases</a:t>
            </a:r>
            <a:endParaRPr sz="1600"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2"/>
          <p:cNvSpPr/>
          <p:nvPr/>
        </p:nvSpPr>
        <p:spPr>
          <a:xfrm>
            <a:off x="1159950" y="228675"/>
            <a:ext cx="6824100" cy="5130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</a:rPr>
              <a:t>Statement #1: Video games are good for teens.</a:t>
            </a:r>
            <a:endParaRPr/>
          </a:p>
        </p:txBody>
      </p:sp>
      <p:pic>
        <p:nvPicPr>
          <p:cNvPr id="669" name="Google Shape;669;p62"/>
          <p:cNvPicPr preferRelativeResize="0"/>
          <p:nvPr/>
        </p:nvPicPr>
        <p:blipFill rotWithShape="1">
          <a:blip r:embed="rId3">
            <a:alphaModFix/>
          </a:blip>
          <a:srcRect b="-9869" l="0" r="-6213" t="9870"/>
          <a:stretch/>
        </p:blipFill>
        <p:spPr>
          <a:xfrm rot="636755">
            <a:off x="5305746" y="1523237"/>
            <a:ext cx="3287228" cy="2660942"/>
          </a:xfrm>
          <a:prstGeom prst="wedgeRoundRectCallout">
            <a:avLst>
              <a:gd fmla="val 39606" name="adj1"/>
              <a:gd fmla="val 57487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0" name="Google Shape;670;p62"/>
          <p:cNvPicPr preferRelativeResize="0"/>
          <p:nvPr/>
        </p:nvPicPr>
        <p:blipFill rotWithShape="1">
          <a:blip r:embed="rId4">
            <a:alphaModFix/>
          </a:blip>
          <a:srcRect b="-10607" l="3222" r="0" t="1591"/>
          <a:stretch/>
        </p:blipFill>
        <p:spPr>
          <a:xfrm rot="-624920">
            <a:off x="643545" y="1523215"/>
            <a:ext cx="3214363" cy="2660720"/>
          </a:xfrm>
          <a:prstGeom prst="wedgeRoundRectCallout">
            <a:avLst>
              <a:gd fmla="val -41167" name="adj1"/>
              <a:gd fmla="val 58205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1" name="Google Shape;671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900" y="2289175"/>
            <a:ext cx="1012200" cy="1015200"/>
          </a:xfrm>
          <a:prstGeom prst="ellipse">
            <a:avLst/>
          </a:prstGeom>
          <a:noFill/>
          <a:ln cap="flat" cmpd="sng" w="2857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2" name="Google Shape;672;p62"/>
          <p:cNvSpPr txBox="1"/>
          <p:nvPr/>
        </p:nvSpPr>
        <p:spPr>
          <a:xfrm rot="-593265">
            <a:off x="898691" y="1133696"/>
            <a:ext cx="2012595" cy="4309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1155CC"/>
                </a:solidFill>
                <a:latin typeface="Ultra"/>
                <a:ea typeface="Ultra"/>
                <a:cs typeface="Ultra"/>
                <a:sym typeface="Ultra"/>
              </a:rPr>
              <a:t>AFFIRMATIVE</a:t>
            </a:r>
            <a:endParaRPr b="1" sz="1600">
              <a:solidFill>
                <a:srgbClr val="1155CC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673" name="Google Shape;673;p62"/>
          <p:cNvSpPr txBox="1"/>
          <p:nvPr/>
        </p:nvSpPr>
        <p:spPr>
          <a:xfrm rot="633874">
            <a:off x="6320800" y="1133638"/>
            <a:ext cx="2012616" cy="4310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0000"/>
                </a:solidFill>
                <a:latin typeface="Ultra"/>
                <a:ea typeface="Ultra"/>
                <a:cs typeface="Ultra"/>
                <a:sym typeface="Ultra"/>
              </a:rPr>
              <a:t>NEGATIVE</a:t>
            </a:r>
            <a:endParaRPr b="1" sz="1600">
              <a:solidFill>
                <a:srgbClr val="FF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674" name="Google Shape;674;p62"/>
          <p:cNvSpPr txBox="1"/>
          <p:nvPr/>
        </p:nvSpPr>
        <p:spPr>
          <a:xfrm>
            <a:off x="2486100" y="4298375"/>
            <a:ext cx="4171800" cy="708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→ Debate in pairs using as many “useful words &amp; phrases” as you can</a:t>
            </a:r>
            <a:endParaRPr b="1" sz="17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3"/>
          <p:cNvSpPr/>
          <p:nvPr/>
        </p:nvSpPr>
        <p:spPr>
          <a:xfrm>
            <a:off x="1256963" y="272800"/>
            <a:ext cx="6630000" cy="5130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chemeClr val="lt1"/>
                </a:solidFill>
              </a:rPr>
              <a:t>Statement #2 : Video games are good for babies.</a:t>
            </a:r>
            <a:endParaRPr/>
          </a:p>
        </p:txBody>
      </p:sp>
      <p:pic>
        <p:nvPicPr>
          <p:cNvPr id="680" name="Google Shape;680;p63"/>
          <p:cNvPicPr preferRelativeResize="0"/>
          <p:nvPr/>
        </p:nvPicPr>
        <p:blipFill rotWithShape="1">
          <a:blip r:embed="rId3">
            <a:alphaModFix/>
          </a:blip>
          <a:srcRect b="-12498" l="0" r="0" t="0"/>
          <a:stretch/>
        </p:blipFill>
        <p:spPr>
          <a:xfrm rot="-279698">
            <a:off x="487949" y="1080210"/>
            <a:ext cx="3274231" cy="2600017"/>
          </a:xfrm>
          <a:prstGeom prst="wedgeRoundRectCallout">
            <a:avLst>
              <a:gd fmla="val -43599" name="adj1"/>
              <a:gd fmla="val 61855" name="adj2"/>
              <a:gd fmla="val 0" name="adj3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1" name="Google Shape;681;p63"/>
          <p:cNvPicPr preferRelativeResize="0"/>
          <p:nvPr/>
        </p:nvPicPr>
        <p:blipFill rotWithShape="1">
          <a:blip r:embed="rId4">
            <a:alphaModFix/>
          </a:blip>
          <a:srcRect b="-11754" l="0" r="0" t="5956"/>
          <a:stretch/>
        </p:blipFill>
        <p:spPr>
          <a:xfrm rot="277161">
            <a:off x="5380864" y="1080159"/>
            <a:ext cx="3274336" cy="2600146"/>
          </a:xfrm>
          <a:prstGeom prst="wedgeRoundRectCallout">
            <a:avLst>
              <a:gd fmla="val 46446" name="adj1"/>
              <a:gd fmla="val 59252" name="adj2"/>
              <a:gd fmla="val 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2" name="Google Shape;682;p63"/>
          <p:cNvSpPr txBox="1"/>
          <p:nvPr/>
        </p:nvSpPr>
        <p:spPr>
          <a:xfrm>
            <a:off x="2493575" y="3870125"/>
            <a:ext cx="41568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en-GB" sz="1700"/>
              <a:t>Debate in pairs following the rules</a:t>
            </a:r>
            <a:endParaRPr b="1" sz="1700"/>
          </a:p>
        </p:txBody>
      </p:sp>
      <p:pic>
        <p:nvPicPr>
          <p:cNvPr id="683" name="Google Shape;683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900" y="2289175"/>
            <a:ext cx="1012200" cy="1015200"/>
          </a:xfrm>
          <a:prstGeom prst="ellipse">
            <a:avLst/>
          </a:prstGeom>
          <a:noFill/>
          <a:ln cap="flat" cmpd="sng" w="2857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4"/>
          <p:cNvSpPr txBox="1"/>
          <p:nvPr/>
        </p:nvSpPr>
        <p:spPr>
          <a:xfrm>
            <a:off x="352100" y="218200"/>
            <a:ext cx="3748200" cy="8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Ultra"/>
                <a:ea typeface="Ultra"/>
                <a:cs typeface="Ultra"/>
                <a:sym typeface="Ultra"/>
              </a:rPr>
              <a:t>First affirmative speaker</a:t>
            </a:r>
            <a:endParaRPr sz="20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689" name="Google Shape;68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00" y="2716832"/>
            <a:ext cx="886500" cy="892800"/>
          </a:xfrm>
          <a:prstGeom prst="ellipse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0" name="Google Shape;690;p64"/>
          <p:cNvSpPr/>
          <p:nvPr/>
        </p:nvSpPr>
        <p:spPr>
          <a:xfrm>
            <a:off x="846150" y="34981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91" name="Google Shape;691;p64"/>
          <p:cNvSpPr txBox="1"/>
          <p:nvPr/>
        </p:nvSpPr>
        <p:spPr>
          <a:xfrm>
            <a:off x="4981900" y="218200"/>
            <a:ext cx="3748200" cy="8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Ultra"/>
                <a:ea typeface="Ultra"/>
                <a:cs typeface="Ultra"/>
                <a:sym typeface="Ultra"/>
              </a:rPr>
              <a:t>2nd</a:t>
            </a:r>
            <a:r>
              <a:rPr lang="en-GB" sz="2000">
                <a:latin typeface="Ultra"/>
                <a:ea typeface="Ultra"/>
                <a:cs typeface="Ultra"/>
                <a:sym typeface="Ultra"/>
              </a:rPr>
              <a:t> affirmative speaker</a:t>
            </a:r>
            <a:endParaRPr sz="20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692" name="Google Shape;69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900" y="2716832"/>
            <a:ext cx="886500" cy="892800"/>
          </a:xfrm>
          <a:prstGeom prst="ellipse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3" name="Google Shape;693;p64"/>
          <p:cNvSpPr/>
          <p:nvPr/>
        </p:nvSpPr>
        <p:spPr>
          <a:xfrm>
            <a:off x="5475950" y="34981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94" name="Google Shape;694;p64"/>
          <p:cNvSpPr/>
          <p:nvPr/>
        </p:nvSpPr>
        <p:spPr>
          <a:xfrm>
            <a:off x="1546600" y="1138275"/>
            <a:ext cx="2553600" cy="2471400"/>
          </a:xfrm>
          <a:prstGeom prst="wedgeRoundRectCallout">
            <a:avLst>
              <a:gd fmla="val -58026" name="adj1"/>
              <a:gd fmla="val 2272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Greetings</a:t>
            </a:r>
            <a:endParaRPr b="1" sz="1200">
              <a:solidFill>
                <a:srgbClr val="1155C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We, the affirmative team, define the topic as …</a:t>
            </a:r>
            <a:endParaRPr b="1" sz="1200">
              <a:solidFill>
                <a:srgbClr val="1155C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We, the affirmative team, believe that the statement is true.</a:t>
            </a:r>
            <a:endParaRPr b="1" sz="1200">
              <a:solidFill>
                <a:srgbClr val="1155C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I will now let you hear what our 2nd and 3rd speakers have to say.</a:t>
            </a:r>
            <a:endParaRPr/>
          </a:p>
        </p:txBody>
      </p:sp>
      <p:sp>
        <p:nvSpPr>
          <p:cNvPr id="695" name="Google Shape;695;p64"/>
          <p:cNvSpPr/>
          <p:nvPr/>
        </p:nvSpPr>
        <p:spPr>
          <a:xfrm rot="721876">
            <a:off x="1393770" y="3373868"/>
            <a:ext cx="2859250" cy="1639599"/>
          </a:xfrm>
          <a:prstGeom prst="irregularSeal2">
            <a:avLst/>
          </a:prstGeom>
          <a:solidFill>
            <a:srgbClr val="1155CC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6" name="Google Shape;696;p64"/>
          <p:cNvSpPr txBox="1"/>
          <p:nvPr/>
        </p:nvSpPr>
        <p:spPr>
          <a:xfrm>
            <a:off x="1838813" y="3835450"/>
            <a:ext cx="176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Notes.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 full sentences.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97" name="Google Shape;697;p64"/>
          <p:cNvSpPr/>
          <p:nvPr/>
        </p:nvSpPr>
        <p:spPr>
          <a:xfrm>
            <a:off x="6176500" y="1138275"/>
            <a:ext cx="2553600" cy="2471400"/>
          </a:xfrm>
          <a:prstGeom prst="wedgeRoundRectCallout">
            <a:avLst>
              <a:gd fmla="val -58026" name="adj1"/>
              <a:gd fmla="val 2272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Greetings</a:t>
            </a:r>
            <a:endParaRPr b="1" sz="1200">
              <a:solidFill>
                <a:srgbClr val="1155C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Transition</a:t>
            </a:r>
            <a:endParaRPr b="1" sz="1200">
              <a:solidFill>
                <a:srgbClr val="1155C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1st argument</a:t>
            </a:r>
            <a:endParaRPr b="1" sz="1200">
              <a:solidFill>
                <a:srgbClr val="1155C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2nd argument</a:t>
            </a:r>
            <a:endParaRPr b="1" sz="1200">
              <a:solidFill>
                <a:srgbClr val="1155C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AutoNum type="arabicPeriod"/>
            </a:pPr>
            <a:r>
              <a:rPr b="1" lang="en-GB" sz="1200">
                <a:solidFill>
                  <a:srgbClr val="1155CC"/>
                </a:solidFill>
              </a:rPr>
              <a:t>I will now let you hear what our 3rd speaker has to say.</a:t>
            </a:r>
            <a:endParaRPr/>
          </a:p>
        </p:txBody>
      </p:sp>
      <p:sp>
        <p:nvSpPr>
          <p:cNvPr id="698" name="Google Shape;698;p64"/>
          <p:cNvSpPr/>
          <p:nvPr/>
        </p:nvSpPr>
        <p:spPr>
          <a:xfrm rot="721876">
            <a:off x="6023670" y="3323455"/>
            <a:ext cx="2859250" cy="1639599"/>
          </a:xfrm>
          <a:prstGeom prst="irregularSeal2">
            <a:avLst/>
          </a:prstGeom>
          <a:solidFill>
            <a:srgbClr val="1155CC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9" name="Google Shape;699;p64"/>
          <p:cNvSpPr txBox="1"/>
          <p:nvPr/>
        </p:nvSpPr>
        <p:spPr>
          <a:xfrm>
            <a:off x="6468713" y="3785038"/>
            <a:ext cx="176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Notes.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 full sentences.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5"/>
          <p:cNvSpPr txBox="1"/>
          <p:nvPr/>
        </p:nvSpPr>
        <p:spPr>
          <a:xfrm>
            <a:off x="352100" y="218200"/>
            <a:ext cx="3748200" cy="8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Ultra"/>
                <a:ea typeface="Ultra"/>
                <a:cs typeface="Ultra"/>
                <a:sym typeface="Ultra"/>
              </a:rPr>
              <a:t>3rd</a:t>
            </a:r>
            <a:r>
              <a:rPr lang="en-GB" sz="2000">
                <a:latin typeface="Ultra"/>
                <a:ea typeface="Ultra"/>
                <a:cs typeface="Ultra"/>
                <a:sym typeface="Ultra"/>
              </a:rPr>
              <a:t> affirmative speaker</a:t>
            </a:r>
            <a:endParaRPr sz="20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705" name="Google Shape;70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00" y="2716832"/>
            <a:ext cx="886500" cy="892800"/>
          </a:xfrm>
          <a:prstGeom prst="ellipse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6" name="Google Shape;706;p65"/>
          <p:cNvSpPr/>
          <p:nvPr/>
        </p:nvSpPr>
        <p:spPr>
          <a:xfrm>
            <a:off x="846150" y="34981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07" name="Google Shape;707;p65"/>
          <p:cNvSpPr txBox="1"/>
          <p:nvPr/>
        </p:nvSpPr>
        <p:spPr>
          <a:xfrm>
            <a:off x="4981900" y="218200"/>
            <a:ext cx="3748200" cy="8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Ultra"/>
                <a:ea typeface="Ultra"/>
                <a:cs typeface="Ultra"/>
                <a:sym typeface="Ultra"/>
              </a:rPr>
              <a:t>First nega</a:t>
            </a:r>
            <a:r>
              <a:rPr lang="en-GB" sz="2000">
                <a:latin typeface="Ultra"/>
                <a:ea typeface="Ultra"/>
                <a:cs typeface="Ultra"/>
                <a:sym typeface="Ultra"/>
              </a:rPr>
              <a:t>tive speaker</a:t>
            </a:r>
            <a:endParaRPr sz="20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708" name="Google Shape;70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900" y="2716832"/>
            <a:ext cx="886500" cy="892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9" name="Google Shape;709;p65"/>
          <p:cNvSpPr/>
          <p:nvPr/>
        </p:nvSpPr>
        <p:spPr>
          <a:xfrm>
            <a:off x="5475950" y="34981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10" name="Google Shape;710;p65"/>
          <p:cNvSpPr/>
          <p:nvPr/>
        </p:nvSpPr>
        <p:spPr>
          <a:xfrm>
            <a:off x="1546600" y="1138275"/>
            <a:ext cx="2553600" cy="2471400"/>
          </a:xfrm>
          <a:prstGeom prst="wedgeRoundRectCallout">
            <a:avLst>
              <a:gd fmla="val -58026" name="adj1"/>
              <a:gd fmla="val 2272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AutoNum type="arabicPeriod"/>
            </a:pPr>
            <a:r>
              <a:rPr b="1" lang="en-GB" sz="1100">
                <a:solidFill>
                  <a:srgbClr val="1155CC"/>
                </a:solidFill>
              </a:rPr>
              <a:t>Greetings</a:t>
            </a:r>
            <a:endParaRPr b="1" sz="1100">
              <a:solidFill>
                <a:srgbClr val="1155CC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AutoNum type="arabicPeriod"/>
            </a:pPr>
            <a:r>
              <a:rPr b="1" lang="en-GB" sz="1100">
                <a:solidFill>
                  <a:srgbClr val="1155CC"/>
                </a:solidFill>
              </a:rPr>
              <a:t>Transition</a:t>
            </a:r>
            <a:endParaRPr b="1" sz="1100">
              <a:solidFill>
                <a:srgbClr val="1155CC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AutoNum type="arabicPeriod"/>
            </a:pPr>
            <a:r>
              <a:rPr b="1" lang="en-GB" sz="1100">
                <a:solidFill>
                  <a:srgbClr val="1155CC"/>
                </a:solidFill>
              </a:rPr>
              <a:t>Argument #3</a:t>
            </a:r>
            <a:endParaRPr b="1" sz="1100">
              <a:solidFill>
                <a:srgbClr val="1155CC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AutoNum type="arabicPeriod"/>
            </a:pPr>
            <a:r>
              <a:rPr b="1" lang="en-GB" sz="1100">
                <a:solidFill>
                  <a:srgbClr val="1155CC"/>
                </a:solidFill>
              </a:rPr>
              <a:t>Conclusion</a:t>
            </a:r>
            <a:endParaRPr sz="1300"/>
          </a:p>
        </p:txBody>
      </p:sp>
      <p:sp>
        <p:nvSpPr>
          <p:cNvPr id="711" name="Google Shape;711;p65"/>
          <p:cNvSpPr/>
          <p:nvPr/>
        </p:nvSpPr>
        <p:spPr>
          <a:xfrm rot="721876">
            <a:off x="1393770" y="3373868"/>
            <a:ext cx="2859250" cy="1639599"/>
          </a:xfrm>
          <a:prstGeom prst="irregularSeal2">
            <a:avLst/>
          </a:prstGeom>
          <a:solidFill>
            <a:srgbClr val="1155CC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2" name="Google Shape;712;p65"/>
          <p:cNvSpPr txBox="1"/>
          <p:nvPr/>
        </p:nvSpPr>
        <p:spPr>
          <a:xfrm>
            <a:off x="1838813" y="3835450"/>
            <a:ext cx="176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Notes.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 full sentences.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13" name="Google Shape;713;p65"/>
          <p:cNvSpPr/>
          <p:nvPr/>
        </p:nvSpPr>
        <p:spPr>
          <a:xfrm>
            <a:off x="6176500" y="1126125"/>
            <a:ext cx="2553600" cy="2813400"/>
          </a:xfrm>
          <a:prstGeom prst="wedgeRoundRectCallout">
            <a:avLst>
              <a:gd fmla="val -58026" name="adj1"/>
              <a:gd fmla="val 2272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AutoNum type="arabicPeriod"/>
            </a:pPr>
            <a:r>
              <a:rPr b="1" lang="en-GB" sz="1100">
                <a:solidFill>
                  <a:srgbClr val="FF0000"/>
                </a:solidFill>
              </a:rPr>
              <a:t>Greetings</a:t>
            </a:r>
            <a:endParaRPr b="1" sz="1100">
              <a:solidFill>
                <a:srgbClr val="FF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AutoNum type="arabicPeriod"/>
            </a:pPr>
            <a:r>
              <a:rPr b="1" lang="en-GB" sz="1100">
                <a:solidFill>
                  <a:srgbClr val="FF0000"/>
                </a:solidFill>
              </a:rPr>
              <a:t>We, the negative team,</a:t>
            </a:r>
            <a:endParaRPr b="1" sz="1100">
              <a:solidFill>
                <a:srgbClr val="FF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b="1" lang="en-GB" sz="1100">
                <a:solidFill>
                  <a:srgbClr val="FF0000"/>
                </a:solidFill>
              </a:rPr>
              <a:t>agree with the definition of the subject given by the affirmative team</a:t>
            </a:r>
            <a:endParaRPr b="1" sz="1100">
              <a:solidFill>
                <a:srgbClr val="FF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b="1" lang="en-GB" sz="1100">
                <a:solidFill>
                  <a:srgbClr val="FF0000"/>
                </a:solidFill>
              </a:rPr>
              <a:t>disagree with the definition given by the affirmative team. We define the subject as…</a:t>
            </a:r>
            <a:endParaRPr b="1" sz="1100">
              <a:solidFill>
                <a:srgbClr val="FF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AutoNum type="arabicPeriod"/>
            </a:pPr>
            <a:r>
              <a:rPr b="1" lang="en-GB" sz="1100">
                <a:solidFill>
                  <a:srgbClr val="FF0000"/>
                </a:solidFill>
              </a:rPr>
              <a:t>We, the negative team, believe that the statement is false.</a:t>
            </a:r>
            <a:endParaRPr b="1" sz="1100">
              <a:solidFill>
                <a:srgbClr val="FF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AutoNum type="arabicPeriod"/>
            </a:pPr>
            <a:r>
              <a:rPr b="1" lang="en-GB" sz="1100">
                <a:solidFill>
                  <a:srgbClr val="FF0000"/>
                </a:solidFill>
              </a:rPr>
              <a:t>I will now let you hear what our 2nd and 3rd speakers have to say.</a:t>
            </a:r>
            <a:endParaRPr b="1" sz="1100">
              <a:solidFill>
                <a:srgbClr val="1155CC"/>
              </a:solidFill>
            </a:endParaRPr>
          </a:p>
        </p:txBody>
      </p:sp>
      <p:sp>
        <p:nvSpPr>
          <p:cNvPr id="714" name="Google Shape;714;p65"/>
          <p:cNvSpPr/>
          <p:nvPr/>
        </p:nvSpPr>
        <p:spPr>
          <a:xfrm rot="721876">
            <a:off x="5978569" y="3751417"/>
            <a:ext cx="2859250" cy="1206900"/>
          </a:xfrm>
          <a:prstGeom prst="irregularSeal2">
            <a:avLst/>
          </a:prstGeom>
          <a:solidFill>
            <a:srgbClr val="FF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5" name="Google Shape;715;p65"/>
          <p:cNvSpPr txBox="1"/>
          <p:nvPr/>
        </p:nvSpPr>
        <p:spPr>
          <a:xfrm>
            <a:off x="6452938" y="4047050"/>
            <a:ext cx="176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Notes.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 full sentences.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6"/>
          <p:cNvSpPr txBox="1"/>
          <p:nvPr/>
        </p:nvSpPr>
        <p:spPr>
          <a:xfrm>
            <a:off x="352100" y="218200"/>
            <a:ext cx="3748200" cy="8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Ultra"/>
                <a:ea typeface="Ultra"/>
                <a:cs typeface="Ultra"/>
                <a:sym typeface="Ultra"/>
              </a:rPr>
              <a:t>2n</a:t>
            </a:r>
            <a:r>
              <a:rPr lang="en-GB" sz="2000">
                <a:latin typeface="Ultra"/>
                <a:ea typeface="Ultra"/>
                <a:cs typeface="Ultra"/>
                <a:sym typeface="Ultra"/>
              </a:rPr>
              <a:t>d negative </a:t>
            </a:r>
            <a:endParaRPr sz="2000"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Ultra"/>
                <a:ea typeface="Ultra"/>
                <a:cs typeface="Ultra"/>
                <a:sym typeface="Ultra"/>
              </a:rPr>
              <a:t>speaker</a:t>
            </a:r>
            <a:endParaRPr sz="20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721" name="Google Shape;72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00" y="2716832"/>
            <a:ext cx="886500" cy="892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2" name="Google Shape;722;p66"/>
          <p:cNvSpPr/>
          <p:nvPr/>
        </p:nvSpPr>
        <p:spPr>
          <a:xfrm>
            <a:off x="846150" y="34981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23" name="Google Shape;723;p66"/>
          <p:cNvSpPr txBox="1"/>
          <p:nvPr/>
        </p:nvSpPr>
        <p:spPr>
          <a:xfrm>
            <a:off x="4981900" y="218200"/>
            <a:ext cx="3748200" cy="8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Ultra"/>
                <a:ea typeface="Ultra"/>
                <a:cs typeface="Ultra"/>
                <a:sym typeface="Ultra"/>
              </a:rPr>
              <a:t>3rd</a:t>
            </a:r>
            <a:r>
              <a:rPr lang="en-GB" sz="2000">
                <a:latin typeface="Ultra"/>
                <a:ea typeface="Ultra"/>
                <a:cs typeface="Ultra"/>
                <a:sym typeface="Ultra"/>
              </a:rPr>
              <a:t> negative </a:t>
            </a:r>
            <a:endParaRPr sz="2000"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Ultra"/>
                <a:ea typeface="Ultra"/>
                <a:cs typeface="Ultra"/>
                <a:sym typeface="Ultra"/>
              </a:rPr>
              <a:t>speaker</a:t>
            </a:r>
            <a:endParaRPr sz="20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724" name="Google Shape;72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900" y="2716832"/>
            <a:ext cx="886500" cy="892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5" name="Google Shape;725;p66"/>
          <p:cNvSpPr/>
          <p:nvPr/>
        </p:nvSpPr>
        <p:spPr>
          <a:xfrm>
            <a:off x="5475950" y="3498125"/>
            <a:ext cx="394800" cy="3591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26" name="Google Shape;726;p66"/>
          <p:cNvSpPr/>
          <p:nvPr/>
        </p:nvSpPr>
        <p:spPr>
          <a:xfrm>
            <a:off x="1546600" y="1138275"/>
            <a:ext cx="2553600" cy="2471400"/>
          </a:xfrm>
          <a:prstGeom prst="wedgeRoundRectCallout">
            <a:avLst>
              <a:gd fmla="val -58026" name="adj1"/>
              <a:gd fmla="val 2272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Greetings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Transition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1st argument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2nd argument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I will now let you hear what our 3rd speaker has to say.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1155CC"/>
              </a:solidFill>
            </a:endParaRPr>
          </a:p>
        </p:txBody>
      </p:sp>
      <p:sp>
        <p:nvSpPr>
          <p:cNvPr id="727" name="Google Shape;727;p66"/>
          <p:cNvSpPr/>
          <p:nvPr/>
        </p:nvSpPr>
        <p:spPr>
          <a:xfrm rot="721876">
            <a:off x="1393770" y="3373868"/>
            <a:ext cx="2859250" cy="1639599"/>
          </a:xfrm>
          <a:prstGeom prst="irregularSeal2">
            <a:avLst/>
          </a:prstGeom>
          <a:solidFill>
            <a:srgbClr val="FF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8" name="Google Shape;728;p66"/>
          <p:cNvSpPr txBox="1"/>
          <p:nvPr/>
        </p:nvSpPr>
        <p:spPr>
          <a:xfrm>
            <a:off x="1838813" y="3835450"/>
            <a:ext cx="176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Notes.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 full sentences.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29" name="Google Shape;729;p66"/>
          <p:cNvSpPr/>
          <p:nvPr/>
        </p:nvSpPr>
        <p:spPr>
          <a:xfrm>
            <a:off x="6176500" y="1138275"/>
            <a:ext cx="2553600" cy="2471400"/>
          </a:xfrm>
          <a:prstGeom prst="wedgeRoundRectCallout">
            <a:avLst>
              <a:gd fmla="val -58026" name="adj1"/>
              <a:gd fmla="val 2272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Greetings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Transition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Argument #3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AutoNum type="arabicPeriod"/>
            </a:pPr>
            <a:r>
              <a:rPr b="1" lang="en-GB" sz="1200">
                <a:solidFill>
                  <a:srgbClr val="FF0000"/>
                </a:solidFill>
              </a:rPr>
              <a:t>Conclusion</a:t>
            </a:r>
            <a:endParaRPr b="1" sz="1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1155CC"/>
              </a:solidFill>
            </a:endParaRPr>
          </a:p>
        </p:txBody>
      </p:sp>
      <p:sp>
        <p:nvSpPr>
          <p:cNvPr id="730" name="Google Shape;730;p66"/>
          <p:cNvSpPr/>
          <p:nvPr/>
        </p:nvSpPr>
        <p:spPr>
          <a:xfrm rot="721876">
            <a:off x="6023670" y="3323455"/>
            <a:ext cx="2859250" cy="1639599"/>
          </a:xfrm>
          <a:prstGeom prst="irregularSeal2">
            <a:avLst/>
          </a:prstGeom>
          <a:solidFill>
            <a:srgbClr val="FF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1" name="Google Shape;731;p66"/>
          <p:cNvSpPr txBox="1"/>
          <p:nvPr/>
        </p:nvSpPr>
        <p:spPr>
          <a:xfrm>
            <a:off x="6475813" y="3835438"/>
            <a:ext cx="176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Notes.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 full sentences.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7"/>
          <p:cNvSpPr txBox="1"/>
          <p:nvPr/>
        </p:nvSpPr>
        <p:spPr>
          <a:xfrm>
            <a:off x="352100" y="218200"/>
            <a:ext cx="8304900" cy="492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Ultra"/>
                <a:ea typeface="Ultra"/>
                <a:cs typeface="Ultra"/>
                <a:sym typeface="Ultra"/>
              </a:rPr>
              <a:t>Chairperson 1/2</a:t>
            </a:r>
            <a:endParaRPr sz="20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737" name="Google Shape;737;p67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545880" y="2302350"/>
            <a:ext cx="419174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67"/>
          <p:cNvSpPr/>
          <p:nvPr/>
        </p:nvSpPr>
        <p:spPr>
          <a:xfrm>
            <a:off x="302463" y="2137800"/>
            <a:ext cx="906000" cy="8679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67"/>
          <p:cNvSpPr/>
          <p:nvPr/>
        </p:nvSpPr>
        <p:spPr>
          <a:xfrm>
            <a:off x="2531312" y="2408700"/>
            <a:ext cx="3946500" cy="4287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</a:rPr>
              <a:t>⏳ </a:t>
            </a:r>
            <a:r>
              <a:rPr b="1" lang="en-GB" sz="1600">
                <a:solidFill>
                  <a:schemeClr val="dk1"/>
                </a:solidFill>
              </a:rPr>
              <a:t>5-minute break </a:t>
            </a:r>
            <a:r>
              <a:rPr lang="en-GB" sz="1700">
                <a:solidFill>
                  <a:schemeClr val="dk1"/>
                </a:solidFill>
              </a:rPr>
              <a:t>⏳</a:t>
            </a:r>
            <a:endParaRPr sz="1200"/>
          </a:p>
        </p:txBody>
      </p:sp>
      <p:sp>
        <p:nvSpPr>
          <p:cNvPr id="740" name="Google Shape;740;p67"/>
          <p:cNvSpPr txBox="1"/>
          <p:nvPr/>
        </p:nvSpPr>
        <p:spPr>
          <a:xfrm>
            <a:off x="2512975" y="1374625"/>
            <a:ext cx="3946500" cy="382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Ultra"/>
                <a:ea typeface="Ultra"/>
                <a:cs typeface="Ultra"/>
                <a:sym typeface="Ultra"/>
              </a:rPr>
              <a:t>Part 1 :  Arguments</a:t>
            </a:r>
            <a:endParaRPr b="1" sz="13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741" name="Google Shape;741;p67"/>
          <p:cNvSpPr/>
          <p:nvPr/>
        </p:nvSpPr>
        <p:spPr>
          <a:xfrm>
            <a:off x="1208475" y="775675"/>
            <a:ext cx="3138300" cy="538800"/>
          </a:xfrm>
          <a:prstGeom prst="wedgeRoundRectCallout">
            <a:avLst>
              <a:gd fmla="val -55804" name="adj1"/>
              <a:gd fmla="val 175302" name="adj2"/>
              <a:gd fmla="val 0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Greetings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Introduction to the debate</a:t>
            </a:r>
            <a:endParaRPr sz="1200"/>
          </a:p>
        </p:txBody>
      </p:sp>
      <p:sp>
        <p:nvSpPr>
          <p:cNvPr id="742" name="Google Shape;742;p67"/>
          <p:cNvSpPr/>
          <p:nvPr/>
        </p:nvSpPr>
        <p:spPr>
          <a:xfrm>
            <a:off x="1896900" y="1817275"/>
            <a:ext cx="3138300" cy="538800"/>
          </a:xfrm>
          <a:prstGeom prst="wedgeRoundRectCallout">
            <a:avLst>
              <a:gd fmla="val -67693" name="adj1"/>
              <a:gd fmla="val 91421" name="adj2"/>
              <a:gd fmla="val 0" name="adj3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Acknowledgements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Announcement of the break</a:t>
            </a:r>
            <a:endParaRPr sz="1200"/>
          </a:p>
        </p:txBody>
      </p:sp>
      <p:sp>
        <p:nvSpPr>
          <p:cNvPr id="743" name="Google Shape;743;p67"/>
          <p:cNvSpPr/>
          <p:nvPr/>
        </p:nvSpPr>
        <p:spPr>
          <a:xfrm rot="721876">
            <a:off x="6367720" y="1751955"/>
            <a:ext cx="2859250" cy="1639599"/>
          </a:xfrm>
          <a:prstGeom prst="irregularSeal2">
            <a:avLst/>
          </a:prstGeom>
          <a:solidFill>
            <a:srgbClr val="00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44" name="Google Shape;744;p67"/>
          <p:cNvSpPr txBox="1"/>
          <p:nvPr/>
        </p:nvSpPr>
        <p:spPr>
          <a:xfrm>
            <a:off x="6749313" y="2263950"/>
            <a:ext cx="176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Notes.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No full sentences.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45" name="Google Shape;745;p67"/>
          <p:cNvSpPr/>
          <p:nvPr/>
        </p:nvSpPr>
        <p:spPr>
          <a:xfrm>
            <a:off x="1896900" y="2874475"/>
            <a:ext cx="3138300" cy="400200"/>
          </a:xfrm>
          <a:prstGeom prst="wedgeRoundRectCallout">
            <a:avLst>
              <a:gd fmla="val -68195" name="adj1"/>
              <a:gd fmla="val -62071" name="adj2"/>
              <a:gd fmla="val 0" name="adj3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Announcement</a:t>
            </a:r>
            <a:r>
              <a:rPr lang="en-GB" sz="1200"/>
              <a:t> of the rebuttal</a:t>
            </a:r>
            <a:endParaRPr sz="1200"/>
          </a:p>
        </p:txBody>
      </p:sp>
      <p:sp>
        <p:nvSpPr>
          <p:cNvPr id="746" name="Google Shape;746;p67"/>
          <p:cNvSpPr/>
          <p:nvPr/>
        </p:nvSpPr>
        <p:spPr>
          <a:xfrm>
            <a:off x="352100" y="3829025"/>
            <a:ext cx="8304900" cy="1045800"/>
          </a:xfrm>
          <a:prstGeom prst="wedgeRoundRectCallout">
            <a:avLst>
              <a:gd fmla="val -42641" name="adj1"/>
              <a:gd fmla="val -109808" name="adj2"/>
              <a:gd fmla="val 0" name="adj3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Ultra"/>
                <a:ea typeface="Ultra"/>
                <a:cs typeface="Ultra"/>
                <a:sym typeface="Ultra"/>
              </a:rPr>
              <a:t>Part 3: General conclusion (see 2/2)</a:t>
            </a:r>
            <a:endParaRPr b="1" sz="1300">
              <a:latin typeface="Ultra"/>
              <a:ea typeface="Ultra"/>
              <a:cs typeface="Ultra"/>
              <a:sym typeface="Ultr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GB" sz="1000">
                <a:solidFill>
                  <a:schemeClr val="dk1"/>
                </a:solidFill>
              </a:rPr>
              <a:t>Thank yous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GB" sz="1000">
                <a:solidFill>
                  <a:schemeClr val="dk1"/>
                </a:solidFill>
              </a:rPr>
              <a:t>Reminder of the definition(s) of the subject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GB" sz="1000">
                <a:solidFill>
                  <a:schemeClr val="dk1"/>
                </a:solidFill>
              </a:rPr>
              <a:t>Summary of the affirmative arguments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GB" sz="1000">
                <a:solidFill>
                  <a:schemeClr val="dk1"/>
                </a:solidFill>
              </a:rPr>
              <a:t>Summary of the rebuttal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47" name="Google Shape;747;p67"/>
          <p:cNvSpPr txBox="1"/>
          <p:nvPr/>
        </p:nvSpPr>
        <p:spPr>
          <a:xfrm>
            <a:off x="2512963" y="3311750"/>
            <a:ext cx="3946500" cy="400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Ultra"/>
                <a:ea typeface="Ultra"/>
                <a:cs typeface="Ultra"/>
                <a:sym typeface="Ultra"/>
              </a:rPr>
              <a:t>Part 2 :  Rebuttal</a:t>
            </a:r>
            <a:endParaRPr b="1" sz="13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748" name="Google Shape;748;p67"/>
          <p:cNvSpPr txBox="1"/>
          <p:nvPr/>
        </p:nvSpPr>
        <p:spPr>
          <a:xfrm>
            <a:off x="4400150" y="4117950"/>
            <a:ext cx="394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5"/>
            </a:pPr>
            <a:r>
              <a:rPr lang="en-GB" sz="1100">
                <a:solidFill>
                  <a:schemeClr val="dk1"/>
                </a:solidFill>
              </a:rPr>
              <a:t>S</a:t>
            </a:r>
            <a:r>
              <a:rPr lang="en-GB" sz="1100">
                <a:solidFill>
                  <a:schemeClr val="dk1"/>
                </a:solidFill>
              </a:rPr>
              <a:t>ummary of the negative arguments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5"/>
            </a:pPr>
            <a:r>
              <a:rPr lang="en-GB" sz="1100">
                <a:solidFill>
                  <a:schemeClr val="dk1"/>
                </a:solidFill>
              </a:rPr>
              <a:t>Summary of the rebuttal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5"/>
            </a:pPr>
            <a:r>
              <a:rPr lang="en-GB" sz="1100">
                <a:solidFill>
                  <a:schemeClr val="dk1"/>
                </a:solidFill>
              </a:rPr>
              <a:t>Conclusion</a:t>
            </a:r>
            <a:endParaRPr sz="19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68"/>
          <p:cNvPicPr preferRelativeResize="0"/>
          <p:nvPr/>
        </p:nvPicPr>
        <p:blipFill rotWithShape="1">
          <a:blip r:embed="rId3">
            <a:alphaModFix/>
          </a:blip>
          <a:srcRect b="37752" l="24912" r="29585" t="0"/>
          <a:stretch/>
        </p:blipFill>
        <p:spPr>
          <a:xfrm>
            <a:off x="4329605" y="4279225"/>
            <a:ext cx="419174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68"/>
          <p:cNvSpPr txBox="1"/>
          <p:nvPr/>
        </p:nvSpPr>
        <p:spPr>
          <a:xfrm>
            <a:off x="352100" y="218200"/>
            <a:ext cx="8374200" cy="492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Ultra"/>
                <a:ea typeface="Ultra"/>
                <a:cs typeface="Ultra"/>
                <a:sym typeface="Ultra"/>
              </a:rPr>
              <a:t>Chairperson 2/2 - Part 3:</a:t>
            </a:r>
            <a:r>
              <a:rPr lang="en-GB" sz="2000">
                <a:latin typeface="Ultra"/>
                <a:ea typeface="Ultra"/>
                <a:cs typeface="Ultra"/>
                <a:sym typeface="Ultra"/>
              </a:rPr>
              <a:t> General conclusion</a:t>
            </a:r>
            <a:endParaRPr sz="20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755" name="Google Shape;755;p68"/>
          <p:cNvSpPr/>
          <p:nvPr/>
        </p:nvSpPr>
        <p:spPr>
          <a:xfrm>
            <a:off x="352088" y="899912"/>
            <a:ext cx="8374200" cy="3072900"/>
          </a:xfrm>
          <a:prstGeom prst="wedgeRoundRectCallout">
            <a:avLst>
              <a:gd fmla="val -5894" name="adj1"/>
              <a:gd fmla="val 61687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Ladies and Gentlemen, thank you very much for this very interesting and lively debate about whether…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The affirmative team defined the subject as … 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as did the negative team.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However, the negative team defined the subject as…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The affirmative team’s arguments were as follows … (summary of the affirmative arguments)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To which, the negative team responded … (summary of the rebuttal of the affirmative arguments)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The negative team’s arguments were the following… (summary of the rebuttal of the negative team)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To which, the affirmative team replied… </a:t>
            </a:r>
            <a:r>
              <a:rPr lang="en-GB">
                <a:solidFill>
                  <a:schemeClr val="dk1"/>
                </a:solidFill>
              </a:rPr>
              <a:t>(summary of the rebuttal of the negative arguments)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Conclusion</a:t>
            </a:r>
            <a:endParaRPr/>
          </a:p>
        </p:txBody>
      </p:sp>
      <p:sp>
        <p:nvSpPr>
          <p:cNvPr id="756" name="Google Shape;756;p68"/>
          <p:cNvSpPr/>
          <p:nvPr/>
        </p:nvSpPr>
        <p:spPr>
          <a:xfrm>
            <a:off x="4125350" y="4155025"/>
            <a:ext cx="827700" cy="7872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69"/>
          <p:cNvSpPr txBox="1"/>
          <p:nvPr/>
        </p:nvSpPr>
        <p:spPr>
          <a:xfrm>
            <a:off x="352100" y="218200"/>
            <a:ext cx="8374200" cy="492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Ultra"/>
                <a:ea typeface="Ultra"/>
                <a:cs typeface="Ultra"/>
                <a:sym typeface="Ultra"/>
              </a:rPr>
              <a:t>Preparing for your debate as a group</a:t>
            </a:r>
            <a:endParaRPr sz="20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762" name="Google Shape;762;p69"/>
          <p:cNvSpPr txBox="1"/>
          <p:nvPr/>
        </p:nvSpPr>
        <p:spPr>
          <a:xfrm>
            <a:off x="566975" y="1423325"/>
            <a:ext cx="39582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Define the subject of the debate (do some research if necessary)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Find 5 strong arguments + supporting evidence for each (do some research if necessary)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Rebut your 5 arguments + supportive evidence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Select your 3 key arguments + supporting evidence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Prepare your conclusion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 sz="1300"/>
              <a:t>Prepare your introduction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300"/>
              <a:t>→ Get ready to work on your own intervention</a:t>
            </a:r>
            <a:endParaRPr b="1" i="1" sz="1300"/>
          </a:p>
        </p:txBody>
      </p:sp>
      <p:sp>
        <p:nvSpPr>
          <p:cNvPr id="763" name="Google Shape;763;p69"/>
          <p:cNvSpPr txBox="1"/>
          <p:nvPr/>
        </p:nvSpPr>
        <p:spPr>
          <a:xfrm rot="-380225">
            <a:off x="4828563" y="1493804"/>
            <a:ext cx="3669220" cy="2816567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Strong arguments versus weak arguments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A strong argument  has the following qualities: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it logically supports the opinion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 it is specific and states the idea clearly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 it is convincing to a majority of people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Example: Which argument is strong and which is weak? Explain.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Smoking should be banned in public because: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GB" sz="1100">
                <a:solidFill>
                  <a:schemeClr val="dk1"/>
                </a:solidFill>
              </a:rPr>
              <a:t> it is bad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GB" sz="1100">
                <a:solidFill>
                  <a:schemeClr val="dk1"/>
                </a:solidFill>
              </a:rPr>
              <a:t> it gives people bad breath and makes their teeth yellow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GB" sz="1100">
                <a:solidFill>
                  <a:schemeClr val="dk1"/>
                </a:solidFill>
              </a:rPr>
              <a:t>secondhand smoke is harmful for nonsmokers</a:t>
            </a:r>
            <a:endParaRPr sz="11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" name="Google Shape;768;p70"/>
          <p:cNvGraphicFramePr/>
          <p:nvPr/>
        </p:nvGraphicFramePr>
        <p:xfrm>
          <a:off x="352125" y="64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{5A1BDD86-781A-4D05-A426-0E88C71A82D0}</a:tableStyleId>
              </a:tblPr>
              <a:tblGrid>
                <a:gridCol w="390000"/>
                <a:gridCol w="2683225"/>
                <a:gridCol w="2224575"/>
                <a:gridCol w="3076400"/>
              </a:tblGrid>
              <a:tr h="5327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Definition of the topic : 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4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Argument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Supporting evidence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Rebuttal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1.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2.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3.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4.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5.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15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Conclusion : 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769" name="Google Shape;769;p70"/>
          <p:cNvSpPr txBox="1"/>
          <p:nvPr/>
        </p:nvSpPr>
        <p:spPr>
          <a:xfrm>
            <a:off x="352100" y="218200"/>
            <a:ext cx="83742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Ultra"/>
                <a:ea typeface="Ultra"/>
                <a:cs typeface="Ultra"/>
                <a:sym typeface="Ultra"/>
              </a:rPr>
              <a:t>Group worksheet: before the debate</a:t>
            </a:r>
            <a:endParaRPr sz="1700"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1"/>
          <p:cNvSpPr/>
          <p:nvPr/>
        </p:nvSpPr>
        <p:spPr>
          <a:xfrm>
            <a:off x="3076250" y="271175"/>
            <a:ext cx="425400" cy="457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71"/>
          <p:cNvSpPr/>
          <p:nvPr/>
        </p:nvSpPr>
        <p:spPr>
          <a:xfrm>
            <a:off x="285350" y="271175"/>
            <a:ext cx="3641700" cy="457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71"/>
          <p:cNvSpPr/>
          <p:nvPr/>
        </p:nvSpPr>
        <p:spPr>
          <a:xfrm>
            <a:off x="3501650" y="271175"/>
            <a:ext cx="425400" cy="4572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71"/>
          <p:cNvSpPr/>
          <p:nvPr/>
        </p:nvSpPr>
        <p:spPr>
          <a:xfrm>
            <a:off x="285350" y="271175"/>
            <a:ext cx="3216300" cy="14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71"/>
          <p:cNvSpPr/>
          <p:nvPr/>
        </p:nvSpPr>
        <p:spPr>
          <a:xfrm>
            <a:off x="285350" y="1738475"/>
            <a:ext cx="3216300" cy="14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71"/>
          <p:cNvSpPr/>
          <p:nvPr/>
        </p:nvSpPr>
        <p:spPr>
          <a:xfrm>
            <a:off x="3076250" y="271175"/>
            <a:ext cx="425400" cy="4572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71"/>
          <p:cNvSpPr txBox="1"/>
          <p:nvPr/>
        </p:nvSpPr>
        <p:spPr>
          <a:xfrm rot="5400000">
            <a:off x="2784500" y="804725"/>
            <a:ext cx="10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Argument</a:t>
            </a:r>
            <a:endParaRPr/>
          </a:p>
        </p:txBody>
      </p:sp>
      <p:sp>
        <p:nvSpPr>
          <p:cNvPr id="781" name="Google Shape;781;p71"/>
          <p:cNvSpPr txBox="1"/>
          <p:nvPr/>
        </p:nvSpPr>
        <p:spPr>
          <a:xfrm rot="5400000">
            <a:off x="2816000" y="2272025"/>
            <a:ext cx="94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Evidence</a:t>
            </a:r>
            <a:endParaRPr/>
          </a:p>
        </p:txBody>
      </p:sp>
      <p:sp>
        <p:nvSpPr>
          <p:cNvPr id="782" name="Google Shape;782;p71"/>
          <p:cNvSpPr txBox="1"/>
          <p:nvPr/>
        </p:nvSpPr>
        <p:spPr>
          <a:xfrm rot="5400000">
            <a:off x="2863250" y="3771100"/>
            <a:ext cx="85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Rebuttal</a:t>
            </a:r>
            <a:endParaRPr/>
          </a:p>
        </p:txBody>
      </p:sp>
      <p:sp>
        <p:nvSpPr>
          <p:cNvPr id="783" name="Google Shape;783;p71"/>
          <p:cNvSpPr txBox="1"/>
          <p:nvPr/>
        </p:nvSpPr>
        <p:spPr>
          <a:xfrm rot="5400000">
            <a:off x="2271800" y="2279675"/>
            <a:ext cx="2885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Ultra"/>
                <a:ea typeface="Ultra"/>
                <a:cs typeface="Ultra"/>
                <a:sym typeface="Ultra"/>
              </a:rPr>
              <a:t>Notes from the debate</a:t>
            </a:r>
            <a:endParaRPr sz="13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784" name="Google Shape;784;p71"/>
          <p:cNvSpPr/>
          <p:nvPr/>
        </p:nvSpPr>
        <p:spPr>
          <a:xfrm>
            <a:off x="7737575" y="285750"/>
            <a:ext cx="425400" cy="457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71"/>
          <p:cNvSpPr/>
          <p:nvPr/>
        </p:nvSpPr>
        <p:spPr>
          <a:xfrm>
            <a:off x="4946675" y="285750"/>
            <a:ext cx="3641700" cy="457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71"/>
          <p:cNvSpPr/>
          <p:nvPr/>
        </p:nvSpPr>
        <p:spPr>
          <a:xfrm>
            <a:off x="8162975" y="285750"/>
            <a:ext cx="425400" cy="4572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71"/>
          <p:cNvSpPr/>
          <p:nvPr/>
        </p:nvSpPr>
        <p:spPr>
          <a:xfrm>
            <a:off x="4946675" y="285750"/>
            <a:ext cx="3216300" cy="14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71"/>
          <p:cNvSpPr/>
          <p:nvPr/>
        </p:nvSpPr>
        <p:spPr>
          <a:xfrm>
            <a:off x="4946675" y="1753050"/>
            <a:ext cx="3216300" cy="14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71"/>
          <p:cNvSpPr/>
          <p:nvPr/>
        </p:nvSpPr>
        <p:spPr>
          <a:xfrm>
            <a:off x="7737575" y="285750"/>
            <a:ext cx="425400" cy="4572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71"/>
          <p:cNvSpPr txBox="1"/>
          <p:nvPr/>
        </p:nvSpPr>
        <p:spPr>
          <a:xfrm rot="5400000">
            <a:off x="7445825" y="819300"/>
            <a:ext cx="10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Argument</a:t>
            </a:r>
            <a:endParaRPr/>
          </a:p>
        </p:txBody>
      </p:sp>
      <p:sp>
        <p:nvSpPr>
          <p:cNvPr id="791" name="Google Shape;791;p71"/>
          <p:cNvSpPr txBox="1"/>
          <p:nvPr/>
        </p:nvSpPr>
        <p:spPr>
          <a:xfrm rot="5400000">
            <a:off x="7477325" y="2286600"/>
            <a:ext cx="94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Evidence</a:t>
            </a:r>
            <a:endParaRPr/>
          </a:p>
        </p:txBody>
      </p:sp>
      <p:sp>
        <p:nvSpPr>
          <p:cNvPr id="792" name="Google Shape;792;p71"/>
          <p:cNvSpPr txBox="1"/>
          <p:nvPr/>
        </p:nvSpPr>
        <p:spPr>
          <a:xfrm rot="5400000">
            <a:off x="7524575" y="3785675"/>
            <a:ext cx="85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Rebuttal</a:t>
            </a:r>
            <a:endParaRPr/>
          </a:p>
        </p:txBody>
      </p:sp>
      <p:sp>
        <p:nvSpPr>
          <p:cNvPr id="793" name="Google Shape;793;p71"/>
          <p:cNvSpPr txBox="1"/>
          <p:nvPr/>
        </p:nvSpPr>
        <p:spPr>
          <a:xfrm rot="5400000">
            <a:off x="6933125" y="2294250"/>
            <a:ext cx="2885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Ultra"/>
                <a:ea typeface="Ultra"/>
                <a:cs typeface="Ultra"/>
                <a:sym typeface="Ultra"/>
              </a:rPr>
              <a:t>Notes from the debate</a:t>
            </a:r>
            <a:endParaRPr sz="1300"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rot="10800000">
            <a:off x="882150" y="3551825"/>
            <a:ext cx="7379700" cy="1397100"/>
          </a:xfrm>
          <a:prstGeom prst="wedgeRoundRectCallout">
            <a:avLst>
              <a:gd fmla="val 3013" name="adj1"/>
              <a:gd fmla="val 65235" name="adj2"/>
              <a:gd fmla="val 0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5" name="Google Shape;105;p18"/>
          <p:cNvSpPr/>
          <p:nvPr/>
        </p:nvSpPr>
        <p:spPr>
          <a:xfrm>
            <a:off x="440850" y="799875"/>
            <a:ext cx="3453900" cy="2495700"/>
          </a:xfrm>
          <a:prstGeom prst="wedgeRoundRectCallout">
            <a:avLst>
              <a:gd fmla="val 54427" name="adj1"/>
              <a:gd fmla="val 24410" name="adj2"/>
              <a:gd fmla="val 0" name="adj3"/>
            </a:avLst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I agree. / I agree with you. 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 take a similar view.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</a:rPr>
              <a:t>		</a:t>
            </a:r>
            <a:endParaRPr sz="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 couldn’t agree more.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 concur with you on this point.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You are absolutely right!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That’s right! / How true!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I’m with you there!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6" name="Google Shape;106;p18"/>
          <p:cNvSpPr txBox="1"/>
          <p:nvPr/>
        </p:nvSpPr>
        <p:spPr>
          <a:xfrm>
            <a:off x="4009050" y="3486050"/>
            <a:ext cx="112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😐 ❓</a:t>
            </a:r>
            <a:endParaRPr sz="2000"/>
          </a:p>
        </p:txBody>
      </p:sp>
      <p:sp>
        <p:nvSpPr>
          <p:cNvPr id="107" name="Google Shape;107;p18"/>
          <p:cNvSpPr txBox="1"/>
          <p:nvPr/>
        </p:nvSpPr>
        <p:spPr>
          <a:xfrm>
            <a:off x="1118050" y="3599225"/>
            <a:ext cx="34539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 only agree up to a point…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Yes, in a way, but...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I’m afraid it isn’t perfectly right.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Well, it depends.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 think the best would be to say…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Shouldn’t we consider…?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908150" y="3788675"/>
            <a:ext cx="3367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I honestly don’t know, because…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I couldn’t say, because…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It’s hard to say, because…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I don’t have a clue, to be honest.</a:t>
            </a:r>
            <a:endParaRPr sz="110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100" y="2340400"/>
            <a:ext cx="793800" cy="795900"/>
          </a:xfrm>
          <a:prstGeom prst="ellipse">
            <a:avLst/>
          </a:prstGeom>
          <a:noFill/>
          <a:ln cap="flat" cmpd="sng" w="2857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18"/>
          <p:cNvSpPr/>
          <p:nvPr/>
        </p:nvSpPr>
        <p:spPr>
          <a:xfrm>
            <a:off x="5249250" y="799875"/>
            <a:ext cx="3453900" cy="2495700"/>
          </a:xfrm>
          <a:prstGeom prst="wedgeRoundRectCallout">
            <a:avLst>
              <a:gd fmla="val -54277" name="adj1"/>
              <a:gd fmla="val 21916" name="adj2"/>
              <a:gd fmla="val 0" name="adj3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11" name="Google Shape;111;p18"/>
          <p:cNvSpPr txBox="1"/>
          <p:nvPr/>
        </p:nvSpPr>
        <p:spPr>
          <a:xfrm>
            <a:off x="5249250" y="799875"/>
            <a:ext cx="3453900" cy="24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 disagree. / I disagree with you.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 don’t agree. / I don’t agree with you.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We don’t see eye to eye.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Unlike you, I think…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Contrary to what you’re suggesting…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 couldn’t disagree more.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 wish I could agree with you, but…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You must be joking!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No you’re wrong! / You’re mistaken! </a:t>
            </a:r>
            <a:endParaRPr sz="1100"/>
          </a:p>
        </p:txBody>
      </p:sp>
      <p:sp>
        <p:nvSpPr>
          <p:cNvPr id="112" name="Google Shape;112;p18"/>
          <p:cNvSpPr txBox="1"/>
          <p:nvPr/>
        </p:nvSpPr>
        <p:spPr>
          <a:xfrm>
            <a:off x="348788" y="165575"/>
            <a:ext cx="8374200" cy="461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Ultra"/>
                <a:ea typeface="Ultra"/>
                <a:cs typeface="Ultra"/>
                <a:sym typeface="Ultra"/>
              </a:rPr>
              <a:t>Agreeing &amp; disagreeing</a:t>
            </a:r>
            <a:endParaRPr sz="1800"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4294967295" type="body"/>
          </p:nvPr>
        </p:nvSpPr>
        <p:spPr>
          <a:xfrm>
            <a:off x="311700" y="859925"/>
            <a:ext cx="8520600" cy="1527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Activity 1 : Debate in pairs (no rules)</a:t>
            </a:r>
            <a:endParaRPr b="1" sz="1700"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Useful words and phrases : Your opinion + Agreeing &amp; disagreeing</a:t>
            </a:r>
            <a:endParaRPr b="1" sz="1400">
              <a:solidFill>
                <a:schemeClr val="lt1"/>
              </a:solidFill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Use the words and phrases to react to the cartoon</a:t>
            </a:r>
            <a:endParaRPr b="1" sz="1600"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Statement → Debate in pairs</a:t>
            </a:r>
            <a:endParaRPr b="1" sz="1400">
              <a:solidFill>
                <a:schemeClr val="lt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GB" sz="1400">
                <a:solidFill>
                  <a:schemeClr val="lt1"/>
                </a:solidFill>
              </a:rPr>
              <a:t>Debriefing</a:t>
            </a:r>
            <a:endParaRPr b="1" sz="1400">
              <a:solidFill>
                <a:schemeClr val="lt1"/>
              </a:solidFill>
            </a:endParaRPr>
          </a:p>
        </p:txBody>
      </p:sp>
      <p:sp>
        <p:nvSpPr>
          <p:cNvPr id="118" name="Google Shape;118;p19"/>
          <p:cNvSpPr txBox="1"/>
          <p:nvPr>
            <p:ph idx="4294967295"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Debating video games</a:t>
            </a:r>
            <a:endParaRPr>
              <a:solidFill>
                <a:schemeClr val="lt1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15661"/>
          <a:stretch/>
        </p:blipFill>
        <p:spPr>
          <a:xfrm>
            <a:off x="1084712" y="409075"/>
            <a:ext cx="6974574" cy="417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/>
          <p:nvPr/>
        </p:nvSpPr>
        <p:spPr>
          <a:xfrm rot="-854033">
            <a:off x="96987" y="301696"/>
            <a:ext cx="1392139" cy="105795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25321">
            <a:off x="102917" y="243754"/>
            <a:ext cx="1380287" cy="117385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264400" y="1646975"/>
            <a:ext cx="61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Ultra"/>
                <a:ea typeface="Ultra"/>
                <a:cs typeface="Ultra"/>
                <a:sym typeface="Ultra"/>
              </a:rPr>
              <a:t>#1</a:t>
            </a:r>
            <a:endParaRPr sz="2400"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587" y="616276"/>
            <a:ext cx="5514825" cy="39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251250" y="239425"/>
            <a:ext cx="561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A little context?</a:t>
            </a:r>
            <a:endParaRPr b="1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