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270" r:id="rId3"/>
    <p:sldId id="257" r:id="rId4"/>
    <p:sldId id="267" r:id="rId5"/>
    <p:sldId id="268" r:id="rId6"/>
    <p:sldId id="269" r:id="rId7"/>
    <p:sldId id="262" r:id="rId8"/>
    <p:sldId id="258" r:id="rId9"/>
    <p:sldId id="326" r:id="rId10"/>
    <p:sldId id="278" r:id="rId11"/>
    <p:sldId id="271" r:id="rId12"/>
    <p:sldId id="275" r:id="rId13"/>
    <p:sldId id="315" r:id="rId14"/>
    <p:sldId id="272" r:id="rId15"/>
    <p:sldId id="313" r:id="rId16"/>
    <p:sldId id="312" r:id="rId17"/>
    <p:sldId id="316" r:id="rId18"/>
    <p:sldId id="317" r:id="rId19"/>
    <p:sldId id="318" r:id="rId20"/>
    <p:sldId id="319" r:id="rId21"/>
    <p:sldId id="320" r:id="rId22"/>
    <p:sldId id="327" r:id="rId23"/>
    <p:sldId id="321" r:id="rId24"/>
    <p:sldId id="322" r:id="rId25"/>
    <p:sldId id="323" r:id="rId26"/>
    <p:sldId id="325" r:id="rId27"/>
    <p:sldId id="277" r:id="rId28"/>
    <p:sldId id="324" r:id="rId29"/>
    <p:sldId id="259" r:id="rId30"/>
    <p:sldId id="276" r:id="rId31"/>
    <p:sldId id="304" r:id="rId32"/>
    <p:sldId id="307" r:id="rId33"/>
    <p:sldId id="281" r:id="rId34"/>
    <p:sldId id="264" r:id="rId35"/>
    <p:sldId id="265" r:id="rId36"/>
    <p:sldId id="309"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3" d="100"/>
          <a:sy n="103" d="100"/>
        </p:scale>
        <p:origin x="-20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063AE2-6893-487A-9025-0DE57CA8603E}" type="datetimeFigureOut">
              <a:rPr lang="fr-FR" smtClean="0"/>
              <a:t>03/06/2016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748337-1B85-4D46-B102-131CC99369E5}" type="slidenum">
              <a:rPr lang="fr-FR" smtClean="0"/>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fr-FR" smtClean="0"/>
              <a:t>Cliquez et modifiez le titre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6/3/2016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Vertical Text Placeholder 2"/>
          <p:cNvSpPr>
            <a:spLocks noGrp="1"/>
          </p:cNvSpPr>
          <p:nvPr>
            <p:ph type="body" orient="vert" idx="1"/>
          </p:nvPr>
        </p:nvSpPr>
        <p:spPr/>
        <p:txBody>
          <a:bodyPr vert="eaVert" ancho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8E36636D-D922-432D-A958-524484B5923D}" type="datetimeFigureOut">
              <a:rPr lang="en-US" smtClean="0"/>
              <a:pPr/>
              <a:t>6/3/2016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Cliquez et modifiez le titre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6/3/2016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6/3/2016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8E36636D-D922-432D-A958-524484B5923D}" type="datetimeFigureOut">
              <a:rPr lang="en-US" smtClean="0"/>
              <a:pPr/>
              <a:t>6/3/2016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8E36636D-D922-432D-A958-524484B5923D}" type="datetimeFigureOut">
              <a:rPr lang="en-US" smtClean="0"/>
              <a:pPr/>
              <a:t>6/3/2016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8E36636D-D922-432D-A958-524484B5923D}" type="datetimeFigureOut">
              <a:rPr lang="en-US" smtClean="0"/>
              <a:pPr/>
              <a:t>6/3/2016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28FB93-0A08-4E7D-8E63-9EFA29F1E093}"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Date Placeholder 2"/>
          <p:cNvSpPr>
            <a:spLocks noGrp="1"/>
          </p:cNvSpPr>
          <p:nvPr>
            <p:ph type="dt" sz="half" idx="10"/>
          </p:nvPr>
        </p:nvSpPr>
        <p:spPr/>
        <p:txBody>
          <a:bodyPr/>
          <a:lstStyle/>
          <a:p>
            <a:fld id="{8E36636D-D922-432D-A958-524484B5923D}" type="datetimeFigureOut">
              <a:rPr lang="en-US" smtClean="0"/>
              <a:pPr/>
              <a:t>6/3/2016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28FB93-0A08-4E7D-8E63-9EFA29F1E093}"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smtClean="0"/>
              <a:pPr/>
              <a:t>6/3/2016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28FB93-0A08-4E7D-8E63-9EFA29F1E093}"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E36636D-D922-432D-A958-524484B5923D}" type="datetimeFigureOut">
              <a:rPr lang="en-US" smtClean="0"/>
              <a:pPr/>
              <a:t>6/3/2016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E36636D-D922-432D-A958-524484B5923D}" type="datetimeFigureOut">
              <a:rPr lang="en-US" smtClean="0"/>
              <a:pPr/>
              <a:t>6/3/2016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fr-FR" smtClean="0"/>
              <a:t>Cliquez et modifiez le titre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36636D-D922-432D-A958-524484B5923D}" type="datetimeFigureOut">
              <a:rPr lang="en-US" smtClean="0"/>
              <a:pPr/>
              <a:t>6/3/2016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28FB93-0A08-4E7D-8E63-9EFA29F1E093}" type="slidenum">
              <a:rPr lang="en-US" smtClean="0"/>
              <a:pPr/>
              <a:t>‹N°›</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FR" dirty="0" smtClean="0"/>
              <a:t>Sortie à la Caverne du dragon dans l’Aisne : sur le Chemin des Dames</a:t>
            </a:r>
            <a:endParaRPr lang="fr-FR" dirty="0"/>
          </a:p>
        </p:txBody>
      </p:sp>
      <p:sp>
        <p:nvSpPr>
          <p:cNvPr id="3" name="Sous-titre 2"/>
          <p:cNvSpPr>
            <a:spLocks noGrp="1"/>
          </p:cNvSpPr>
          <p:nvPr>
            <p:ph type="subTitle" idx="1"/>
          </p:nvPr>
        </p:nvSpPr>
        <p:spPr/>
        <p:txBody>
          <a:bodyPr>
            <a:normAutofit fontScale="85000" lnSpcReduction="10000"/>
          </a:bodyPr>
          <a:lstStyle/>
          <a:p>
            <a:pPr marL="514350" indent="-514350">
              <a:buAutoNum type="arabicPlain" startAt="11"/>
            </a:pPr>
            <a:r>
              <a:rPr lang="fr-FR" dirty="0" smtClean="0"/>
              <a:t>Avril  2016</a:t>
            </a:r>
          </a:p>
          <a:p>
            <a:pPr marL="514350" indent="-514350"/>
            <a:r>
              <a:rPr lang="fr-FR" dirty="0" smtClean="0"/>
              <a:t>Classes </a:t>
            </a:r>
            <a:r>
              <a:rPr lang="fr-FR" dirty="0" smtClean="0"/>
              <a:t>de </a:t>
            </a:r>
            <a:r>
              <a:rPr lang="fr-FR" dirty="0" smtClean="0"/>
              <a:t>madame Beaufils, madame </a:t>
            </a:r>
            <a:r>
              <a:rPr lang="fr-FR" dirty="0" err="1" smtClean="0"/>
              <a:t>Delhez</a:t>
            </a:r>
            <a:r>
              <a:rPr lang="fr-FR" dirty="0" smtClean="0"/>
              <a:t>, madame </a:t>
            </a:r>
            <a:r>
              <a:rPr lang="fr-FR" dirty="0" err="1" smtClean="0"/>
              <a:t>Guiheneuf</a:t>
            </a:r>
            <a:r>
              <a:rPr lang="fr-FR" dirty="0" smtClean="0"/>
              <a:t>, monsieur </a:t>
            </a:r>
            <a:r>
              <a:rPr lang="fr-FR" dirty="0" err="1" smtClean="0"/>
              <a:t>Varlan</a:t>
            </a:r>
            <a:r>
              <a:rPr lang="fr-FR" dirty="0" smtClean="0"/>
              <a:t> </a:t>
            </a:r>
            <a:endParaRPr lang="fr-FR" dirty="0"/>
          </a:p>
        </p:txBody>
      </p:sp>
    </p:spTree>
    <p:extLst>
      <p:ext uri="{BB962C8B-B14F-4D97-AF65-F5344CB8AC3E}">
        <p14:creationId xmlns:p14="http://schemas.microsoft.com/office/powerpoint/2010/main" xmlns="" val="1408818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926122" y="457200"/>
            <a:ext cx="7760677" cy="504092"/>
          </a:xfrm>
        </p:spPr>
        <p:txBody>
          <a:bodyPr>
            <a:normAutofit fontScale="90000"/>
          </a:bodyPr>
          <a:lstStyle/>
          <a:p>
            <a:r>
              <a:rPr lang="fr-FR" sz="2800" dirty="0" smtClean="0"/>
              <a:t>Photos de Grâce GA YITARE   P/ES</a:t>
            </a:r>
            <a:endParaRPr lang="fr-FR" sz="2800" dirty="0"/>
          </a:p>
        </p:txBody>
      </p:sp>
      <p:pic>
        <p:nvPicPr>
          <p:cNvPr id="12" name="Espace réservé du contenu 11" descr="image2 (1).JPG"/>
          <p:cNvPicPr>
            <a:picLocks noGrp="1" noChangeAspect="1"/>
          </p:cNvPicPr>
          <p:nvPr>
            <p:ph sz="half" idx="2"/>
          </p:nvPr>
        </p:nvPicPr>
        <p:blipFill>
          <a:blip r:embed="rId2" cstate="print"/>
          <a:stretch>
            <a:fillRect/>
          </a:stretch>
        </p:blipFill>
        <p:spPr>
          <a:xfrm>
            <a:off x="457200" y="1336431"/>
            <a:ext cx="3921369" cy="5228492"/>
          </a:xfrm>
        </p:spPr>
      </p:pic>
      <p:pic>
        <p:nvPicPr>
          <p:cNvPr id="13" name="Espace réservé du contenu 12" descr="image1.JPG"/>
          <p:cNvPicPr>
            <a:picLocks noGrp="1" noChangeAspect="1"/>
          </p:cNvPicPr>
          <p:nvPr>
            <p:ph sz="quarter" idx="4"/>
          </p:nvPr>
        </p:nvPicPr>
        <p:blipFill>
          <a:blip r:embed="rId3" cstate="print"/>
          <a:stretch>
            <a:fillRect/>
          </a:stretch>
        </p:blipFill>
        <p:spPr>
          <a:xfrm>
            <a:off x="4765431" y="1324708"/>
            <a:ext cx="3921369" cy="5228492"/>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a:bodyPr>
          <a:lstStyle/>
          <a:p>
            <a:r>
              <a:rPr lang="fr-FR" sz="2400" dirty="0" smtClean="0"/>
              <a:t>Photos de Grâce GA YITARE   P/ES</a:t>
            </a:r>
            <a:endParaRPr lang="fr-FR" sz="2400" dirty="0"/>
          </a:p>
        </p:txBody>
      </p:sp>
      <p:pic>
        <p:nvPicPr>
          <p:cNvPr id="12" name="Espace réservé du contenu 11" descr="image1.JPG"/>
          <p:cNvPicPr>
            <a:picLocks noGrp="1" noChangeAspect="1"/>
          </p:cNvPicPr>
          <p:nvPr>
            <p:ph sz="quarter" idx="4"/>
          </p:nvPr>
        </p:nvPicPr>
        <p:blipFill>
          <a:blip r:embed="rId2" cstate="print"/>
          <a:stretch>
            <a:fillRect/>
          </a:stretch>
        </p:blipFill>
        <p:spPr>
          <a:xfrm>
            <a:off x="4841631" y="1441941"/>
            <a:ext cx="3277712" cy="5146430"/>
          </a:xfrm>
        </p:spPr>
      </p:pic>
      <p:pic>
        <p:nvPicPr>
          <p:cNvPr id="11" name="Espace réservé du contenu 10" descr="image2.JPG"/>
          <p:cNvPicPr>
            <a:picLocks noGrp="1" noChangeAspect="1"/>
          </p:cNvPicPr>
          <p:nvPr>
            <p:ph sz="half" idx="2"/>
          </p:nvPr>
        </p:nvPicPr>
        <p:blipFill>
          <a:blip r:embed="rId3" cstate="print"/>
          <a:stretch>
            <a:fillRect/>
          </a:stretch>
        </p:blipFill>
        <p:spPr>
          <a:xfrm>
            <a:off x="291381" y="1441940"/>
            <a:ext cx="3859823" cy="514643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descr="2016-04-11 12.44.32.jpg"/>
          <p:cNvPicPr>
            <a:picLocks noGrp="1" noChangeAspect="1"/>
          </p:cNvPicPr>
          <p:nvPr>
            <p:ph sz="half" idx="2"/>
          </p:nvPr>
        </p:nvPicPr>
        <p:blipFill>
          <a:blip r:embed="rId2" cstate="print"/>
          <a:stretch>
            <a:fillRect/>
          </a:stretch>
        </p:blipFill>
        <p:spPr>
          <a:xfrm>
            <a:off x="0" y="2119633"/>
            <a:ext cx="4728735" cy="3546551"/>
          </a:xfrm>
        </p:spPr>
      </p:pic>
      <p:pic>
        <p:nvPicPr>
          <p:cNvPr id="8" name="Espace réservé du contenu 7" descr="2016-04-11 12.44.57.jpg"/>
          <p:cNvPicPr>
            <a:picLocks noGrp="1" noChangeAspect="1"/>
          </p:cNvPicPr>
          <p:nvPr>
            <p:ph sz="quarter" idx="4"/>
          </p:nvPr>
        </p:nvPicPr>
        <p:blipFill>
          <a:blip r:embed="rId3" cstate="print"/>
          <a:stretch>
            <a:fillRect/>
          </a:stretch>
        </p:blipFill>
        <p:spPr>
          <a:xfrm>
            <a:off x="4415265" y="2119633"/>
            <a:ext cx="4728735" cy="3546551"/>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photos Rayane\2016-04-11 13.04.42.jpg"/>
          <p:cNvPicPr>
            <a:picLocks noGrp="1" noChangeAspect="1" noChangeArrowheads="1"/>
          </p:cNvPicPr>
          <p:nvPr>
            <p:ph sz="half" idx="1"/>
          </p:nvPr>
        </p:nvPicPr>
        <p:blipFill>
          <a:blip r:embed="rId2" cstate="print"/>
          <a:srcRect/>
          <a:stretch>
            <a:fillRect/>
          </a:stretch>
        </p:blipFill>
        <p:spPr bwMode="auto">
          <a:xfrm>
            <a:off x="1447983" y="1037729"/>
            <a:ext cx="6873133" cy="5152055"/>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a:bodyPr>
          <a:lstStyle/>
          <a:p>
            <a:r>
              <a:rPr lang="fr-FR" sz="2400" dirty="0" smtClean="0"/>
              <a:t>Après le pique-nique, nous sommes partis sur le Chemin des Dames avec un guide embarqué.</a:t>
            </a:r>
            <a:endParaRPr lang="fr-FR" sz="2400" dirty="0"/>
          </a:p>
        </p:txBody>
      </p:sp>
      <p:pic>
        <p:nvPicPr>
          <p:cNvPr id="11" name="Espace réservé pour une image  4"/>
          <p:cNvPicPr>
            <a:picLocks noGrp="1" noChangeAspect="1"/>
          </p:cNvPicPr>
          <p:nvPr>
            <p:ph sz="half" idx="1"/>
          </p:nvPr>
        </p:nvPicPr>
        <p:blipFill>
          <a:blip r:embed="rId2" cstate="print"/>
          <a:stretch>
            <a:fillRect/>
          </a:stretch>
        </p:blipFill>
        <p:spPr>
          <a:xfrm>
            <a:off x="1459344" y="2433406"/>
            <a:ext cx="2279811" cy="2895976"/>
          </a:xfrm>
        </p:spPr>
      </p:pic>
      <p:sp>
        <p:nvSpPr>
          <p:cNvPr id="12" name="Espace réservé du contenu 11"/>
          <p:cNvSpPr>
            <a:spLocks noGrp="1"/>
          </p:cNvSpPr>
          <p:nvPr>
            <p:ph sz="half" idx="2"/>
          </p:nvPr>
        </p:nvSpPr>
        <p:spPr/>
        <p:txBody>
          <a:bodyPr>
            <a:normAutofit/>
          </a:bodyPr>
          <a:lstStyle/>
          <a:p>
            <a:r>
              <a:rPr lang="fr-FR" sz="2000" dirty="0" smtClean="0"/>
              <a:t>L'Empereur remporta sur ce plateau, le 7 mars 1814, une de ses dernières victoires. La mémoire des « Marie-Louise », précurseurs des « Bleuets » de 1917, est commémorée par le monument d'</a:t>
            </a:r>
            <a:r>
              <a:rPr lang="fr-FR" sz="2000" dirty="0" err="1" smtClean="0"/>
              <a:t>Hurtebise</a:t>
            </a:r>
            <a:r>
              <a:rPr lang="fr-FR" sz="2000" dirty="0" smtClean="0"/>
              <a:t>. </a:t>
            </a:r>
          </a:p>
          <a:p>
            <a:endParaRPr lang="fr-FR" sz="2000" dirty="0"/>
          </a:p>
        </p:txBody>
      </p:sp>
      <p:sp>
        <p:nvSpPr>
          <p:cNvPr id="8" name="Espace réservé du texte 7"/>
          <p:cNvSpPr>
            <a:spLocks noGrp="1"/>
          </p:cNvSpPr>
          <p:nvPr>
            <p:ph type="body" idx="4294967295"/>
          </p:nvPr>
        </p:nvSpPr>
        <p:spPr>
          <a:xfrm>
            <a:off x="0" y="1535113"/>
            <a:ext cx="4040188" cy="639762"/>
          </a:xfrm>
        </p:spPr>
        <p:txBody>
          <a:bodyPr>
            <a:normAutofit fontScale="40000" lnSpcReduction="20000"/>
          </a:bodyPr>
          <a:lstStyle/>
          <a:p>
            <a:r>
              <a:rPr lang="fr-FR" dirty="0" smtClean="0"/>
              <a:t>Monument de la ferme d’</a:t>
            </a:r>
            <a:r>
              <a:rPr lang="fr-FR" dirty="0" err="1" smtClean="0"/>
              <a:t>Hurtebise</a:t>
            </a:r>
            <a:r>
              <a:rPr lang="fr-FR" dirty="0" smtClean="0"/>
              <a:t>: un Marie-Louise et un Poilu.</a:t>
            </a:r>
            <a:endParaRPr lang="fr-F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57200"/>
            <a:ext cx="7995138" cy="504092"/>
          </a:xfrm>
        </p:spPr>
        <p:txBody>
          <a:bodyPr>
            <a:normAutofit/>
          </a:bodyPr>
          <a:lstStyle/>
          <a:p>
            <a:r>
              <a:rPr lang="fr-FR" sz="2000" dirty="0" smtClean="0"/>
              <a:t>Montée vers le plateau de Californie</a:t>
            </a:r>
            <a:endParaRPr lang="fr-FR" sz="2000" dirty="0"/>
          </a:p>
        </p:txBody>
      </p:sp>
      <p:pic>
        <p:nvPicPr>
          <p:cNvPr id="4" name="Picture 2" descr="E:\photos Rayane\2016-04-11 13.34.35.jpg"/>
          <p:cNvPicPr>
            <a:picLocks noGrp="1" noChangeAspect="1" noChangeArrowheads="1"/>
          </p:cNvPicPr>
          <p:nvPr>
            <p:ph idx="1"/>
          </p:nvPr>
        </p:nvPicPr>
        <p:blipFill>
          <a:blip r:embed="rId2" cstate="print"/>
          <a:srcRect/>
          <a:stretch>
            <a:fillRect/>
          </a:stretch>
        </p:blipFill>
        <p:spPr bwMode="auto">
          <a:xfrm>
            <a:off x="1554691" y="1207478"/>
            <a:ext cx="6558248" cy="4918686"/>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5400" dirty="0" smtClean="0"/>
              <a:t>Sur le plateau de Californie,</a:t>
            </a:r>
            <a:endParaRPr lang="fr-FR" dirty="0"/>
          </a:p>
        </p:txBody>
      </p:sp>
      <p:pic>
        <p:nvPicPr>
          <p:cNvPr id="6" name="Picture 3" descr="E:\photos Rayane\2016-04-11 14.04.36.jpg"/>
          <p:cNvPicPr>
            <a:picLocks noGrp="1" noChangeAspect="1" noChangeArrowheads="1"/>
          </p:cNvPicPr>
          <p:nvPr>
            <p:ph sz="half" idx="2"/>
          </p:nvPr>
        </p:nvPicPr>
        <p:blipFill>
          <a:blip r:embed="rId2" cstate="print"/>
          <a:srcRect/>
          <a:stretch>
            <a:fillRect/>
          </a:stretch>
        </p:blipFill>
        <p:spPr bwMode="auto">
          <a:xfrm>
            <a:off x="3325445" y="2039816"/>
            <a:ext cx="5361355" cy="4021016"/>
          </a:xfrm>
          <a:prstGeom prst="rect">
            <a:avLst/>
          </a:prstGeom>
          <a:noFill/>
        </p:spPr>
      </p:pic>
      <p:sp>
        <p:nvSpPr>
          <p:cNvPr id="7" name="Espace réservé du contenu 6"/>
          <p:cNvSpPr>
            <a:spLocks noGrp="1"/>
          </p:cNvSpPr>
          <p:nvPr>
            <p:ph sz="half" idx="1"/>
          </p:nvPr>
        </p:nvSpPr>
        <p:spPr>
          <a:xfrm>
            <a:off x="234462" y="2039816"/>
            <a:ext cx="2825262" cy="3798276"/>
          </a:xfrm>
        </p:spPr>
        <p:txBody>
          <a:bodyPr>
            <a:normAutofit fontScale="92500" lnSpcReduction="10000"/>
          </a:bodyPr>
          <a:lstStyle/>
          <a:p>
            <a:r>
              <a:rPr lang="fr-FR" sz="1800" dirty="0" smtClean="0"/>
              <a:t> les élèves n’ont pas pu voir«</a:t>
            </a:r>
            <a:r>
              <a:rPr lang="fr-FR" sz="2400" i="1" dirty="0" smtClean="0"/>
              <a:t> Ils n'ont pas choisi leur sépulture</a:t>
            </a:r>
            <a:r>
              <a:rPr lang="fr-FR" sz="1800" dirty="0" smtClean="0"/>
              <a:t> », œuvre du sculpteur </a:t>
            </a:r>
            <a:r>
              <a:rPr lang="fr-FR" sz="1800" dirty="0" err="1" smtClean="0"/>
              <a:t>Haïm</a:t>
            </a:r>
            <a:r>
              <a:rPr lang="fr-FR" sz="1800" dirty="0" smtClean="0"/>
              <a:t> </a:t>
            </a:r>
            <a:r>
              <a:rPr lang="fr-FR" sz="1800" dirty="0" err="1" smtClean="0"/>
              <a:t>Kern</a:t>
            </a:r>
            <a:r>
              <a:rPr lang="fr-FR" sz="1800" dirty="0" smtClean="0"/>
              <a:t> : elle a en effet été volée (ferrailleurs ?) pour la troisième fois depuis sa création……</a:t>
            </a:r>
          </a:p>
          <a:p>
            <a:endParaRPr lang="fr-F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photos Rayane\2016-04-11 13.51.05.jpg"/>
          <p:cNvPicPr>
            <a:picLocks noGrp="1" noChangeAspect="1" noChangeArrowheads="1"/>
          </p:cNvPicPr>
          <p:nvPr>
            <p:ph sz="half" idx="1"/>
          </p:nvPr>
        </p:nvPicPr>
        <p:blipFill>
          <a:blip r:embed="rId2" cstate="print"/>
          <a:srcRect/>
          <a:stretch>
            <a:fillRect/>
          </a:stretch>
        </p:blipFill>
        <p:spPr bwMode="auto">
          <a:xfrm rot="5400000">
            <a:off x="115883" y="2222870"/>
            <a:ext cx="4973278" cy="3727937"/>
          </a:xfrm>
          <a:prstGeom prst="rect">
            <a:avLst/>
          </a:prstGeom>
          <a:noFill/>
        </p:spPr>
      </p:pic>
      <p:sp>
        <p:nvSpPr>
          <p:cNvPr id="9" name="Espace réservé du contenu 8"/>
          <p:cNvSpPr>
            <a:spLocks noGrp="1"/>
          </p:cNvSpPr>
          <p:nvPr>
            <p:ph sz="half" idx="2"/>
          </p:nvPr>
        </p:nvSpPr>
        <p:spPr/>
        <p:txBody>
          <a:bodyPr>
            <a:normAutofit fontScale="92500" lnSpcReduction="20000"/>
          </a:bodyPr>
          <a:lstStyle/>
          <a:p>
            <a:r>
              <a:rPr lang="fr-FR" dirty="0" smtClean="0"/>
              <a:t>Notre guide nous raconte les combats dans cette forêt qui </a:t>
            </a:r>
            <a:r>
              <a:rPr lang="fr-FR" dirty="0" smtClean="0"/>
              <a:t>alors, </a:t>
            </a:r>
            <a:r>
              <a:rPr lang="fr-FR" dirty="0" smtClean="0"/>
              <a:t>n’existait pas</a:t>
            </a:r>
            <a:r>
              <a:rPr lang="fr-FR" dirty="0" smtClean="0"/>
              <a:t>.</a:t>
            </a:r>
          </a:p>
          <a:p>
            <a:r>
              <a:rPr lang="fr-FR" dirty="0" smtClean="0"/>
              <a:t>Les arbres ont été plantés sur ce sol miné: l’Aisne « récolte » encore des tonnes de bombes……</a:t>
            </a:r>
            <a:endParaRPr lang="fr-F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photos Rayane\2016-04-11 13.53.15.jpg"/>
          <p:cNvPicPr>
            <a:picLocks noGrp="1" noChangeAspect="1" noChangeArrowheads="1"/>
          </p:cNvPicPr>
          <p:nvPr>
            <p:ph sz="half" idx="1"/>
          </p:nvPr>
        </p:nvPicPr>
        <p:blipFill>
          <a:blip r:embed="rId2" cstate="print"/>
          <a:srcRect/>
          <a:stretch>
            <a:fillRect/>
          </a:stretch>
        </p:blipFill>
        <p:spPr bwMode="auto">
          <a:xfrm>
            <a:off x="457200" y="2349527"/>
            <a:ext cx="4038600" cy="3027308"/>
          </a:xfrm>
          <a:prstGeom prst="rect">
            <a:avLst/>
          </a:prstGeom>
          <a:noFill/>
        </p:spPr>
      </p:pic>
      <p:pic>
        <p:nvPicPr>
          <p:cNvPr id="6" name="Picture 2" descr="E:\photos Rayane\2016-04-11 13.36.23.jpg"/>
          <p:cNvPicPr>
            <a:picLocks noGrp="1" noChangeAspect="1" noChangeArrowheads="1"/>
          </p:cNvPicPr>
          <p:nvPr>
            <p:ph sz="half" idx="2"/>
          </p:nvPr>
        </p:nvPicPr>
        <p:blipFill>
          <a:blip r:embed="rId3" cstate="print"/>
          <a:srcRect/>
          <a:stretch>
            <a:fillRect/>
          </a:stretch>
        </p:blipFill>
        <p:spPr bwMode="auto">
          <a:xfrm>
            <a:off x="4648200" y="2349527"/>
            <a:ext cx="4038600" cy="3027308"/>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000" dirty="0" smtClean="0"/>
              <a:t>Notre </a:t>
            </a:r>
            <a:r>
              <a:rPr lang="fr-FR" sz="2000" dirty="0" smtClean="0"/>
              <a:t>guide passionné Yves </a:t>
            </a:r>
            <a:r>
              <a:rPr lang="fr-FR" sz="2000" dirty="0" err="1" smtClean="0"/>
              <a:t>Fohlen</a:t>
            </a:r>
            <a:r>
              <a:rPr lang="fr-FR" sz="2000" dirty="0" smtClean="0"/>
              <a:t> </a:t>
            </a:r>
            <a:r>
              <a:rPr lang="fr-FR" sz="2000" dirty="0" smtClean="0"/>
              <a:t>nous fait découvrir le site du village de Craonne</a:t>
            </a:r>
            <a:endParaRPr lang="fr-FR" sz="2000" dirty="0"/>
          </a:p>
        </p:txBody>
      </p:sp>
      <p:pic>
        <p:nvPicPr>
          <p:cNvPr id="5" name="Picture 2" descr="E:\photos Rayane\2016-04-11 14.15.45.jpg"/>
          <p:cNvPicPr>
            <a:picLocks noGrp="1" noChangeAspect="1" noChangeArrowheads="1"/>
          </p:cNvPicPr>
          <p:nvPr>
            <p:ph sz="half" idx="1"/>
          </p:nvPr>
        </p:nvPicPr>
        <p:blipFill>
          <a:blip r:embed="rId2" cstate="print"/>
          <a:srcRect/>
          <a:stretch>
            <a:fillRect/>
          </a:stretch>
        </p:blipFill>
        <p:spPr bwMode="auto">
          <a:xfrm>
            <a:off x="457200" y="2348706"/>
            <a:ext cx="4038600" cy="3028950"/>
          </a:xfrm>
          <a:prstGeom prst="rect">
            <a:avLst/>
          </a:prstGeom>
          <a:noFill/>
        </p:spPr>
      </p:pic>
      <p:pic>
        <p:nvPicPr>
          <p:cNvPr id="6" name="Picture 2" descr="E:\photos Rayane\2016-04-11 13.36.20.jpg"/>
          <p:cNvPicPr>
            <a:picLocks noGrp="1" noChangeAspect="1" noChangeArrowheads="1"/>
          </p:cNvPicPr>
          <p:nvPr>
            <p:ph sz="half" idx="2"/>
          </p:nvPr>
        </p:nvPicPr>
        <p:blipFill>
          <a:blip r:embed="rId3" cstate="print"/>
          <a:srcRect/>
          <a:stretch>
            <a:fillRect/>
          </a:stretch>
        </p:blipFill>
        <p:spPr bwMode="auto">
          <a:xfrm>
            <a:off x="4648200" y="2349527"/>
            <a:ext cx="4038600" cy="3027308"/>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Le Chemin des </a:t>
            </a:r>
            <a:r>
              <a:rPr lang="fr-FR" dirty="0" smtClean="0"/>
              <a:t>Dames</a:t>
            </a:r>
            <a:endParaRPr lang="fr-FR" dirty="0"/>
          </a:p>
        </p:txBody>
      </p:sp>
      <p:sp>
        <p:nvSpPr>
          <p:cNvPr id="5" name="Espace réservé du contenu 4"/>
          <p:cNvSpPr>
            <a:spLocks noGrp="1"/>
          </p:cNvSpPr>
          <p:nvPr>
            <p:ph sz="half" idx="1"/>
          </p:nvPr>
        </p:nvSpPr>
        <p:spPr/>
        <p:txBody>
          <a:bodyPr>
            <a:normAutofit fontScale="55000" lnSpcReduction="20000"/>
          </a:bodyPr>
          <a:lstStyle/>
          <a:p>
            <a:r>
              <a:rPr lang="fr-FR" dirty="0"/>
              <a:t>Le Chemin des Dames doit peut-être son</a:t>
            </a:r>
          </a:p>
          <a:p>
            <a:r>
              <a:rPr lang="fr-FR" dirty="0"/>
              <a:t>nom aux deux </a:t>
            </a:r>
            <a:r>
              <a:rPr lang="fr-FR" dirty="0" smtClean="0"/>
              <a:t>filles </a:t>
            </a:r>
            <a:r>
              <a:rPr lang="fr-FR" dirty="0"/>
              <a:t>du roi Louis XV, Adélaïde</a:t>
            </a:r>
          </a:p>
          <a:p>
            <a:r>
              <a:rPr lang="fr-FR" dirty="0"/>
              <a:t>et </a:t>
            </a:r>
            <a:r>
              <a:rPr lang="fr-FR" dirty="0" smtClean="0"/>
              <a:t>Victoire</a:t>
            </a:r>
            <a:r>
              <a:rPr lang="fr-FR" dirty="0"/>
              <a:t>, qui allaient rendre visite</a:t>
            </a:r>
          </a:p>
          <a:p>
            <a:r>
              <a:rPr lang="fr-FR" dirty="0"/>
              <a:t>à leur ancienne dame d’honneur au Château</a:t>
            </a:r>
          </a:p>
          <a:p>
            <a:r>
              <a:rPr lang="fr-FR" dirty="0"/>
              <a:t>de la </a:t>
            </a:r>
            <a:r>
              <a:rPr lang="fr-FR" dirty="0" err="1"/>
              <a:t>Bove</a:t>
            </a:r>
            <a:r>
              <a:rPr lang="fr-FR" dirty="0"/>
              <a:t> (à </a:t>
            </a:r>
            <a:r>
              <a:rPr lang="fr-FR" dirty="0" err="1"/>
              <a:t>Bouconville-Vauclair</a:t>
            </a:r>
            <a:r>
              <a:rPr lang="fr-FR" dirty="0"/>
              <a:t>), au</a:t>
            </a:r>
          </a:p>
          <a:p>
            <a:r>
              <a:rPr lang="fr-FR" dirty="0" smtClean="0"/>
              <a:t>XVIIIe </a:t>
            </a:r>
            <a:r>
              <a:rPr lang="fr-FR" dirty="0"/>
              <a:t>siècle. Le Chemin des Dames s’étend</a:t>
            </a:r>
          </a:p>
          <a:p>
            <a:r>
              <a:rPr lang="fr-FR" dirty="0"/>
              <a:t>de </a:t>
            </a:r>
            <a:r>
              <a:rPr lang="fr-FR" dirty="0" err="1"/>
              <a:t>Laffaux</a:t>
            </a:r>
            <a:r>
              <a:rPr lang="fr-FR" dirty="0"/>
              <a:t> à </a:t>
            </a:r>
            <a:r>
              <a:rPr lang="fr-FR" dirty="0" err="1" smtClean="0"/>
              <a:t>Corbeny</a:t>
            </a:r>
            <a:r>
              <a:rPr lang="fr-FR" dirty="0" smtClean="0"/>
              <a:t>.</a:t>
            </a:r>
          </a:p>
          <a:p>
            <a:endParaRPr lang="fr-FR" dirty="0" smtClean="0"/>
          </a:p>
          <a:p>
            <a:r>
              <a:rPr lang="fr-FR" dirty="0" smtClean="0"/>
              <a:t>Le site de la Caverne (entrée à gauche)</a:t>
            </a:r>
            <a:endParaRPr lang="fr-FR" dirty="0"/>
          </a:p>
        </p:txBody>
      </p:sp>
      <p:pic>
        <p:nvPicPr>
          <p:cNvPr id="8" name="Espace réservé du contenu 8" descr="2016-04-11 10.25.56.jpg"/>
          <p:cNvPicPr>
            <a:picLocks noGrp="1" noChangeAspect="1"/>
          </p:cNvPicPr>
          <p:nvPr>
            <p:ph sz="half" idx="2"/>
          </p:nvPr>
        </p:nvPicPr>
        <p:blipFill>
          <a:blip r:embed="rId2" cstate="print"/>
          <a:stretch>
            <a:fillRect/>
          </a:stretch>
        </p:blipFill>
        <p:spPr>
          <a:xfrm>
            <a:off x="4648200" y="2348706"/>
            <a:ext cx="4038600" cy="3028950"/>
          </a:xfrm>
        </p:spPr>
      </p:pic>
    </p:spTree>
    <p:extLst>
      <p:ext uri="{BB962C8B-B14F-4D97-AF65-F5344CB8AC3E}">
        <p14:creationId xmlns:p14="http://schemas.microsoft.com/office/powerpoint/2010/main" xmlns="" val="4234382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000" dirty="0" smtClean="0"/>
              <a:t>Il ne reste quasiment rien du village détruit, disparu du paysage…….</a:t>
            </a:r>
            <a:endParaRPr lang="fr-FR" sz="2000" dirty="0"/>
          </a:p>
        </p:txBody>
      </p:sp>
      <p:pic>
        <p:nvPicPr>
          <p:cNvPr id="5" name="Picture 2" descr="E:\photos Rayane\2016-04-11 14.15.45.jpg"/>
          <p:cNvPicPr>
            <a:picLocks noGrp="1" noChangeAspect="1" noChangeArrowheads="1"/>
          </p:cNvPicPr>
          <p:nvPr>
            <p:ph sz="half" idx="1"/>
          </p:nvPr>
        </p:nvPicPr>
        <p:blipFill>
          <a:blip r:embed="rId2" cstate="print"/>
          <a:srcRect/>
          <a:stretch>
            <a:fillRect/>
          </a:stretch>
        </p:blipFill>
        <p:spPr bwMode="auto">
          <a:xfrm>
            <a:off x="1617785" y="1225416"/>
            <a:ext cx="6119446" cy="4589585"/>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1800" dirty="0" smtClean="0"/>
              <a:t>Il nous chante la </a:t>
            </a:r>
            <a:r>
              <a:rPr lang="fr-FR" sz="1800" dirty="0" smtClean="0">
                <a:solidFill>
                  <a:srgbClr val="FF0000"/>
                </a:solidFill>
              </a:rPr>
              <a:t>célèbre chanson de Craonne </a:t>
            </a:r>
            <a:r>
              <a:rPr lang="fr-FR" sz="1800" dirty="0" smtClean="0"/>
              <a:t>!</a:t>
            </a:r>
            <a:br>
              <a:rPr lang="fr-FR" sz="1800" dirty="0" smtClean="0"/>
            </a:br>
            <a:r>
              <a:rPr lang="fr-FR" sz="1800" dirty="0" smtClean="0"/>
              <a:t>La chanson de Craonne témoigne de la lassitude des soldats et d'un mouvement de contestation naissant au sein de l'armée après l'échec et les terribles pertes de l'offensive du Chemin des Dames menée à l'initiative du général Nivelle en avril 1917.</a:t>
            </a:r>
            <a:endParaRPr lang="fr-FR" sz="1800" dirty="0"/>
          </a:p>
        </p:txBody>
      </p:sp>
      <p:pic>
        <p:nvPicPr>
          <p:cNvPr id="5" name="Picture 3" descr="E:\photos Rayane\2016-04-11 14.20.44.jpg"/>
          <p:cNvPicPr>
            <a:picLocks noGrp="1" noChangeAspect="1" noChangeArrowheads="1"/>
          </p:cNvPicPr>
          <p:nvPr>
            <p:ph sz="half" idx="1"/>
          </p:nvPr>
        </p:nvPicPr>
        <p:blipFill>
          <a:blip r:embed="rId2" cstate="print"/>
          <a:srcRect/>
          <a:stretch>
            <a:fillRect/>
          </a:stretch>
        </p:blipFill>
        <p:spPr bwMode="auto">
          <a:xfrm>
            <a:off x="2476499" y="2225964"/>
            <a:ext cx="4522451" cy="3391838"/>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half" idx="2"/>
          </p:nvPr>
        </p:nvSpPr>
        <p:spPr/>
        <p:txBody>
          <a:bodyPr>
            <a:normAutofit fontScale="77500" lnSpcReduction="20000"/>
          </a:bodyPr>
          <a:lstStyle/>
          <a:p>
            <a:r>
              <a:rPr lang="fr-FR" dirty="0" smtClean="0"/>
              <a:t>«</a:t>
            </a:r>
            <a:r>
              <a:rPr lang="fr-FR" i="1" dirty="0" smtClean="0"/>
              <a:t> Adieu </a:t>
            </a:r>
            <a:r>
              <a:rPr lang="fr-FR" i="1" dirty="0" smtClean="0"/>
              <a:t>la vie, adieu l'amour</a:t>
            </a:r>
            <a:br>
              <a:rPr lang="fr-FR" i="1" dirty="0" smtClean="0"/>
            </a:br>
            <a:r>
              <a:rPr lang="fr-FR" i="1" dirty="0" smtClean="0"/>
              <a:t>Adieu toutes les femmes</a:t>
            </a:r>
            <a:br>
              <a:rPr lang="fr-FR" i="1" dirty="0" smtClean="0"/>
            </a:br>
            <a:r>
              <a:rPr lang="fr-FR" i="1" dirty="0" smtClean="0"/>
              <a:t>C'est bien fini, c'est pour toujours</a:t>
            </a:r>
            <a:br>
              <a:rPr lang="fr-FR" i="1" dirty="0" smtClean="0"/>
            </a:br>
            <a:r>
              <a:rPr lang="fr-FR" i="1" dirty="0" smtClean="0"/>
              <a:t>De cette guerre infâme</a:t>
            </a:r>
            <a:br>
              <a:rPr lang="fr-FR" i="1" dirty="0" smtClean="0"/>
            </a:br>
            <a:r>
              <a:rPr lang="fr-FR" i="1" dirty="0" smtClean="0"/>
              <a:t>C'est à Craonne sur le plateau</a:t>
            </a:r>
            <a:br>
              <a:rPr lang="fr-FR" i="1" dirty="0" smtClean="0"/>
            </a:br>
            <a:r>
              <a:rPr lang="fr-FR" i="1" dirty="0" smtClean="0"/>
              <a:t>Qu'on doit laisser sa peau</a:t>
            </a:r>
            <a:br>
              <a:rPr lang="fr-FR" i="1" dirty="0" smtClean="0"/>
            </a:br>
            <a:r>
              <a:rPr lang="fr-FR" i="1" dirty="0" smtClean="0"/>
              <a:t>Car nous sommes tous condamnés</a:t>
            </a:r>
            <a:br>
              <a:rPr lang="fr-FR" i="1" dirty="0" smtClean="0"/>
            </a:br>
            <a:r>
              <a:rPr lang="fr-FR" i="1" dirty="0" smtClean="0"/>
              <a:t>Nous sommes les </a:t>
            </a:r>
            <a:r>
              <a:rPr lang="fr-FR" i="1" dirty="0" smtClean="0"/>
              <a:t>sacrifiés</a:t>
            </a:r>
            <a:r>
              <a:rPr lang="fr-FR" dirty="0" smtClean="0"/>
              <a:t> »</a:t>
            </a:r>
            <a:endParaRPr lang="fr-FR" dirty="0"/>
          </a:p>
        </p:txBody>
      </p:sp>
      <p:pic>
        <p:nvPicPr>
          <p:cNvPr id="5" name="Picture 3" descr="E:\photos Rayane\2016-04-11 14.16.02.jpg"/>
          <p:cNvPicPr>
            <a:picLocks noGrp="1" noChangeAspect="1" noChangeArrowheads="1"/>
          </p:cNvPicPr>
          <p:nvPr>
            <p:ph sz="half" idx="1"/>
          </p:nvPr>
        </p:nvPicPr>
        <p:blipFill>
          <a:blip r:embed="rId2" cstate="print"/>
          <a:srcRect/>
          <a:stretch>
            <a:fillRect/>
          </a:stretch>
        </p:blipFill>
        <p:spPr bwMode="auto">
          <a:xfrm>
            <a:off x="457200" y="2348706"/>
            <a:ext cx="4038600" cy="302895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000" dirty="0" smtClean="0"/>
              <a:t>Le village de Craonne a été reconstruit  à quelques centaines de mètres de l’ancien. La mairie très monumentale a été construite grâce à de l’argent versé par la Suède dont des légionnaires </a:t>
            </a:r>
            <a:r>
              <a:rPr lang="fr-FR" sz="2000" dirty="0" smtClean="0"/>
              <a:t>sont </a:t>
            </a:r>
            <a:r>
              <a:rPr lang="fr-FR" sz="2000" dirty="0" smtClean="0"/>
              <a:t>morts </a:t>
            </a:r>
            <a:r>
              <a:rPr lang="fr-FR" sz="2000" dirty="0" smtClean="0"/>
              <a:t>tout près de là.</a:t>
            </a:r>
            <a:endParaRPr lang="fr-FR" sz="2000" dirty="0"/>
          </a:p>
        </p:txBody>
      </p:sp>
      <p:pic>
        <p:nvPicPr>
          <p:cNvPr id="6" name="Picture 2" descr="E:\photos Rayane\2016-04-11 14.30.21.jpg"/>
          <p:cNvPicPr>
            <a:picLocks noGrp="1" noChangeAspect="1" noChangeArrowheads="1"/>
          </p:cNvPicPr>
          <p:nvPr>
            <p:ph idx="1"/>
          </p:nvPr>
        </p:nvPicPr>
        <p:blipFill>
          <a:blip r:embed="rId2" cstate="print"/>
          <a:srcRect/>
          <a:stretch>
            <a:fillRect/>
          </a:stretch>
        </p:blipFill>
        <p:spPr bwMode="auto">
          <a:xfrm>
            <a:off x="2552007" y="2348187"/>
            <a:ext cx="4039985" cy="3029989"/>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700" dirty="0" smtClean="0"/>
              <a:t>Nous nous rendons ensuite au cimetière de </a:t>
            </a:r>
            <a:r>
              <a:rPr lang="fr-FR" sz="2700" dirty="0" err="1" smtClean="0"/>
              <a:t>C</a:t>
            </a:r>
            <a:r>
              <a:rPr lang="fr-FR" sz="2700" dirty="0" err="1" smtClean="0"/>
              <a:t>raonnelle</a:t>
            </a:r>
            <a:r>
              <a:rPr lang="fr-FR" dirty="0" smtClean="0"/>
              <a:t>.</a:t>
            </a:r>
            <a:endParaRPr lang="fr-FR" dirty="0"/>
          </a:p>
        </p:txBody>
      </p:sp>
      <p:pic>
        <p:nvPicPr>
          <p:cNvPr id="5" name="Picture 3" descr="E:\photos Rayane\2016-04-11 14.35.11.jpg"/>
          <p:cNvPicPr>
            <a:picLocks noGrp="1" noChangeAspect="1" noChangeArrowheads="1"/>
          </p:cNvPicPr>
          <p:nvPr>
            <p:ph sz="half" idx="1"/>
          </p:nvPr>
        </p:nvPicPr>
        <p:blipFill>
          <a:blip r:embed="rId2" cstate="print"/>
          <a:srcRect/>
          <a:stretch>
            <a:fillRect/>
          </a:stretch>
        </p:blipFill>
        <p:spPr bwMode="auto">
          <a:xfrm rot="5400000">
            <a:off x="304800" y="2253673"/>
            <a:ext cx="4038600" cy="3028950"/>
          </a:xfrm>
          <a:prstGeom prst="rect">
            <a:avLst/>
          </a:prstGeom>
          <a:noFill/>
        </p:spPr>
      </p:pic>
      <p:pic>
        <p:nvPicPr>
          <p:cNvPr id="6" name="Espace réservé du contenu 12" descr="2016-04-11 14.40.36.jpg"/>
          <p:cNvPicPr>
            <a:picLocks noGrp="1" noChangeAspect="1"/>
          </p:cNvPicPr>
          <p:nvPr>
            <p:ph sz="half" idx="2"/>
          </p:nvPr>
        </p:nvPicPr>
        <p:blipFill>
          <a:blip r:embed="rId3" cstate="print"/>
          <a:stretch>
            <a:fillRect/>
          </a:stretch>
        </p:blipFill>
        <p:spPr>
          <a:xfrm>
            <a:off x="4101811" y="2348706"/>
            <a:ext cx="4584989" cy="3438742"/>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photos Rayane\2016-04-11 14.33.53.jpg"/>
          <p:cNvPicPr>
            <a:picLocks noGrp="1" noChangeAspect="1" noChangeArrowheads="1"/>
          </p:cNvPicPr>
          <p:nvPr>
            <p:ph sz="half" idx="1"/>
          </p:nvPr>
        </p:nvPicPr>
        <p:blipFill>
          <a:blip r:embed="rId2" cstate="print"/>
          <a:srcRect/>
          <a:stretch>
            <a:fillRect/>
          </a:stretch>
        </p:blipFill>
        <p:spPr bwMode="auto">
          <a:xfrm>
            <a:off x="4537363" y="2068945"/>
            <a:ext cx="4038600" cy="3028950"/>
          </a:xfrm>
          <a:prstGeom prst="rect">
            <a:avLst/>
          </a:prstGeom>
          <a:noFill/>
        </p:spPr>
      </p:pic>
      <p:pic>
        <p:nvPicPr>
          <p:cNvPr id="6" name="Espace réservé du contenu 17" descr="2016-04-11 14.40.14.jpg"/>
          <p:cNvPicPr>
            <a:picLocks noChangeAspect="1"/>
          </p:cNvPicPr>
          <p:nvPr/>
        </p:nvPicPr>
        <p:blipFill>
          <a:blip r:embed="rId3" cstate="print"/>
          <a:stretch>
            <a:fillRect/>
          </a:stretch>
        </p:blipFill>
        <p:spPr>
          <a:xfrm>
            <a:off x="240145" y="2068945"/>
            <a:ext cx="4041775" cy="303133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smtClean="0"/>
              <a:t>Photographie de Grâce GAYITARE</a:t>
            </a:r>
            <a:endParaRPr lang="fr-FR" sz="2800" dirty="0"/>
          </a:p>
        </p:txBody>
      </p:sp>
      <p:pic>
        <p:nvPicPr>
          <p:cNvPr id="4" name="Espace réservé du contenu 4" descr="image1.JPG"/>
          <p:cNvPicPr>
            <a:picLocks noGrp="1" noChangeAspect="1"/>
          </p:cNvPicPr>
          <p:nvPr>
            <p:ph idx="1"/>
          </p:nvPr>
        </p:nvPicPr>
        <p:blipFill>
          <a:blip r:embed="rId2" cstate="print"/>
          <a:stretch>
            <a:fillRect/>
          </a:stretch>
        </p:blipFill>
        <p:spPr>
          <a:xfrm>
            <a:off x="2015836" y="1911769"/>
            <a:ext cx="5112327" cy="3902825"/>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a:bodyPr>
          <a:lstStyle/>
          <a:p>
            <a:r>
              <a:rPr lang="fr-FR" sz="2400" dirty="0" smtClean="0"/>
              <a:t>Photographies </a:t>
            </a:r>
            <a:r>
              <a:rPr lang="fr-FR" sz="2400" dirty="0" smtClean="0"/>
              <a:t>de Grâce GAYITARE</a:t>
            </a:r>
            <a:endParaRPr lang="fr-FR" sz="2400" dirty="0"/>
          </a:p>
        </p:txBody>
      </p:sp>
      <p:pic>
        <p:nvPicPr>
          <p:cNvPr id="21" name="Espace réservé du contenu 20" descr="image2 (2).JPG"/>
          <p:cNvPicPr>
            <a:picLocks noGrp="1" noChangeAspect="1"/>
          </p:cNvPicPr>
          <p:nvPr>
            <p:ph sz="quarter" idx="4"/>
          </p:nvPr>
        </p:nvPicPr>
        <p:blipFill>
          <a:blip r:embed="rId2" cstate="print"/>
          <a:stretch>
            <a:fillRect/>
          </a:stretch>
        </p:blipFill>
        <p:spPr>
          <a:xfrm>
            <a:off x="4201824" y="2635448"/>
            <a:ext cx="4945617" cy="3030141"/>
          </a:xfrm>
        </p:spPr>
      </p:pic>
      <p:pic>
        <p:nvPicPr>
          <p:cNvPr id="11" name="Espace réservé du contenu 10" descr="image2.JPG"/>
          <p:cNvPicPr>
            <a:picLocks noGrp="1" noChangeAspect="1"/>
          </p:cNvPicPr>
          <p:nvPr>
            <p:ph sz="half" idx="2"/>
          </p:nvPr>
        </p:nvPicPr>
        <p:blipFill>
          <a:blip r:embed="rId3" cstate="print"/>
          <a:stretch>
            <a:fillRect/>
          </a:stretch>
        </p:blipFill>
        <p:spPr>
          <a:xfrm>
            <a:off x="161636" y="2635448"/>
            <a:ext cx="4040188" cy="3030141"/>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photos Rayane\2016-04-11 14.38.02.jpg"/>
          <p:cNvPicPr>
            <a:picLocks noGrp="1" noChangeAspect="1" noChangeArrowheads="1"/>
          </p:cNvPicPr>
          <p:nvPr>
            <p:ph sz="half" idx="2"/>
          </p:nvPr>
        </p:nvPicPr>
        <p:blipFill>
          <a:blip r:embed="rId2" cstate="print"/>
          <a:srcRect/>
          <a:stretch>
            <a:fillRect/>
          </a:stretch>
        </p:blipFill>
        <p:spPr bwMode="auto">
          <a:xfrm rot="5400000">
            <a:off x="4443540" y="1938323"/>
            <a:ext cx="3706698" cy="2951019"/>
          </a:xfrm>
          <a:prstGeom prst="rect">
            <a:avLst/>
          </a:prstGeom>
          <a:noFill/>
        </p:spPr>
      </p:pic>
      <p:pic>
        <p:nvPicPr>
          <p:cNvPr id="6" name="Picture 2" descr="E:\photos Rayane\2016-04-11 14.37.19.jpg"/>
          <p:cNvPicPr>
            <a:picLocks noGrp="1" noChangeAspect="1" noChangeArrowheads="1"/>
          </p:cNvPicPr>
          <p:nvPr>
            <p:ph sz="half" idx="1"/>
          </p:nvPr>
        </p:nvPicPr>
        <p:blipFill>
          <a:blip r:embed="rId3" cstate="print"/>
          <a:srcRect/>
          <a:stretch>
            <a:fillRect/>
          </a:stretch>
        </p:blipFill>
        <p:spPr bwMode="auto">
          <a:xfrm rot="5400000">
            <a:off x="760617" y="2046775"/>
            <a:ext cx="3706695" cy="2734109"/>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photos Rayane\2016-04-11 14.35.22.jpg"/>
          <p:cNvPicPr>
            <a:picLocks noGrp="1" noChangeAspect="1" noChangeArrowheads="1"/>
          </p:cNvPicPr>
          <p:nvPr>
            <p:ph type="pic" idx="1"/>
          </p:nvPr>
        </p:nvPicPr>
        <p:blipFill>
          <a:blip r:embed="rId2" cstate="print"/>
          <a:srcRect/>
          <a:stretch>
            <a:fillRect/>
          </a:stretch>
        </p:blipFill>
        <p:spPr bwMode="auto">
          <a:xfrm>
            <a:off x="1533236" y="1149927"/>
            <a:ext cx="5486400" cy="4114800"/>
          </a:xfrm>
          <a:prstGeom prst="rect">
            <a:avLst/>
          </a:prstGeom>
          <a:noFill/>
        </p:spPr>
      </p:pic>
    </p:spTree>
    <p:extLst>
      <p:ext uri="{BB962C8B-B14F-4D97-AF65-F5344CB8AC3E}">
        <p14:creationId xmlns:p14="http://schemas.microsoft.com/office/powerpoint/2010/main" xmlns="" val="2020839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normAutofit/>
          </a:bodyPr>
          <a:lstStyle/>
          <a:p>
            <a:r>
              <a:rPr lang="fr-FR" sz="2800" dirty="0" smtClean="0"/>
              <a:t>La caverne</a:t>
            </a:r>
            <a:endParaRPr lang="fr-FR" sz="2800" dirty="0"/>
          </a:p>
        </p:txBody>
      </p:sp>
      <p:pic>
        <p:nvPicPr>
          <p:cNvPr id="7" name="Espace réservé pour une image  6"/>
          <p:cNvPicPr>
            <a:picLocks noGrp="1" noChangeAspect="1"/>
          </p:cNvPicPr>
          <p:nvPr>
            <p:ph idx="1"/>
          </p:nvPr>
        </p:nvPicPr>
        <p:blipFill>
          <a:blip r:embed="rId2" cstate="print"/>
          <a:srcRect l="20687" r="20687"/>
          <a:stretch>
            <a:fillRect/>
          </a:stretch>
        </p:blipFill>
        <p:spPr>
          <a:xfrm>
            <a:off x="4967735" y="406401"/>
            <a:ext cx="2282811" cy="2613890"/>
          </a:xfrm>
        </p:spPr>
      </p:pic>
      <p:sp>
        <p:nvSpPr>
          <p:cNvPr id="4" name="Espace réservé du texte 3"/>
          <p:cNvSpPr>
            <a:spLocks noGrp="1"/>
          </p:cNvSpPr>
          <p:nvPr>
            <p:ph type="body" sz="half" idx="2"/>
          </p:nvPr>
        </p:nvSpPr>
        <p:spPr/>
        <p:txBody>
          <a:bodyPr>
            <a:normAutofit/>
          </a:bodyPr>
          <a:lstStyle/>
          <a:p>
            <a:r>
              <a:rPr lang="fr-FR" dirty="0"/>
              <a:t>Théâtre d'âpres combats en septembre 1914, en avril 1917 et à l'été 1918, le Chemin des Dames est </a:t>
            </a:r>
            <a:r>
              <a:rPr lang="fr-FR" dirty="0" smtClean="0"/>
              <a:t>devenu </a:t>
            </a:r>
            <a:r>
              <a:rPr lang="fr-FR" dirty="0"/>
              <a:t>un </a:t>
            </a:r>
            <a:r>
              <a:rPr lang="fr-FR" b="1" dirty="0"/>
              <a:t>espace mémoriel majeur</a:t>
            </a:r>
            <a:r>
              <a:rPr lang="fr-FR" dirty="0"/>
              <a:t>, dont la Caverne du Dragon constitue le cœur.</a:t>
            </a:r>
          </a:p>
        </p:txBody>
      </p:sp>
      <p:pic>
        <p:nvPicPr>
          <p:cNvPr id="5" name="Espace réservé du contenu 11" descr="2016-04-11 14.46.40.jpg"/>
          <p:cNvPicPr>
            <a:picLocks noChangeAspect="1"/>
          </p:cNvPicPr>
          <p:nvPr/>
        </p:nvPicPr>
        <p:blipFill>
          <a:blip r:embed="rId3" cstate="print"/>
          <a:stretch>
            <a:fillRect/>
          </a:stretch>
        </p:blipFill>
        <p:spPr>
          <a:xfrm>
            <a:off x="4170219" y="3384513"/>
            <a:ext cx="4040188" cy="3030141"/>
          </a:xfrm>
          <a:prstGeom prst="rect">
            <a:avLst/>
          </a:prstGeom>
        </p:spPr>
      </p:pic>
    </p:spTree>
    <p:extLst>
      <p:ext uri="{BB962C8B-B14F-4D97-AF65-F5344CB8AC3E}">
        <p14:creationId xmlns:p14="http://schemas.microsoft.com/office/powerpoint/2010/main" xmlns="" val="947881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a:bodyPr>
          <a:lstStyle/>
          <a:p>
            <a:r>
              <a:rPr lang="fr-FR" sz="1800" dirty="0" smtClean="0"/>
              <a:t>La mort de masse</a:t>
            </a:r>
            <a:endParaRPr lang="fr-FR" sz="1800" dirty="0"/>
          </a:p>
        </p:txBody>
      </p:sp>
      <p:pic>
        <p:nvPicPr>
          <p:cNvPr id="12" name="Espace réservé du contenu 11" descr="2016-04-11 14.42.27.jpg"/>
          <p:cNvPicPr>
            <a:picLocks noGrp="1" noChangeAspect="1"/>
          </p:cNvPicPr>
          <p:nvPr>
            <p:ph sz="half" idx="2"/>
          </p:nvPr>
        </p:nvPicPr>
        <p:blipFill>
          <a:blip r:embed="rId2" cstate="print"/>
          <a:stretch>
            <a:fillRect/>
          </a:stretch>
        </p:blipFill>
        <p:spPr>
          <a:xfrm rot="5400000">
            <a:off x="457200" y="2635448"/>
            <a:ext cx="4040188" cy="3030141"/>
          </a:xfrm>
        </p:spPr>
      </p:pic>
      <p:pic>
        <p:nvPicPr>
          <p:cNvPr id="11" name="Picture 2" descr="E:\photos Rayane\2016-04-11 14.37.47.jpg"/>
          <p:cNvPicPr>
            <a:picLocks noGrp="1" noChangeAspect="1" noChangeArrowheads="1"/>
          </p:cNvPicPr>
          <p:nvPr>
            <p:ph sz="quarter" idx="4"/>
          </p:nvPr>
        </p:nvPicPr>
        <p:blipFill>
          <a:blip r:embed="rId3" cstate="print"/>
          <a:srcRect/>
          <a:stretch>
            <a:fillRect/>
          </a:stretch>
        </p:blipFill>
        <p:spPr bwMode="auto">
          <a:xfrm rot="5400000">
            <a:off x="4393261" y="2234552"/>
            <a:ext cx="4159542" cy="3951288"/>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000" dirty="0" smtClean="0"/>
              <a:t>Tombe musulmane d’un tirailleur sénégalais, tombe chrétienne d’un combattant étranger tous les deux « morts pour  la </a:t>
            </a:r>
            <a:r>
              <a:rPr lang="fr-FR" sz="2000" dirty="0" smtClean="0"/>
              <a:t>F</a:t>
            </a:r>
            <a:r>
              <a:rPr lang="fr-FR" sz="2000" dirty="0" smtClean="0"/>
              <a:t>rance »</a:t>
            </a:r>
            <a:endParaRPr lang="fr-FR" sz="2000" dirty="0"/>
          </a:p>
        </p:txBody>
      </p:sp>
      <p:pic>
        <p:nvPicPr>
          <p:cNvPr id="16386" name="Picture 2" descr="E:\photos Rayane\2016-04-11 14.37.30.jpg"/>
          <p:cNvPicPr>
            <a:picLocks noGrp="1" noChangeAspect="1" noChangeArrowheads="1"/>
          </p:cNvPicPr>
          <p:nvPr>
            <p:ph sz="half" idx="1"/>
          </p:nvPr>
        </p:nvPicPr>
        <p:blipFill>
          <a:blip r:embed="rId2" cstate="print"/>
          <a:srcRect/>
          <a:stretch>
            <a:fillRect/>
          </a:stretch>
        </p:blipFill>
        <p:spPr bwMode="auto">
          <a:xfrm rot="5400000">
            <a:off x="457200" y="2348706"/>
            <a:ext cx="4038600" cy="3028950"/>
          </a:xfrm>
          <a:prstGeom prst="rect">
            <a:avLst/>
          </a:prstGeom>
          <a:noFill/>
        </p:spPr>
      </p:pic>
      <p:pic>
        <p:nvPicPr>
          <p:cNvPr id="16387" name="Picture 3" descr="E:\photos Rayane\2016-04-11 14.37.43.jpg"/>
          <p:cNvPicPr>
            <a:picLocks noGrp="1" noChangeAspect="1" noChangeArrowheads="1"/>
          </p:cNvPicPr>
          <p:nvPr>
            <p:ph sz="half" idx="2"/>
          </p:nvPr>
        </p:nvPicPr>
        <p:blipFill>
          <a:blip r:embed="rId3" cstate="print"/>
          <a:srcRect/>
          <a:stretch>
            <a:fillRect/>
          </a:stretch>
        </p:blipFill>
        <p:spPr bwMode="auto">
          <a:xfrm rot="5244153">
            <a:off x="4380344" y="2282147"/>
            <a:ext cx="4038600" cy="302895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E:\photos Rayane\2016-04-11 14.40.36.jpg"/>
          <p:cNvPicPr>
            <a:picLocks noGrp="1" noChangeAspect="1" noChangeArrowheads="1"/>
          </p:cNvPicPr>
          <p:nvPr>
            <p:ph sz="half" idx="2"/>
          </p:nvPr>
        </p:nvPicPr>
        <p:blipFill>
          <a:blip r:embed="rId2" cstate="print"/>
          <a:srcRect/>
          <a:stretch>
            <a:fillRect/>
          </a:stretch>
        </p:blipFill>
        <p:spPr bwMode="auto">
          <a:xfrm>
            <a:off x="4648200" y="2348706"/>
            <a:ext cx="4038600" cy="3028950"/>
          </a:xfrm>
          <a:prstGeom prst="rect">
            <a:avLst/>
          </a:prstGeom>
          <a:noFill/>
        </p:spPr>
      </p:pic>
      <p:pic>
        <p:nvPicPr>
          <p:cNvPr id="6" name="Picture 3" descr="E:\photos Rayane\2016-04-11 14.40.07.jpg"/>
          <p:cNvPicPr>
            <a:picLocks noGrp="1" noChangeAspect="1" noChangeArrowheads="1"/>
          </p:cNvPicPr>
          <p:nvPr>
            <p:ph sz="half" idx="1"/>
          </p:nvPr>
        </p:nvPicPr>
        <p:blipFill>
          <a:blip r:embed="rId3" cstate="print"/>
          <a:srcRect/>
          <a:stretch>
            <a:fillRect/>
          </a:stretch>
        </p:blipFill>
        <p:spPr bwMode="auto">
          <a:xfrm>
            <a:off x="457200" y="2348706"/>
            <a:ext cx="4038600" cy="302895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idx="1"/>
          </p:nvPr>
        </p:nvSpPr>
        <p:spPr/>
        <p:txBody>
          <a:bodyPr>
            <a:normAutofit fontScale="25000" lnSpcReduction="20000"/>
          </a:bodyPr>
          <a:lstStyle/>
          <a:p>
            <a:r>
              <a:rPr lang="fr-FR" sz="11200" dirty="0" smtClean="0"/>
              <a:t>Nous remontons ensuite la colline vers le monument des Basques</a:t>
            </a:r>
            <a:r>
              <a:rPr lang="fr-FR" dirty="0" smtClean="0"/>
              <a:t>.</a:t>
            </a:r>
            <a:endParaRPr lang="fr-FR" dirty="0"/>
          </a:p>
        </p:txBody>
      </p:sp>
      <p:pic>
        <p:nvPicPr>
          <p:cNvPr id="13" name="Espace réservé du contenu 12" descr="2016-04-11 14.46.30.jpg"/>
          <p:cNvPicPr>
            <a:picLocks noGrp="1" noChangeAspect="1"/>
          </p:cNvPicPr>
          <p:nvPr>
            <p:ph sz="quarter" idx="4"/>
          </p:nvPr>
        </p:nvPicPr>
        <p:blipFill>
          <a:blip r:embed="rId2" cstate="print"/>
          <a:stretch>
            <a:fillRect/>
          </a:stretch>
        </p:blipFill>
        <p:spPr>
          <a:xfrm rot="5400000">
            <a:off x="4639433" y="1670880"/>
            <a:ext cx="4041775" cy="3031331"/>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r>
              <a:rPr lang="fr-FR" dirty="0"/>
              <a:t>Le monument des Basques, dédié aux soldats de la 36e</a:t>
            </a:r>
            <a:br>
              <a:rPr lang="fr-FR" dirty="0"/>
            </a:br>
            <a:r>
              <a:rPr lang="fr-FR" dirty="0"/>
              <a:t> division d’infanterie, </a:t>
            </a:r>
          </a:p>
        </p:txBody>
      </p:sp>
      <p:pic>
        <p:nvPicPr>
          <p:cNvPr id="8" name="Espace réservé du contenu 7"/>
          <p:cNvPicPr>
            <a:picLocks noGrp="1" noChangeAspect="1"/>
          </p:cNvPicPr>
          <p:nvPr>
            <p:ph idx="1"/>
          </p:nvPr>
        </p:nvPicPr>
        <p:blipFill>
          <a:blip r:embed="rId2" cstate="print"/>
          <a:srcRect t="7025" b="7025"/>
          <a:stretch>
            <a:fillRect/>
          </a:stretch>
        </p:blipFill>
        <p:spPr/>
      </p:pic>
      <p:sp>
        <p:nvSpPr>
          <p:cNvPr id="7" name="Espace réservé du texte 6"/>
          <p:cNvSpPr>
            <a:spLocks noGrp="1"/>
          </p:cNvSpPr>
          <p:nvPr>
            <p:ph type="body" sz="half" idx="2"/>
          </p:nvPr>
        </p:nvSpPr>
        <p:spPr/>
        <p:txBody>
          <a:bodyPr>
            <a:normAutofit fontScale="85000" lnSpcReduction="20000"/>
          </a:bodyPr>
          <a:lstStyle/>
          <a:p>
            <a:r>
              <a:rPr lang="fr-FR" dirty="0" smtClean="0"/>
              <a:t>se </a:t>
            </a:r>
            <a:r>
              <a:rPr lang="fr-FR" dirty="0"/>
              <a:t>dresse au </a:t>
            </a:r>
            <a:r>
              <a:rPr lang="fr-FR" dirty="0" err="1"/>
              <a:t>coeur</a:t>
            </a:r>
            <a:r>
              <a:rPr lang="fr-FR" dirty="0"/>
              <a:t> de la zone du</a:t>
            </a:r>
          </a:p>
          <a:p>
            <a:r>
              <a:rPr lang="fr-FR" dirty="0"/>
              <a:t>plateau du Chemin des Dames où cette grande unité a</a:t>
            </a:r>
          </a:p>
          <a:p>
            <a:r>
              <a:rPr lang="fr-FR" dirty="0"/>
              <a:t>combattu de septembre 1914 à avril 1916.</a:t>
            </a:r>
          </a:p>
          <a:p>
            <a:r>
              <a:rPr lang="fr-FR" dirty="0"/>
              <a:t>La construction de ce monument a été financée</a:t>
            </a:r>
          </a:p>
          <a:p>
            <a:r>
              <a:rPr lang="fr-FR" dirty="0"/>
              <a:t>grâce à une souscription lancée dans le Sud-Ouest par</a:t>
            </a:r>
          </a:p>
          <a:p>
            <a:r>
              <a:rPr lang="fr-FR" dirty="0"/>
              <a:t>des organisations d’anciens combattants. Le monument</a:t>
            </a:r>
          </a:p>
          <a:p>
            <a:r>
              <a:rPr lang="fr-FR" dirty="0"/>
              <a:t>est inauguré le 30 septembre 1928, en présence du général</a:t>
            </a:r>
          </a:p>
          <a:p>
            <a:r>
              <a:rPr lang="fr-FR" dirty="0" err="1"/>
              <a:t>Mittelhauser</a:t>
            </a:r>
            <a:r>
              <a:rPr lang="fr-FR" dirty="0"/>
              <a:t>, ancien commandant de la division,</a:t>
            </a:r>
          </a:p>
          <a:p>
            <a:r>
              <a:rPr lang="fr-FR" dirty="0"/>
              <a:t>de nombreux anciens de la division, et de familles d’anciens</a:t>
            </a:r>
          </a:p>
          <a:p>
            <a:r>
              <a:rPr lang="fr-FR" dirty="0" smtClean="0"/>
              <a:t>Combattants.</a:t>
            </a:r>
            <a:endParaRPr lang="fr-FR" dirty="0"/>
          </a:p>
        </p:txBody>
      </p:sp>
    </p:spTree>
    <p:extLst>
      <p:ext uri="{BB962C8B-B14F-4D97-AF65-F5344CB8AC3E}">
        <p14:creationId xmlns:p14="http://schemas.microsoft.com/office/powerpoint/2010/main" xmlns="" val="709554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778488"/>
          </a:xfrm>
        </p:spPr>
        <p:txBody>
          <a:bodyPr>
            <a:normAutofit fontScale="90000"/>
          </a:bodyPr>
          <a:lstStyle/>
          <a:p>
            <a:r>
              <a:rPr lang="fr-FR" dirty="0"/>
              <a:t>La France compte 2 330 cimetières de la Grande</a:t>
            </a:r>
            <a:br>
              <a:rPr lang="fr-FR" dirty="0"/>
            </a:br>
            <a:r>
              <a:rPr lang="fr-FR" dirty="0"/>
              <a:t>Guerre et 1 116 de la Seconde guerre mondiale.</a:t>
            </a:r>
            <a:br>
              <a:rPr lang="fr-FR" dirty="0"/>
            </a:br>
            <a:endParaRPr lang="fr-FR" dirty="0"/>
          </a:p>
        </p:txBody>
      </p:sp>
      <p:sp>
        <p:nvSpPr>
          <p:cNvPr id="4" name="Espace réservé du texte 3"/>
          <p:cNvSpPr>
            <a:spLocks noGrp="1"/>
          </p:cNvSpPr>
          <p:nvPr>
            <p:ph type="body" sz="half" idx="2"/>
          </p:nvPr>
        </p:nvSpPr>
        <p:spPr/>
        <p:txBody>
          <a:bodyPr>
            <a:normAutofit fontScale="70000" lnSpcReduction="20000"/>
          </a:bodyPr>
          <a:lstStyle/>
          <a:p>
            <a:r>
              <a:rPr lang="fr-FR" dirty="0" smtClean="0"/>
              <a:t>Ces </a:t>
            </a:r>
            <a:r>
              <a:rPr lang="fr-FR" dirty="0"/>
              <a:t>cimetières résultent de réflexions de spécialistes,</a:t>
            </a:r>
          </a:p>
          <a:p>
            <a:r>
              <a:rPr lang="fr-FR" dirty="0"/>
              <a:t>d’architectes, de paysagistes, d’ingénieurs et de</a:t>
            </a:r>
          </a:p>
          <a:p>
            <a:r>
              <a:rPr lang="fr-FR" dirty="0"/>
              <a:t>sculpteurs. La circulaire du ministre des Pensions du</a:t>
            </a:r>
          </a:p>
          <a:p>
            <a:r>
              <a:rPr lang="fr-FR" dirty="0"/>
              <a:t>24 février 1927 précise les conditions de réalisation</a:t>
            </a:r>
          </a:p>
          <a:p>
            <a:r>
              <a:rPr lang="fr-FR" dirty="0"/>
              <a:t>des plans des cimetières militaires français. La loi du</a:t>
            </a:r>
          </a:p>
          <a:p>
            <a:r>
              <a:rPr lang="fr-FR" dirty="0"/>
              <a:t>29 décembre 1915 accorde aux Français et aux Alliés</a:t>
            </a:r>
          </a:p>
          <a:p>
            <a:r>
              <a:rPr lang="fr-FR" dirty="0"/>
              <a:t>décédés le droit à une sépulture perpétuelle sur le sol</a:t>
            </a:r>
          </a:p>
          <a:p>
            <a:r>
              <a:rPr lang="fr-FR" dirty="0"/>
              <a:t>français. L’article 225 du Traité de Versailles stipule</a:t>
            </a:r>
          </a:p>
          <a:p>
            <a:r>
              <a:rPr lang="fr-FR" dirty="0"/>
              <a:t>que chaque pays aura pour mission d’entretenir les</a:t>
            </a:r>
          </a:p>
          <a:p>
            <a:r>
              <a:rPr lang="fr-FR" dirty="0"/>
              <a:t>sépultures se trouvant sur son territoire. La loi du</a:t>
            </a:r>
          </a:p>
          <a:p>
            <a:r>
              <a:rPr lang="fr-FR" dirty="0"/>
              <a:t>26 juin 1922 étend cette disposition aux Allemands</a:t>
            </a:r>
          </a:p>
          <a:p>
            <a:r>
              <a:rPr lang="fr-FR" dirty="0"/>
              <a:t>« ex-ennemis »</a:t>
            </a:r>
            <a:r>
              <a:rPr lang="fr-FR" dirty="0" smtClean="0"/>
              <a:t>.</a:t>
            </a:r>
          </a:p>
          <a:p>
            <a:r>
              <a:rPr lang="fr-FR" dirty="0" smtClean="0"/>
              <a:t>Ci-contre: une tombe britannique</a:t>
            </a:r>
            <a:endParaRPr lang="fr-FR" dirty="0"/>
          </a:p>
        </p:txBody>
      </p:sp>
      <p:pic>
        <p:nvPicPr>
          <p:cNvPr id="7" name="Espace réservé du contenu 6"/>
          <p:cNvPicPr>
            <a:picLocks noGrp="1" noChangeAspect="1"/>
          </p:cNvPicPr>
          <p:nvPr>
            <p:ph idx="1"/>
          </p:nvPr>
        </p:nvPicPr>
        <p:blipFill>
          <a:blip r:embed="rId2" cstate="print"/>
          <a:srcRect t="7099" b="7099"/>
          <a:stretch>
            <a:fillRect/>
          </a:stretch>
        </p:blipFill>
        <p:spPr>
          <a:xfrm>
            <a:off x="4628051" y="803352"/>
            <a:ext cx="3597641" cy="4119411"/>
          </a:xfrm>
        </p:spPr>
      </p:pic>
    </p:spTree>
    <p:extLst>
      <p:ext uri="{BB962C8B-B14F-4D97-AF65-F5344CB8AC3E}">
        <p14:creationId xmlns:p14="http://schemas.microsoft.com/office/powerpoint/2010/main" xmlns="" val="1581681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000" dirty="0" smtClean="0"/>
              <a:t>Nous quittons notre guide et la caverne. Tout au long du chemin: des cimetières comme  ce cimetière allemand aux tombes noires aperçu du car.</a:t>
            </a:r>
            <a:endParaRPr lang="fr-FR" sz="2000" dirty="0"/>
          </a:p>
        </p:txBody>
      </p:sp>
      <p:pic>
        <p:nvPicPr>
          <p:cNvPr id="21506" name="Picture 2" descr="E:\photos Rayane\2016-04-11 15.04.16.jpg"/>
          <p:cNvPicPr>
            <a:picLocks noGrp="1" noChangeAspect="1" noChangeArrowheads="1"/>
          </p:cNvPicPr>
          <p:nvPr>
            <p:ph sz="half" idx="1"/>
          </p:nvPr>
        </p:nvPicPr>
        <p:blipFill>
          <a:blip r:embed="rId2" cstate="print"/>
          <a:srcRect/>
          <a:stretch>
            <a:fillRect/>
          </a:stretch>
        </p:blipFill>
        <p:spPr bwMode="auto">
          <a:xfrm>
            <a:off x="4806950" y="2348706"/>
            <a:ext cx="4038600" cy="3028950"/>
          </a:xfrm>
          <a:prstGeom prst="rect">
            <a:avLst/>
          </a:prstGeom>
          <a:noFill/>
        </p:spPr>
      </p:pic>
      <p:pic>
        <p:nvPicPr>
          <p:cNvPr id="5" name="Picture 3" descr="E:\photos Rayane\2016-04-11 14.54.16.jpg"/>
          <p:cNvPicPr>
            <a:picLocks noGrp="1" noChangeAspect="1" noChangeArrowheads="1"/>
          </p:cNvPicPr>
          <p:nvPr>
            <p:ph sz="half" idx="2"/>
          </p:nvPr>
        </p:nvPicPr>
        <p:blipFill>
          <a:blip r:embed="rId3" cstate="print"/>
          <a:srcRect/>
          <a:stretch>
            <a:fillRect/>
          </a:stretch>
        </p:blipFill>
        <p:spPr bwMode="auto">
          <a:xfrm>
            <a:off x="457200" y="2348706"/>
            <a:ext cx="4038600" cy="302895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273049"/>
            <a:ext cx="3259394" cy="5853113"/>
          </a:xfrm>
        </p:spPr>
        <p:txBody>
          <a:bodyPr/>
          <a:lstStyle/>
          <a:p>
            <a:endParaRPr lang="fr-FR" dirty="0"/>
          </a:p>
        </p:txBody>
      </p:sp>
      <p:pic>
        <p:nvPicPr>
          <p:cNvPr id="8" name="Espace réservé du contenu 7"/>
          <p:cNvPicPr>
            <a:picLocks noGrp="1" noChangeAspect="1"/>
          </p:cNvPicPr>
          <p:nvPr>
            <p:ph idx="1"/>
          </p:nvPr>
        </p:nvPicPr>
        <p:blipFill>
          <a:blip r:embed="rId2" cstate="print"/>
          <a:srcRect t="11656" b="11656"/>
          <a:stretch>
            <a:fillRect/>
          </a:stretch>
        </p:blipFill>
        <p:spPr>
          <a:xfrm>
            <a:off x="4619471" y="1369665"/>
            <a:ext cx="3248446" cy="3719572"/>
          </a:xfrm>
        </p:spPr>
      </p:pic>
      <p:sp>
        <p:nvSpPr>
          <p:cNvPr id="7" name="Espace réservé du texte 6"/>
          <p:cNvSpPr>
            <a:spLocks noGrp="1"/>
          </p:cNvSpPr>
          <p:nvPr>
            <p:ph type="body" sz="half" idx="2"/>
          </p:nvPr>
        </p:nvSpPr>
        <p:spPr>
          <a:xfrm>
            <a:off x="457200" y="501446"/>
            <a:ext cx="3008313" cy="5624718"/>
          </a:xfrm>
        </p:spPr>
        <p:txBody>
          <a:bodyPr/>
          <a:lstStyle/>
          <a:p>
            <a:r>
              <a:rPr lang="fr-FR" dirty="0" smtClean="0"/>
              <a:t>Ce lieu unique, baptisé </a:t>
            </a:r>
            <a:r>
              <a:rPr lang="fr-FR" dirty="0" err="1" smtClean="0"/>
              <a:t>Drachenhöhle</a:t>
            </a:r>
            <a:r>
              <a:rPr lang="fr-FR" dirty="0" smtClean="0"/>
              <a:t> par les Allemands, vous plonge dans la pénombre des souterrains de la Première Guerre mondiale. Les couloirs de calcaire s'ouvrent sur les espaces habités d'une caverne transformée jadis en caserne souterraine. </a:t>
            </a:r>
          </a:p>
          <a:p>
            <a:r>
              <a:rPr lang="fr-FR" dirty="0" smtClean="0"/>
              <a:t>Ci-contre: une marque de carrier bien antérieure à la Guerre</a:t>
            </a:r>
          </a:p>
          <a:p>
            <a:endParaRPr lang="fr-FR" dirty="0"/>
          </a:p>
        </p:txBody>
      </p:sp>
    </p:spTree>
    <p:extLst>
      <p:ext uri="{BB962C8B-B14F-4D97-AF65-F5344CB8AC3E}">
        <p14:creationId xmlns:p14="http://schemas.microsoft.com/office/powerpoint/2010/main" xmlns="" val="3974683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Le cimetière souterrain</a:t>
            </a:r>
            <a:endParaRPr lang="fr-FR" dirty="0"/>
          </a:p>
        </p:txBody>
      </p:sp>
      <p:pic>
        <p:nvPicPr>
          <p:cNvPr id="8" name="Espace réservé du contenu 7"/>
          <p:cNvPicPr>
            <a:picLocks noGrp="1" noChangeAspect="1"/>
          </p:cNvPicPr>
          <p:nvPr>
            <p:ph idx="1"/>
          </p:nvPr>
        </p:nvPicPr>
        <p:blipFill>
          <a:blip r:embed="rId2" cstate="print"/>
          <a:srcRect l="20822" r="20822"/>
          <a:stretch>
            <a:fillRect/>
          </a:stretch>
        </p:blipFill>
        <p:spPr>
          <a:xfrm>
            <a:off x="4829908" y="1435100"/>
            <a:ext cx="3413370" cy="3908415"/>
          </a:xfrm>
        </p:spPr>
      </p:pic>
      <p:sp>
        <p:nvSpPr>
          <p:cNvPr id="7" name="Espace réservé du texte 6"/>
          <p:cNvSpPr>
            <a:spLocks noGrp="1"/>
          </p:cNvSpPr>
          <p:nvPr>
            <p:ph type="body" sz="half" idx="2"/>
          </p:nvPr>
        </p:nvSpPr>
        <p:spPr/>
        <p:txBody>
          <a:bodyPr/>
          <a:lstStyle/>
          <a:p>
            <a:r>
              <a:rPr lang="fr-FR" dirty="0" smtClean="0"/>
              <a:t>Il est interdit de prendre des photos durant la visite guidée, celle-ci provient donc </a:t>
            </a:r>
            <a:r>
              <a:rPr lang="fr-FR" dirty="0" smtClean="0"/>
              <a:t>du </a:t>
            </a:r>
            <a:r>
              <a:rPr lang="fr-FR" dirty="0" smtClean="0"/>
              <a:t>site internet édité par l’Aisne.</a:t>
            </a:r>
            <a:endParaRPr lang="fr-FR" dirty="0"/>
          </a:p>
        </p:txBody>
      </p:sp>
    </p:spTree>
    <p:extLst>
      <p:ext uri="{BB962C8B-B14F-4D97-AF65-F5344CB8AC3E}">
        <p14:creationId xmlns:p14="http://schemas.microsoft.com/office/powerpoint/2010/main" xmlns="" val="2687688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Vie  des soldats</a:t>
            </a:r>
            <a:endParaRPr lang="fr-FR" dirty="0"/>
          </a:p>
        </p:txBody>
      </p:sp>
      <p:pic>
        <p:nvPicPr>
          <p:cNvPr id="8" name="Espace réservé du contenu 7"/>
          <p:cNvPicPr>
            <a:picLocks noGrp="1" noChangeAspect="1"/>
          </p:cNvPicPr>
          <p:nvPr>
            <p:ph idx="1"/>
          </p:nvPr>
        </p:nvPicPr>
        <p:blipFill>
          <a:blip r:embed="rId2" cstate="print"/>
          <a:srcRect l="33790" r="33790"/>
          <a:stretch>
            <a:fillRect/>
          </a:stretch>
        </p:blipFill>
        <p:spPr>
          <a:xfrm>
            <a:off x="3682512" y="185127"/>
            <a:ext cx="5111750" cy="5853113"/>
          </a:xfrm>
        </p:spPr>
      </p:pic>
      <p:sp>
        <p:nvSpPr>
          <p:cNvPr id="7" name="Espace réservé du texte 6"/>
          <p:cNvSpPr>
            <a:spLocks noGrp="1"/>
          </p:cNvSpPr>
          <p:nvPr>
            <p:ph type="body" sz="half" idx="2"/>
          </p:nvPr>
        </p:nvSpPr>
        <p:spPr/>
        <p:txBody>
          <a:bodyPr/>
          <a:lstStyle/>
          <a:p>
            <a:r>
              <a:rPr lang="fr-FR" dirty="0" smtClean="0"/>
              <a:t>La visite permet de se représenter la vie quotidienne pendant ce temps de pause entre les combats.</a:t>
            </a:r>
            <a:endParaRPr lang="fr-FR" dirty="0"/>
          </a:p>
        </p:txBody>
      </p:sp>
    </p:spTree>
    <p:extLst>
      <p:ext uri="{BB962C8B-B14F-4D97-AF65-F5344CB8AC3E}">
        <p14:creationId xmlns:p14="http://schemas.microsoft.com/office/powerpoint/2010/main" xmlns="" val="3539645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troupes coloniales</a:t>
            </a:r>
            <a:endParaRPr lang="fr-FR" dirty="0"/>
          </a:p>
        </p:txBody>
      </p:sp>
      <p:pic>
        <p:nvPicPr>
          <p:cNvPr id="5" name="Espace réservé du contenu 4"/>
          <p:cNvPicPr>
            <a:picLocks noGrp="1" noChangeAspect="1"/>
          </p:cNvPicPr>
          <p:nvPr>
            <p:ph idx="1"/>
          </p:nvPr>
        </p:nvPicPr>
        <p:blipFill>
          <a:blip r:embed="rId2" cstate="print"/>
          <a:srcRect l="21380" r="21380"/>
          <a:stretch>
            <a:fillRect/>
          </a:stretch>
        </p:blipFill>
        <p:spPr/>
      </p:pic>
      <p:sp>
        <p:nvSpPr>
          <p:cNvPr id="4" name="Espace réservé du texte 3"/>
          <p:cNvSpPr>
            <a:spLocks noGrp="1"/>
          </p:cNvSpPr>
          <p:nvPr>
            <p:ph type="body" sz="half" idx="2"/>
          </p:nvPr>
        </p:nvSpPr>
        <p:spPr/>
        <p:txBody>
          <a:bodyPr>
            <a:normAutofit fontScale="85000" lnSpcReduction="10000"/>
          </a:bodyPr>
          <a:lstStyle/>
          <a:p>
            <a:r>
              <a:rPr lang="fr-FR" dirty="0" smtClean="0"/>
              <a:t>Le </a:t>
            </a:r>
            <a:r>
              <a:rPr lang="fr-FR" dirty="0"/>
              <a:t>16 avril 1917, la 10ème  Division d’infanterie</a:t>
            </a:r>
          </a:p>
          <a:p>
            <a:r>
              <a:rPr lang="fr-FR" dirty="0"/>
              <a:t>coloniale (général Marchand) a attaqué</a:t>
            </a:r>
          </a:p>
          <a:p>
            <a:r>
              <a:rPr lang="fr-FR" dirty="0"/>
              <a:t>dans le secteur. Le 33ème  régiment d’infanterie,</a:t>
            </a:r>
          </a:p>
          <a:p>
            <a:r>
              <a:rPr lang="fr-FR" dirty="0"/>
              <a:t>les 6ème , 43ème  et 48ème  bataillons de tirailleurs</a:t>
            </a:r>
          </a:p>
          <a:p>
            <a:r>
              <a:rPr lang="fr-FR" dirty="0"/>
              <a:t>sénégalais atteignent et dépassent la Caverne</a:t>
            </a:r>
          </a:p>
          <a:p>
            <a:r>
              <a:rPr lang="fr-FR" dirty="0"/>
              <a:t>du Dragon. Ils occupent le plateau dans des</a:t>
            </a:r>
          </a:p>
          <a:p>
            <a:r>
              <a:rPr lang="fr-FR" dirty="0"/>
              <a:t>conditions difficiles, sous un violent bombardement</a:t>
            </a:r>
          </a:p>
          <a:p>
            <a:r>
              <a:rPr lang="fr-FR" dirty="0"/>
              <a:t>allemand. La division est relevée le 20</a:t>
            </a:r>
          </a:p>
          <a:p>
            <a:r>
              <a:rPr lang="fr-FR" dirty="0"/>
              <a:t>avril, après avoir terriblement souffert du mauvais</a:t>
            </a:r>
          </a:p>
          <a:p>
            <a:r>
              <a:rPr lang="fr-FR" dirty="0"/>
              <a:t>temps (froid, boue, humidité).</a:t>
            </a:r>
          </a:p>
        </p:txBody>
      </p:sp>
    </p:spTree>
    <p:extLst>
      <p:ext uri="{BB962C8B-B14F-4D97-AF65-F5344CB8AC3E}">
        <p14:creationId xmlns:p14="http://schemas.microsoft.com/office/powerpoint/2010/main" xmlns="" val="4110885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a:bodyPr>
          <a:lstStyle/>
          <a:p>
            <a:r>
              <a:rPr lang="fr-FR" dirty="0" smtClean="0"/>
              <a:t>CONSTELLATION DE LA DOULEUR</a:t>
            </a:r>
            <a:endParaRPr lang="fr-FR" dirty="0"/>
          </a:p>
        </p:txBody>
      </p:sp>
      <p:sp>
        <p:nvSpPr>
          <p:cNvPr id="8" name="Espace réservé du contenu 7"/>
          <p:cNvSpPr>
            <a:spLocks noGrp="1"/>
          </p:cNvSpPr>
          <p:nvPr>
            <p:ph idx="1"/>
          </p:nvPr>
        </p:nvSpPr>
        <p:spPr/>
        <p:txBody>
          <a:bodyPr>
            <a:normAutofit fontScale="47500" lnSpcReduction="20000"/>
          </a:bodyPr>
          <a:lstStyle/>
          <a:p>
            <a:r>
              <a:rPr lang="fr-FR" dirty="0"/>
              <a:t> Cette </a:t>
            </a:r>
            <a:r>
              <a:rPr lang="fr-FR" sz="5100" b="1" dirty="0" err="1"/>
              <a:t>oeuvre</a:t>
            </a:r>
            <a:r>
              <a:rPr lang="fr-FR" sz="5100" b="1" dirty="0"/>
              <a:t> de Christian </a:t>
            </a:r>
            <a:r>
              <a:rPr lang="fr-FR" sz="5100" b="1" dirty="0" err="1"/>
              <a:t>Lapie</a:t>
            </a:r>
            <a:r>
              <a:rPr lang="fr-FR" dirty="0"/>
              <a:t>, installée à</a:t>
            </a:r>
          </a:p>
          <a:p>
            <a:r>
              <a:rPr lang="fr-FR" dirty="0"/>
              <a:t>côté de la Caverne du Dragon, pérennise le souvenir</a:t>
            </a:r>
          </a:p>
          <a:p>
            <a:r>
              <a:rPr lang="fr-FR" dirty="0"/>
              <a:t>des combattants noirs de 1914-1918 venus</a:t>
            </a:r>
          </a:p>
          <a:p>
            <a:r>
              <a:rPr lang="fr-FR" dirty="0"/>
              <a:t>sur le Chemin des Dames.</a:t>
            </a:r>
          </a:p>
          <a:p>
            <a:r>
              <a:rPr lang="fr-FR" dirty="0"/>
              <a:t>Le 16 avril 1917, la 10ème  Division d’infanterie</a:t>
            </a:r>
          </a:p>
          <a:p>
            <a:r>
              <a:rPr lang="fr-FR" dirty="0"/>
              <a:t>coloniale (général Marchand) a attaqué</a:t>
            </a:r>
          </a:p>
          <a:p>
            <a:r>
              <a:rPr lang="fr-FR" dirty="0"/>
              <a:t>dans le secteur. Le 33ème  régiment d’infanterie,</a:t>
            </a:r>
          </a:p>
          <a:p>
            <a:r>
              <a:rPr lang="fr-FR" dirty="0"/>
              <a:t>les 6ème , 43ème  et 48ème  bataillons de tirailleurs</a:t>
            </a:r>
          </a:p>
          <a:p>
            <a:r>
              <a:rPr lang="fr-FR" dirty="0"/>
              <a:t>sénégalais atteignent et dépassent la Caverne</a:t>
            </a:r>
          </a:p>
          <a:p>
            <a:r>
              <a:rPr lang="fr-FR" dirty="0"/>
              <a:t>du Dragon. Ils occupent le plateau dans des</a:t>
            </a:r>
          </a:p>
          <a:p>
            <a:r>
              <a:rPr lang="fr-FR" dirty="0"/>
              <a:t>conditions difficiles, sous un violent bombardement</a:t>
            </a:r>
          </a:p>
          <a:p>
            <a:r>
              <a:rPr lang="fr-FR" dirty="0"/>
              <a:t>allemand. La division est relevée le 20</a:t>
            </a:r>
          </a:p>
          <a:p>
            <a:r>
              <a:rPr lang="fr-FR" dirty="0"/>
              <a:t>avril, après avoir terriblement souffert du mauvais</a:t>
            </a:r>
          </a:p>
          <a:p>
            <a:r>
              <a:rPr lang="fr-FR" dirty="0"/>
              <a:t>temps (froid, boue, humidité).</a:t>
            </a:r>
          </a:p>
        </p:txBody>
      </p:sp>
      <p:sp>
        <p:nvSpPr>
          <p:cNvPr id="4" name="Espace réservé du texte 3"/>
          <p:cNvSpPr>
            <a:spLocks noGrp="1"/>
          </p:cNvSpPr>
          <p:nvPr>
            <p:ph type="body" sz="half" idx="2"/>
          </p:nvPr>
        </p:nvSpPr>
        <p:spPr/>
        <p:txBody>
          <a:bodyPr/>
          <a:lstStyle/>
          <a:p>
            <a:endParaRPr lang="fr-FR" dirty="0"/>
          </a:p>
        </p:txBody>
      </p:sp>
      <p:pic>
        <p:nvPicPr>
          <p:cNvPr id="5" name="Espace réservé du contenu 9" descr="2016-04-11 10.26.14 (1).jpg"/>
          <p:cNvPicPr>
            <a:picLocks noGrp="1" noChangeAspect="1"/>
          </p:cNvPicPr>
          <p:nvPr>
            <p:ph sz="half" idx="2"/>
          </p:nvPr>
        </p:nvPicPr>
        <p:blipFill>
          <a:blip r:embed="rId2" cstate="print"/>
          <a:stretch>
            <a:fillRect/>
          </a:stretch>
        </p:blipFill>
        <p:spPr>
          <a:xfrm rot="5400000">
            <a:off x="-318272" y="2416579"/>
            <a:ext cx="4485056" cy="2934112"/>
          </a:xfrm>
        </p:spPr>
      </p:pic>
    </p:spTree>
    <p:extLst>
      <p:ext uri="{BB962C8B-B14F-4D97-AF65-F5344CB8AC3E}">
        <p14:creationId xmlns:p14="http://schemas.microsoft.com/office/powerpoint/2010/main" xmlns="" val="2114102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000" dirty="0" smtClean="0"/>
              <a:t>Cette œuvre est l’une des rares en France qui rendent hommage à ces combattants issus du continent africain.</a:t>
            </a:r>
            <a:endParaRPr lang="fr-FR" sz="2000" dirty="0"/>
          </a:p>
        </p:txBody>
      </p:sp>
      <p:pic>
        <p:nvPicPr>
          <p:cNvPr id="7" name="Espace réservé du contenu 7" descr="2016-04-11 10.25.53.jpg"/>
          <p:cNvPicPr>
            <a:picLocks noGrp="1" noChangeAspect="1"/>
          </p:cNvPicPr>
          <p:nvPr>
            <p:ph sz="half" idx="2"/>
          </p:nvPr>
        </p:nvPicPr>
        <p:blipFill>
          <a:blip r:embed="rId2" cstate="print"/>
          <a:stretch>
            <a:fillRect/>
          </a:stretch>
        </p:blipFill>
        <p:spPr>
          <a:xfrm>
            <a:off x="632792" y="2210651"/>
            <a:ext cx="4039985" cy="3029989"/>
          </a:xfrm>
        </p:spPr>
      </p:pic>
      <p:pic>
        <p:nvPicPr>
          <p:cNvPr id="8" name="Espace réservé pour une image  4" descr="2016-04-11 10.24.21.jpg"/>
          <p:cNvPicPr>
            <a:picLocks noGrp="1" noChangeAspect="1"/>
          </p:cNvPicPr>
          <p:nvPr>
            <p:ph sz="quarter" idx="4"/>
          </p:nvPr>
        </p:nvPicPr>
        <p:blipFill>
          <a:blip r:embed="rId3" cstate="print"/>
          <a:srcRect/>
          <a:stretch>
            <a:fillRect/>
          </a:stretch>
        </p:blipFill>
        <p:spPr>
          <a:xfrm rot="5400000">
            <a:off x="5219488" y="2198203"/>
            <a:ext cx="3688930" cy="3245694"/>
          </a:xfrm>
        </p:spPr>
      </p:pic>
    </p:spTree>
  </p:cSld>
  <p:clrMapOvr>
    <a:masterClrMapping/>
  </p:clrMapOvr>
</p:sld>
</file>

<file path=ppt/theme/theme1.xml><?xml version="1.0" encoding="utf-8"?>
<a:theme xmlns:a="http://schemas.openxmlformats.org/drawingml/2006/main" name="Aube">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Aube.thmx</Template>
  <TotalTime>452</TotalTime>
  <Words>913</Words>
  <Application>Microsoft Office PowerPoint</Application>
  <PresentationFormat>Affichage à l'écran (4:3)</PresentationFormat>
  <Paragraphs>95</Paragraphs>
  <Slides>36</Slides>
  <Notes>0</Notes>
  <HiddenSlides>0</HiddenSlides>
  <MMClips>0</MMClips>
  <ScaleCrop>false</ScaleCrop>
  <HeadingPairs>
    <vt:vector size="4" baseType="variant">
      <vt:variant>
        <vt:lpstr>Thème</vt:lpstr>
      </vt:variant>
      <vt:variant>
        <vt:i4>1</vt:i4>
      </vt:variant>
      <vt:variant>
        <vt:lpstr>Titres des diapositives</vt:lpstr>
      </vt:variant>
      <vt:variant>
        <vt:i4>36</vt:i4>
      </vt:variant>
    </vt:vector>
  </HeadingPairs>
  <TitlesOfParts>
    <vt:vector size="37" baseType="lpstr">
      <vt:lpstr>Aube</vt:lpstr>
      <vt:lpstr>Sortie à la Caverne du dragon dans l’Aisne : sur le Chemin des Dames</vt:lpstr>
      <vt:lpstr>Le Chemin des Dames</vt:lpstr>
      <vt:lpstr>La caverne</vt:lpstr>
      <vt:lpstr>Diapositive 4</vt:lpstr>
      <vt:lpstr>Le cimetière souterrain</vt:lpstr>
      <vt:lpstr>Vie  des soldats</vt:lpstr>
      <vt:lpstr>Les troupes coloniales</vt:lpstr>
      <vt:lpstr>CONSTELLATION DE LA DOULEUR</vt:lpstr>
      <vt:lpstr>Cette œuvre est l’une des rares en France qui rendent hommage à ces combattants issus du continent africain.</vt:lpstr>
      <vt:lpstr>Photos de Grâce GA YITARE   P/ES</vt:lpstr>
      <vt:lpstr>Photos de Grâce GA YITARE   P/ES</vt:lpstr>
      <vt:lpstr>Diapositive 12</vt:lpstr>
      <vt:lpstr>Diapositive 13</vt:lpstr>
      <vt:lpstr>Après le pique-nique, nous sommes partis sur le Chemin des Dames avec un guide embarqué.</vt:lpstr>
      <vt:lpstr>Montée vers le plateau de Californie</vt:lpstr>
      <vt:lpstr>Sur le plateau de Californie,</vt:lpstr>
      <vt:lpstr>Diapositive 17</vt:lpstr>
      <vt:lpstr>Diapositive 18</vt:lpstr>
      <vt:lpstr>Notre guide passionné Yves Fohlen nous fait découvrir le site du village de Craonne</vt:lpstr>
      <vt:lpstr>Il ne reste quasiment rien du village détruit, disparu du paysage…….</vt:lpstr>
      <vt:lpstr>Il nous chante la célèbre chanson de Craonne ! La chanson de Craonne témoigne de la lassitude des soldats et d'un mouvement de contestation naissant au sein de l'armée après l'échec et les terribles pertes de l'offensive du Chemin des Dames menée à l'initiative du général Nivelle en avril 1917.</vt:lpstr>
      <vt:lpstr>Diapositive 22</vt:lpstr>
      <vt:lpstr>Le village de Craonne a été reconstruit  à quelques centaines de mètres de l’ancien. La mairie très monumentale a été construite grâce à de l’argent versé par la Suède dont des légionnaires sont morts tout près de là.</vt:lpstr>
      <vt:lpstr>Nous nous rendons ensuite au cimetière de Craonnelle.</vt:lpstr>
      <vt:lpstr>Diapositive 25</vt:lpstr>
      <vt:lpstr>Photographie de Grâce GAYITARE</vt:lpstr>
      <vt:lpstr>Photographies de Grâce GAYITARE</vt:lpstr>
      <vt:lpstr>Diapositive 28</vt:lpstr>
      <vt:lpstr>Diapositive 29</vt:lpstr>
      <vt:lpstr>La mort de masse</vt:lpstr>
      <vt:lpstr>Tombe musulmane d’un tirailleur sénégalais, tombe chrétienne d’un combattant étranger tous les deux « morts pour  la France »</vt:lpstr>
      <vt:lpstr>Diapositive 32</vt:lpstr>
      <vt:lpstr>Diapositive 33</vt:lpstr>
      <vt:lpstr>Le monument des Basques, dédié aux soldats de la 36e  division d’infanterie, </vt:lpstr>
      <vt:lpstr>La France compte 2 330 cimetières de la Grande Guerre et 1 116 de la Seconde guerre mondiale. </vt:lpstr>
      <vt:lpstr>Nous quittons notre guide et la caverne. Tout au long du chemin: des cimetières comme  ce cimetière allemand aux tombes noires aperçu du car.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Sortie à la Caverne du dragon dans l’Aisne : sur le Chemin des Dames</dc:title>
  <dc:creator>Christiane Audran-Delhez</dc:creator>
  <cp:lastModifiedBy>cdelhez</cp:lastModifiedBy>
  <cp:revision>64</cp:revision>
  <dcterms:created xsi:type="dcterms:W3CDTF">2016-05-11T14:36:40Z</dcterms:created>
  <dcterms:modified xsi:type="dcterms:W3CDTF">2016-06-03T13:01:46Z</dcterms:modified>
</cp:coreProperties>
</file>