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C2E40-5398-4067-BBBC-0AA31581976C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98BAF-72DD-4D98-BE79-5569C6B09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521113" y="-11696700"/>
            <a:ext cx="33043813" cy="24782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521113" y="-11696700"/>
            <a:ext cx="33043813" cy="24782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521113" y="-11696700"/>
            <a:ext cx="33043813" cy="24782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521113" y="-11696700"/>
            <a:ext cx="33043813" cy="24782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54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104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7B341-3FCA-43B3-872E-FF0A3EDB65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4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24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17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9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8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97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0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4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7DE9-D97B-47D2-8367-80161E253520}" type="datetimeFigureOut">
              <a:rPr lang="fr-FR" smtClean="0"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A12C-3B2B-4410-AFE7-C0DD26C2FD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12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tv.ac-versailles.fr/spip.php?article113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tteraturenumeriqu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ruedesreves.blogspot.fr/2014/05/quatrieme-seance-le-jour-et-la-nui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uliettemezenc.wordpres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938535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Pédagogie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projet</a:t>
            </a:r>
            <a:endParaRPr lang="fr-FR" sz="7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467544" y="332656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eaLnBrk="1" hangingPunct="1">
              <a:defRPr/>
            </a:pPr>
            <a:r>
              <a:rPr lang="fr-FR" sz="3600" b="1" dirty="0" smtClean="0">
                <a:solidFill>
                  <a:srgbClr val="000000"/>
                </a:solidFill>
                <a:latin typeface="Baskerville Old Face" pitchFamily="18" charset="0"/>
              </a:rPr>
              <a:t/>
            </a:r>
            <a:br>
              <a:rPr lang="fr-FR" sz="3600" b="1" dirty="0" smtClean="0">
                <a:solidFill>
                  <a:srgbClr val="000000"/>
                </a:solidFill>
                <a:latin typeface="Baskerville Old Face" pitchFamily="18" charset="0"/>
              </a:rPr>
            </a:br>
            <a:r>
              <a:rPr lang="fr-FR" sz="3600" b="1" dirty="0" smtClean="0">
                <a:solidFill>
                  <a:srgbClr val="000000"/>
                </a:solidFill>
                <a:latin typeface="Baskerville Old Face" pitchFamily="18" charset="0"/>
              </a:rPr>
              <a:t>Implique à la fois un travail de groupe et un investissement individuel qui permet de:</a:t>
            </a:r>
            <a:br>
              <a:rPr lang="fr-FR" sz="3600" b="1" dirty="0" smtClean="0">
                <a:solidFill>
                  <a:srgbClr val="000000"/>
                </a:solidFill>
                <a:latin typeface="Baskerville Old Face" pitchFamily="18" charset="0"/>
              </a:rPr>
            </a:br>
            <a:endParaRPr lang="fr-FR" sz="3600" b="1" dirty="0" smtClean="0">
              <a:solidFill>
                <a:srgbClr val="00000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6700" dirty="0" smtClean="0">
                <a:latin typeface="Baskerville Old Face" pitchFamily="18" charset="0"/>
              </a:rPr>
              <a:t>progresser de manière </a:t>
            </a:r>
            <a:r>
              <a:rPr lang="fr-FR" sz="6700" dirty="0" err="1" smtClean="0">
                <a:latin typeface="Baskerville Old Face" pitchFamily="18" charset="0"/>
              </a:rPr>
              <a:t>spiralaire</a:t>
            </a:r>
            <a:r>
              <a:rPr lang="fr-FR" sz="6700" dirty="0" smtClean="0">
                <a:latin typeface="Baskerville Old Face" pitchFamily="18" charset="0"/>
              </a:rPr>
              <a:t> et non plus linéaire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6700" dirty="0" smtClean="0">
                <a:latin typeface="Baskerville Old Face" pitchFamily="18" charset="0"/>
              </a:rPr>
              <a:t>S’appuyer sur les pairs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6700" dirty="0" smtClean="0">
                <a:latin typeface="Baskerville Old Face" pitchFamily="18" charset="0"/>
              </a:rPr>
              <a:t>Mettre chaque élève en situation d’expert en fonction de ses compétences : valorisation 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6700" dirty="0" smtClean="0">
                <a:latin typeface="Baskerville Old Face" pitchFamily="18" charset="0"/>
              </a:rPr>
              <a:t>Travailler en </a:t>
            </a:r>
            <a:r>
              <a:rPr lang="fr-FR" sz="6700" b="1" dirty="0" smtClean="0">
                <a:latin typeface="Baskerville Old Face" pitchFamily="18" charset="0"/>
              </a:rPr>
              <a:t>transversalité</a:t>
            </a:r>
            <a:r>
              <a:rPr lang="fr-FR" sz="6700" dirty="0" smtClean="0">
                <a:latin typeface="Baskerville Old Face" pitchFamily="18" charset="0"/>
              </a:rPr>
              <a:t> et en </a:t>
            </a:r>
            <a:r>
              <a:rPr lang="fr-FR" sz="6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transdisciplinarité: </a:t>
            </a:r>
            <a:r>
              <a:rPr lang="fr-FR" sz="6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construire une culture commune</a:t>
            </a:r>
            <a:endParaRPr lang="fr-FR" sz="670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6700" dirty="0" smtClean="0">
                <a:latin typeface="Baskerville Old Face" pitchFamily="18" charset="0"/>
              </a:rPr>
              <a:t>Travailler concrètement les compétences 6 et 7 du socle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800" dirty="0" smtClean="0">
              <a:latin typeface="Baskerville Old Face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800" dirty="0" smtClean="0">
              <a:latin typeface="Baskerville Old Face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b="1" dirty="0" smtClean="0">
                <a:solidFill>
                  <a:schemeClr val="bg2">
                    <a:lumMod val="10000"/>
                  </a:schemeClr>
                </a:solidFill>
                <a:latin typeface="Baskerville Old Face" pitchFamily="18" charset="0"/>
              </a:rPr>
              <a:t>Permet de </a:t>
            </a:r>
            <a:r>
              <a:rPr lang="fr-FR" sz="5400" b="1" smtClean="0">
                <a:solidFill>
                  <a:schemeClr val="bg2">
                    <a:lumMod val="10000"/>
                  </a:schemeClr>
                </a:solidFill>
                <a:latin typeface="Baskerville Old Face" pitchFamily="18" charset="0"/>
              </a:rPr>
              <a:t>diversifier facilement</a:t>
            </a:r>
            <a:r>
              <a:rPr lang="fr-FR" sz="5400" b="1" dirty="0">
                <a:solidFill>
                  <a:schemeClr val="bg2">
                    <a:lumMod val="10000"/>
                  </a:schemeClr>
                </a:solidFill>
                <a:latin typeface="Baskerville Old Face" pitchFamily="18" charset="0"/>
              </a:rPr>
              <a:t> :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fr-FR" sz="3600" smtClean="0">
                <a:latin typeface="Baskerville Old Face" pitchFamily="18" charset="0"/>
              </a:rPr>
              <a:t>Les supports (écrits, oraux, FLE, FLM…)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fr-FR" sz="3600" smtClean="0">
                <a:latin typeface="Baskerville Old Face" pitchFamily="18" charset="0"/>
              </a:rPr>
              <a:t>Les situations d’apprentissages (écoute, recherche, évaluation formative, en groupe, en binôme, etc…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fr-FR" sz="3600" smtClean="0">
                <a:latin typeface="Baskerville Old Face" pitchFamily="18" charset="0"/>
              </a:rPr>
              <a:t>Les démarches d’apprentissage: déductive, inductive,  globale, analytique,…</a:t>
            </a:r>
          </a:p>
          <a:p>
            <a:pPr eaLnBrk="1" hangingPunct="1">
              <a:spcBef>
                <a:spcPts val="700"/>
              </a:spcBef>
              <a:buClr>
                <a:srgbClr val="00007D"/>
              </a:buClr>
              <a:buSzPct val="75000"/>
              <a:buFont typeface="Wingdings" pitchFamily="2" charset="2"/>
              <a:buChar char="Ø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fr-FR" sz="360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95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49263" eaLnBrk="1" hangingPunct="1">
              <a:spcBef>
                <a:spcPct val="0"/>
              </a:spcBef>
              <a:buClrTx/>
              <a:buSzPct val="100000"/>
              <a:buNone/>
              <a:defRPr/>
            </a:pPr>
            <a:r>
              <a:rPr lang="fr-FR" sz="4000" b="1" dirty="0" smtClean="0">
                <a:solidFill>
                  <a:srgbClr val="4F2E01"/>
                </a:solidFill>
                <a:latin typeface="Calibri" pitchFamily="34" charset="0"/>
                <a:ea typeface="Microsoft YaHei" charset="-122"/>
                <a:cs typeface="Arial" pitchFamily="34" charset="0"/>
              </a:rPr>
              <a:t>Un exemple de </a:t>
            </a:r>
          </a:p>
          <a:p>
            <a:pPr marL="0" lvl="0" indent="0" algn="ctr" defTabSz="449263" eaLnBrk="1" hangingPunct="1">
              <a:spcBef>
                <a:spcPct val="0"/>
              </a:spcBef>
              <a:buClrTx/>
              <a:buSzPct val="100000"/>
              <a:buNone/>
              <a:defRPr/>
            </a:pPr>
            <a:r>
              <a:rPr lang="fr-FR" sz="4000" b="1" dirty="0" smtClean="0">
                <a:solidFill>
                  <a:srgbClr val="4F2E01"/>
                </a:solidFill>
                <a:latin typeface="Calibri" pitchFamily="34" charset="0"/>
                <a:ea typeface="Microsoft YaHei" charset="-122"/>
                <a:cs typeface="Arial" pitchFamily="34" charset="0"/>
              </a:rPr>
              <a:t>Projet d’Education Artistique et Culturelle:</a:t>
            </a:r>
          </a:p>
          <a:p>
            <a:pPr marL="0" lvl="0" indent="0" algn="ctr" defTabSz="449263" eaLnBrk="1" hangingPunct="1">
              <a:spcBef>
                <a:spcPct val="0"/>
              </a:spcBef>
              <a:buClrTx/>
              <a:buSzPct val="100000"/>
              <a:buNone/>
              <a:defRPr/>
            </a:pPr>
            <a:r>
              <a:rPr lang="fr-FR" sz="4000" b="1" dirty="0" smtClean="0">
                <a:solidFill>
                  <a:srgbClr val="4F2E01"/>
                </a:solidFill>
                <a:latin typeface="Calibri" pitchFamily="34" charset="0"/>
                <a:ea typeface="Microsoft YaHei" charset="-122"/>
                <a:cs typeface="Arial" pitchFamily="34" charset="0"/>
              </a:rPr>
              <a:t>Résidences d’artistes numériques</a:t>
            </a:r>
          </a:p>
          <a:p>
            <a:pPr marL="0" lvl="0" indent="0" algn="ctr" defTabSz="449263" eaLnBrk="1" hangingPunct="1">
              <a:spcBef>
                <a:spcPct val="0"/>
              </a:spcBef>
              <a:buClrTx/>
              <a:buSzPct val="100000"/>
              <a:buNone/>
              <a:defRPr/>
            </a:pPr>
            <a:r>
              <a:rPr lang="fr-FR" sz="4000" b="1" dirty="0" smtClean="0">
                <a:solidFill>
                  <a:srgbClr val="4F2E01"/>
                </a:solidFill>
                <a:latin typeface="Calibri" pitchFamily="34" charset="0"/>
                <a:ea typeface="Microsoft YaHei" charset="-122"/>
                <a:cs typeface="Arial" pitchFamily="34" charset="0"/>
              </a:rPr>
              <a:t> en UPE2A</a:t>
            </a:r>
          </a:p>
          <a:p>
            <a:pPr marL="0" lvl="0" indent="0" algn="ctr" defTabSz="449263" eaLnBrk="1" hangingPunct="1">
              <a:spcBef>
                <a:spcPct val="0"/>
              </a:spcBef>
              <a:buClrTx/>
              <a:buSzPct val="100000"/>
              <a:buNone/>
              <a:defRPr/>
            </a:pPr>
            <a:r>
              <a:rPr lang="fr-FR" sz="4000" b="1" dirty="0">
                <a:solidFill>
                  <a:srgbClr val="4F2E01"/>
                </a:solidFill>
                <a:latin typeface="Calibri" pitchFamily="34" charset="0"/>
                <a:ea typeface="Microsoft YaHei" charset="-122"/>
                <a:cs typeface="Arial" pitchFamily="34" charset="0"/>
                <a:hlinkClick r:id="rId2"/>
              </a:rPr>
              <a:t>http://webtv.ac-versailles.fr/spip.php?article1136</a:t>
            </a:r>
            <a:endParaRPr lang="fr-FR" sz="4000" b="1" dirty="0" smtClean="0">
              <a:solidFill>
                <a:srgbClr val="4F2E01"/>
              </a:solidFill>
              <a:latin typeface="Calibri" pitchFamily="34" charset="0"/>
              <a:ea typeface="Microsoft YaHei" charset="-122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70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-5908675"/>
            <a:ext cx="8229600" cy="732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 defTabSz="449263">
              <a:lnSpc>
                <a:spcPts val="5775"/>
              </a:lnSpc>
              <a:buSzPct val="100000"/>
              <a:defRPr/>
            </a:pP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/>
            </a:r>
            <a:br>
              <a:rPr lang="fr-FR" sz="5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4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UPE2A LGT</a:t>
            </a:r>
            <a:br>
              <a:rPr lang="fr-FR" sz="4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4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Lycée Agora, Puteaux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4963"/>
            <a:ext cx="822960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49263" eaLnBrk="1" hangingPunct="1">
              <a:lnSpc>
                <a:spcPct val="90000"/>
              </a:lnSpc>
              <a:spcBef>
                <a:spcPts val="600"/>
              </a:spcBef>
              <a:buClr>
                <a:srgbClr val="3399FF"/>
              </a:buClr>
              <a:buSzPct val="100000"/>
              <a:buFont typeface="Arial" pitchFamily="34" charset="0"/>
              <a:buChar char="•"/>
            </a:pPr>
            <a:r>
              <a:rPr lang="fr-FR" altLang="fr-FR" sz="2400" dirty="0" smtClean="0">
                <a:solidFill>
                  <a:srgbClr val="CCCCFF"/>
                </a:solidFill>
                <a:latin typeface="Century Gothic" pitchFamily="34" charset="0"/>
                <a:cs typeface="Arial" pitchFamily="34" charset="0"/>
                <a:hlinkClick r:id="rId3"/>
              </a:rPr>
              <a:t>http://litteraturenumerique.net/</a:t>
            </a:r>
          </a:p>
          <a:p>
            <a:pPr defTabSz="449263" eaLnBrk="1" hangingPunct="1">
              <a:lnSpc>
                <a:spcPct val="90000"/>
              </a:lnSpc>
              <a:spcBef>
                <a:spcPts val="600"/>
              </a:spcBef>
              <a:buSzPct val="100000"/>
            </a:pPr>
            <a:endParaRPr lang="fr-FR" altLang="fr-FR" sz="2400" dirty="0" smtClean="0">
              <a:solidFill>
                <a:srgbClr val="7F7F7F"/>
              </a:solidFill>
              <a:latin typeface="Century Gothic" pitchFamily="34" charset="0"/>
              <a:cs typeface="Arial" pitchFamily="34" charset="0"/>
            </a:endParaRP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pitchFamily="34" charset="0"/>
              <a:buChar char="•"/>
            </a:pPr>
            <a:r>
              <a:rPr lang="fr-FR" altLang="fr-FR" sz="2800" b="1" dirty="0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Enseignant: Vassilis PLAGERAS</a:t>
            </a: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SzPct val="100000"/>
            </a:pPr>
            <a:endParaRPr lang="fr-FR" altLang="fr-FR" sz="2800" b="1" dirty="0" smtClean="0">
              <a:solidFill>
                <a:srgbClr val="7F7F7F"/>
              </a:solidFill>
              <a:latin typeface="Century Gothic" pitchFamily="34" charset="0"/>
              <a:cs typeface="Arial" pitchFamily="34" charset="0"/>
            </a:endParaRP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pitchFamily="34" charset="0"/>
              <a:buChar char="•"/>
            </a:pPr>
            <a:r>
              <a:rPr lang="fr-FR" altLang="fr-FR" sz="2800" b="1" dirty="0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Auteur: Alexandra </a:t>
            </a:r>
            <a:r>
              <a:rPr lang="fr-FR" altLang="fr-FR" sz="2800" b="1" dirty="0" err="1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Saemmer</a:t>
            </a:r>
            <a:endParaRPr lang="fr-FR" altLang="fr-FR" sz="2800" b="1" dirty="0" smtClean="0">
              <a:solidFill>
                <a:srgbClr val="7F7F7F"/>
              </a:solidFill>
              <a:latin typeface="Century Gothic" pitchFamily="34" charset="0"/>
              <a:cs typeface="Arial" pitchFamily="34" charset="0"/>
            </a:endParaRP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SzPct val="100000"/>
            </a:pPr>
            <a:endParaRPr lang="fr-FR" altLang="fr-FR" sz="2800" b="1" dirty="0" smtClean="0">
              <a:solidFill>
                <a:srgbClr val="7F7F7F"/>
              </a:solidFill>
              <a:latin typeface="Century Gothic" pitchFamily="34" charset="0"/>
              <a:cs typeface="Arial" pitchFamily="34" charset="0"/>
            </a:endParaRP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pitchFamily="34" charset="0"/>
              <a:buChar char="•"/>
            </a:pPr>
            <a:r>
              <a:rPr lang="fr-FR" altLang="fr-FR" sz="2800" b="1" dirty="0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Partenaire culturel: La Gaîté Lyrique, Paris 3</a:t>
            </a:r>
            <a:r>
              <a:rPr lang="fr-FR" altLang="fr-FR" sz="2800" b="1" baseline="30000" dirty="0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ème</a:t>
            </a:r>
          </a:p>
          <a:p>
            <a:pPr defTabSz="449263" eaLnBrk="1" hangingPunct="1">
              <a:lnSpc>
                <a:spcPct val="90000"/>
              </a:lnSpc>
              <a:spcBef>
                <a:spcPts val="700"/>
              </a:spcBef>
              <a:buSzPct val="100000"/>
            </a:pPr>
            <a:endParaRPr lang="fr-FR" altLang="fr-FR" sz="2800" b="1" dirty="0" smtClean="0">
              <a:solidFill>
                <a:srgbClr val="7F7F7F"/>
              </a:solidFill>
              <a:latin typeface="Century Gothic" pitchFamily="34" charset="0"/>
              <a:cs typeface="Arial" pitchFamily="34" charset="0"/>
            </a:endParaRPr>
          </a:p>
          <a:p>
            <a:pPr algn="ctr" defTabSz="449263" eaLnBrk="1" hangingPunct="1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pitchFamily="34" charset="0"/>
              <a:buChar char="•"/>
            </a:pPr>
            <a:r>
              <a:rPr lang="fr-FR" altLang="fr-FR" sz="2800" b="1" dirty="0" smtClean="0">
                <a:solidFill>
                  <a:srgbClr val="7F7F7F"/>
                </a:solidFill>
                <a:latin typeface="Century Gothic" pitchFamily="34" charset="0"/>
                <a:cs typeface="Arial" pitchFamily="34" charset="0"/>
              </a:rPr>
              <a:t>18 élèves bien scolarisés dans leur pays d’origine</a:t>
            </a:r>
          </a:p>
        </p:txBody>
      </p:sp>
    </p:spTree>
    <p:extLst>
      <p:ext uri="{BB962C8B-B14F-4D97-AF65-F5344CB8AC3E}">
        <p14:creationId xmlns:p14="http://schemas.microsoft.com/office/powerpoint/2010/main" val="24424538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 defTabSz="449263">
              <a:lnSpc>
                <a:spcPts val="5775"/>
              </a:lnSpc>
              <a:buSzPct val="100000"/>
              <a:defRPr/>
            </a:pPr>
            <a:r>
              <a:rPr lang="fr-FR" sz="40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UPE2A LP </a:t>
            </a:r>
            <a:br>
              <a:rPr lang="fr-FR" sz="40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40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Adrienne Bolland, Poissy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19161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3399FF"/>
              </a:buClr>
              <a:buSzPct val="100000"/>
              <a:buFont typeface="Arial" charset="0"/>
              <a:buChar char="•"/>
              <a:defRPr/>
            </a:pPr>
            <a:r>
              <a:rPr lang="fr-FR" sz="2400" dirty="0" smtClean="0">
                <a:solidFill>
                  <a:srgbClr val="CCCCFF"/>
                </a:solidFill>
                <a:latin typeface="Century Gothic" pitchFamily="32" charset="0"/>
                <a:hlinkClick r:id="rId3"/>
              </a:rPr>
              <a:t>http://laruedesreves.blogspot.fr/2014/05/quatrieme-seance-le-jour-et-la-nuit.html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dirty="0" smtClean="0">
              <a:solidFill>
                <a:srgbClr val="7F7F7F"/>
              </a:solidFill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8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Enseignante: Mélanie Roux</a:t>
            </a:r>
          </a:p>
          <a:p>
            <a:pPr defTabSz="449263">
              <a:lnSpc>
                <a:spcPct val="90000"/>
              </a:lnSpc>
              <a:spcBef>
                <a:spcPts val="700"/>
              </a:spcBef>
              <a:buSzPct val="100000"/>
              <a:defRPr/>
            </a:pPr>
            <a:endParaRPr lang="fr-FR" sz="28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8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Auteur: Anne </a:t>
            </a:r>
            <a:r>
              <a:rPr lang="fr-FR" sz="28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Savelli</a:t>
            </a:r>
            <a:endParaRPr lang="fr-FR" sz="28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700"/>
              </a:spcBef>
              <a:buSzPct val="100000"/>
              <a:defRPr/>
            </a:pPr>
            <a:endParaRPr lang="fr-FR" sz="28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8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Partenaire culturel: La Gaîté Lyrique, Paris 3</a:t>
            </a:r>
            <a:r>
              <a:rPr lang="fr-FR" sz="2800" b="1" baseline="300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ème</a:t>
            </a:r>
            <a:r>
              <a:rPr lang="fr-FR" sz="28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</a:t>
            </a:r>
          </a:p>
          <a:p>
            <a:pPr defTabSz="449263">
              <a:lnSpc>
                <a:spcPct val="90000"/>
              </a:lnSpc>
              <a:spcBef>
                <a:spcPts val="7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800" b="1" dirty="0" smtClean="0">
                <a:solidFill>
                  <a:srgbClr val="7F7F7F"/>
                </a:solidFill>
                <a:latin typeface="Century Gothic" pitchFamily="32" charset="0"/>
              </a:rPr>
              <a:t>  19 Élèves de niveau 6</a:t>
            </a:r>
            <a:r>
              <a:rPr lang="fr-FR" sz="2800" b="1" baseline="30000" dirty="0" smtClean="0">
                <a:solidFill>
                  <a:srgbClr val="7F7F7F"/>
                </a:solidFill>
                <a:latin typeface="Century Gothic" pitchFamily="32" charset="0"/>
              </a:rPr>
              <a:t>ème</a:t>
            </a:r>
            <a:r>
              <a:rPr lang="fr-FR" sz="2800" b="1" dirty="0" smtClean="0">
                <a:solidFill>
                  <a:srgbClr val="7F7F7F"/>
                </a:solidFill>
                <a:latin typeface="Century Gothic" pitchFamily="32" charset="0"/>
              </a:rPr>
              <a:t>/5</a:t>
            </a:r>
            <a:r>
              <a:rPr lang="fr-FR" sz="2800" b="1" baseline="30000" dirty="0" smtClean="0">
                <a:solidFill>
                  <a:srgbClr val="7F7F7F"/>
                </a:solidFill>
                <a:latin typeface="Century Gothic" pitchFamily="32" charset="0"/>
              </a:rPr>
              <a:t>ème</a:t>
            </a:r>
            <a:r>
              <a:rPr lang="fr-FR" sz="2800" b="1" dirty="0" smtClean="0">
                <a:solidFill>
                  <a:srgbClr val="7F7F7F"/>
                </a:solidFill>
                <a:latin typeface="Century Gothic" pitchFamily="3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1885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 defTabSz="449263">
              <a:lnSpc>
                <a:spcPts val="5775"/>
              </a:lnSpc>
              <a:buSzPct val="100000"/>
              <a:defRPr/>
            </a:pPr>
            <a:r>
              <a:rPr lang="fr-FR" sz="2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UPE2A LGT Gustave Monod à Enghein</a:t>
            </a:r>
            <a:br>
              <a:rPr lang="fr-FR" sz="2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24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et UPE2A Collège André Chénier à Eaubonne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3399FF"/>
              </a:buClr>
              <a:buSzPct val="100000"/>
              <a:buFont typeface="Arial" charset="0"/>
              <a:buChar char="•"/>
              <a:defRPr/>
            </a:pPr>
            <a:r>
              <a:rPr lang="fr-FR" sz="2400" dirty="0" smtClean="0">
                <a:solidFill>
                  <a:srgbClr val="CCCCFF"/>
                </a:solidFill>
                <a:latin typeface="Century Gothic" pitchFamily="32" charset="0"/>
                <a:hlinkClick r:id="rId3"/>
              </a:rPr>
              <a:t>http://juliettemezenc.wordpress.com/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dirty="0" smtClean="0">
              <a:solidFill>
                <a:srgbClr val="7F7F7F"/>
              </a:solidFill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Enseignantes: Isabelle Alves (lycée) Véronique </a:t>
            </a:r>
            <a:r>
              <a:rPr lang="fr-FR" sz="24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Boéda</a:t>
            </a: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(collège)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Auteur: Juliette </a:t>
            </a:r>
            <a:r>
              <a:rPr lang="fr-FR" sz="24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Mezenc</a:t>
            </a: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Partenaire culturel: Centre des Arts d’Enghien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algn="ctr"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18 Élèves de lycée</a:t>
            </a:r>
          </a:p>
          <a:p>
            <a:pPr algn="ctr"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27 Élèves de collège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33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-69850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defTabSz="449263">
              <a:buSzPct val="100000"/>
              <a:defRPr/>
            </a:pPr>
            <a:r>
              <a:rPr lang="fr-FR" sz="32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UPE2A LGT Lycée G. Brassens à Courcouronnes</a:t>
            </a:r>
            <a:br>
              <a:rPr lang="fr-FR" sz="32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</a:br>
            <a:r>
              <a:rPr lang="fr-FR" sz="3200" smtClean="0">
                <a:solidFill>
                  <a:srgbClr val="2F589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</a:rPr>
              <a:t>UPE2A collège Paul Eluard à Evry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Calibri" pitchFamily="32" charset="0"/>
                <a:cs typeface="Arial" charset="0"/>
              </a:defRPr>
            </a:lvl9pPr>
          </a:lstStyle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3399FF"/>
              </a:buClr>
              <a:buSzPct val="100000"/>
              <a:buFont typeface="Arial" charset="0"/>
              <a:buChar char="•"/>
              <a:defRPr/>
            </a:pPr>
            <a:r>
              <a:rPr lang="fr-FR" sz="2400" dirty="0" smtClean="0">
                <a:solidFill>
                  <a:srgbClr val="CCCCFF"/>
                </a:solidFill>
                <a:latin typeface="Century Gothic" pitchFamily="32" charset="0"/>
                <a:hlinkClick r:id="rId3"/>
              </a:rPr>
              <a:t>https://vimeo.com/93853530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Enseignantes: Nathalie Marchais (lycée) et Sabrina </a:t>
            </a:r>
            <a:r>
              <a:rPr lang="fr-FR" sz="24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Ong</a:t>
            </a: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(collège)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Auteur: Jean Daniel Magnin et </a:t>
            </a:r>
            <a:r>
              <a:rPr lang="fr-FR" sz="24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Maryam</a:t>
            </a: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 </a:t>
            </a:r>
            <a:r>
              <a:rPr lang="fr-FR" sz="2400" b="1" dirty="0" err="1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Khakipour</a:t>
            </a: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defTabSz="449263">
              <a:lnSpc>
                <a:spcPct val="90000"/>
              </a:lnSpc>
              <a:spcBef>
                <a:spcPts val="600"/>
              </a:spcBef>
              <a:buClr>
                <a:srgbClr val="7F7F7F"/>
              </a:buClr>
              <a:buSzPct val="100000"/>
              <a:buFont typeface="Arial" charset="0"/>
              <a:buChar char="•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Partenaire culturel: Bibliothèques et médiathèques d’Evry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  <a:p>
            <a:pPr algn="ctr"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19  élèves de lycée</a:t>
            </a:r>
          </a:p>
          <a:p>
            <a:pPr algn="ctr"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fr-FR" sz="2400" b="1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2" charset="0"/>
              </a:rPr>
              <a:t>33 élèves de collège</a:t>
            </a:r>
          </a:p>
          <a:p>
            <a:pPr defTabSz="449263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endParaRPr lang="fr-FR" sz="2400" b="1" dirty="0" smtClean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2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257</Words>
  <Application>Microsoft Office PowerPoint</Application>
  <PresentationFormat>Affichage à l'écran (4:3)</PresentationFormat>
  <Paragraphs>62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 Implique à la fois un travail de groupe et un investissement individuel qui permet de: </vt:lpstr>
      <vt:lpstr>Permet de diversifier facilement :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CASNAV2</dc:creator>
  <cp:lastModifiedBy>CASNAV2</cp:lastModifiedBy>
  <cp:revision>1</cp:revision>
  <dcterms:created xsi:type="dcterms:W3CDTF">2014-12-11T13:37:27Z</dcterms:created>
  <dcterms:modified xsi:type="dcterms:W3CDTF">2014-12-11T13:42:34Z</dcterms:modified>
</cp:coreProperties>
</file>