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0" r:id="rId5"/>
    <p:sldId id="261" r:id="rId6"/>
    <p:sldId id="262" r:id="rId7"/>
    <p:sldId id="263" r:id="rId8"/>
    <p:sldId id="264" r:id="rId9"/>
    <p:sldId id="265" r:id="rId10"/>
    <p:sldId id="258"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4" autoAdjust="0"/>
  </p:normalViewPr>
  <p:slideViewPr>
    <p:cSldViewPr>
      <p:cViewPr varScale="1">
        <p:scale>
          <a:sx n="92" d="100"/>
          <a:sy n="92" d="100"/>
        </p:scale>
        <p:origin x="-15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375E0449-A74B-42AC-833C-D88B5F9B7635}" type="datetimeFigureOut">
              <a:rPr lang="fr-FR" smtClean="0"/>
              <a:pPr/>
              <a:t>21/07/2012</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B04DCE0-A9EE-4CA0-953F-E97A64703AA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75E0449-A74B-42AC-833C-D88B5F9B7635}" type="datetimeFigureOut">
              <a:rPr lang="fr-FR" smtClean="0"/>
              <a:pPr/>
              <a:t>21/07/2012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04DCE0-A9EE-4CA0-953F-E97A64703AA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75E0449-A74B-42AC-833C-D88B5F9B7635}" type="datetimeFigureOut">
              <a:rPr lang="fr-FR" smtClean="0"/>
              <a:pPr/>
              <a:t>21/07/2012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04DCE0-A9EE-4CA0-953F-E97A64703AA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375E0449-A74B-42AC-833C-D88B5F9B7635}" type="datetimeFigureOut">
              <a:rPr lang="fr-FR" smtClean="0"/>
              <a:pPr/>
              <a:t>21/07/2012</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7B04DCE0-A9EE-4CA0-953F-E97A64703AA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375E0449-A74B-42AC-833C-D88B5F9B7635}" type="datetimeFigureOut">
              <a:rPr lang="fr-FR" smtClean="0"/>
              <a:pPr/>
              <a:t>21/07/2012</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7B04DCE0-A9EE-4CA0-953F-E97A64703AAE}"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375E0449-A74B-42AC-833C-D88B5F9B7635}" type="datetimeFigureOut">
              <a:rPr lang="fr-FR" smtClean="0"/>
              <a:pPr/>
              <a:t>21/07/2012</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7B04DCE0-A9EE-4CA0-953F-E97A64703AA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375E0449-A74B-42AC-833C-D88B5F9B7635}" type="datetimeFigureOut">
              <a:rPr lang="fr-FR" smtClean="0"/>
              <a:pPr/>
              <a:t>21/07/2012</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7B04DCE0-A9EE-4CA0-953F-E97A64703AA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75E0449-A74B-42AC-833C-D88B5F9B7635}" type="datetimeFigureOut">
              <a:rPr lang="fr-FR" smtClean="0"/>
              <a:pPr/>
              <a:t>21/07/2012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04DCE0-A9EE-4CA0-953F-E97A64703AA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375E0449-A74B-42AC-833C-D88B5F9B7635}" type="datetimeFigureOut">
              <a:rPr lang="fr-FR" smtClean="0"/>
              <a:pPr/>
              <a:t>21/07/2012</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7B04DCE0-A9EE-4CA0-953F-E97A64703AA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375E0449-A74B-42AC-833C-D88B5F9B7635}" type="datetimeFigureOut">
              <a:rPr lang="fr-FR" smtClean="0"/>
              <a:pPr/>
              <a:t>21/07/2012</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7B04DCE0-A9EE-4CA0-953F-E97A64703AA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375E0449-A74B-42AC-833C-D88B5F9B7635}" type="datetimeFigureOut">
              <a:rPr lang="fr-FR" smtClean="0"/>
              <a:pPr/>
              <a:t>21/07/2012</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7B04DCE0-A9EE-4CA0-953F-E97A64703AA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75E0449-A74B-42AC-833C-D88B5F9B7635}" type="datetimeFigureOut">
              <a:rPr lang="fr-FR" smtClean="0"/>
              <a:pPr/>
              <a:t>21/07/2012</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B04DCE0-A9EE-4CA0-953F-E97A64703AAE}"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rman-studio.com/catalogues/catalogue_portrait-robot/arman_portrait_list.html"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rman-studio.com/catalogues/catalogue_portrait-robot/arman_portrait_list.html"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rman-studio.com/catalogues/catalogue_portrait-robot/arman_portrait_list.html"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764704"/>
            <a:ext cx="7772400" cy="2016224"/>
          </a:xfrm>
        </p:spPr>
        <p:style>
          <a:lnRef idx="1">
            <a:schemeClr val="dk1"/>
          </a:lnRef>
          <a:fillRef idx="3">
            <a:schemeClr val="dk1"/>
          </a:fillRef>
          <a:effectRef idx="2">
            <a:schemeClr val="dk1"/>
          </a:effectRef>
          <a:fontRef idx="minor">
            <a:schemeClr val="lt1"/>
          </a:fontRef>
        </p:style>
        <p:txBody>
          <a:bodyPr>
            <a:normAutofit fontScale="90000"/>
          </a:bodyPr>
          <a:lstStyle/>
          <a:p>
            <a:r>
              <a:rPr lang="fr-F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3</a:t>
            </a:r>
            <a:r>
              <a:rPr lang="fr-FR" b="1" baseline="3000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ème</a:t>
            </a:r>
            <a:r>
              <a:rPr lang="fr-F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E</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Histoire des Arts</a:t>
            </a: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Thème : </a:t>
            </a:r>
            <a:r>
              <a:rPr lang="fr-FR" sz="53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 PORTRAIT</a:t>
            </a:r>
            <a:endPar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ous-titre 2"/>
          <p:cNvSpPr>
            <a:spLocks noGrp="1"/>
          </p:cNvSpPr>
          <p:nvPr>
            <p:ph type="subTitle" idx="1"/>
          </p:nvPr>
        </p:nvSpPr>
        <p:spPr>
          <a:xfrm>
            <a:off x="2339752" y="3068960"/>
            <a:ext cx="6624736" cy="2808312"/>
          </a:xfrm>
        </p:spPr>
        <p:style>
          <a:lnRef idx="1">
            <a:schemeClr val="dk1"/>
          </a:lnRef>
          <a:fillRef idx="2">
            <a:schemeClr val="dk1"/>
          </a:fillRef>
          <a:effectRef idx="1">
            <a:schemeClr val="dk1"/>
          </a:effectRef>
          <a:fontRef idx="minor">
            <a:schemeClr val="dk1"/>
          </a:fontRef>
        </p:style>
        <p:txBody>
          <a:bodyPr>
            <a:normAutofit lnSpcReduction="10000"/>
          </a:bodyPr>
          <a:lstStyle/>
          <a:p>
            <a:pPr algn="ct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Axes </a:t>
            </a: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d’étude : L’autoportrait</a:t>
            </a:r>
          </a:p>
          <a:p>
            <a:endPar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buFont typeface="Wingdings" pitchFamily="2" charset="2"/>
              <a:buChar char="Ø"/>
            </a:pPr>
            <a:r>
              <a:rPr lang="fr-FR" sz="2400" dirty="0" smtClean="0">
                <a:solidFill>
                  <a:schemeClr val="accent2">
                    <a:lumMod val="50000"/>
                  </a:schemeClr>
                </a:solidFill>
              </a:rPr>
              <a:t>Se présenter par les objets : </a:t>
            </a:r>
            <a:r>
              <a:rPr lang="fr-FR" sz="2000" dirty="0" smtClean="0">
                <a:solidFill>
                  <a:schemeClr val="accent6">
                    <a:lumMod val="75000"/>
                  </a:schemeClr>
                </a:solidFill>
              </a:rPr>
              <a:t>ARMAN, </a:t>
            </a:r>
            <a:r>
              <a:rPr lang="fr-FR" sz="2000" u="sng" dirty="0" smtClean="0">
                <a:solidFill>
                  <a:schemeClr val="accent6">
                    <a:lumMod val="75000"/>
                  </a:schemeClr>
                </a:solidFill>
              </a:rPr>
              <a:t>Autoportrait-robot</a:t>
            </a:r>
            <a:r>
              <a:rPr lang="fr-FR" sz="2000" dirty="0" smtClean="0">
                <a:solidFill>
                  <a:schemeClr val="accent6">
                    <a:lumMod val="75000"/>
                  </a:schemeClr>
                </a:solidFill>
              </a:rPr>
              <a:t>, 1992</a:t>
            </a:r>
            <a:endParaRPr lang="fr-FR" dirty="0" smtClean="0">
              <a:solidFill>
                <a:schemeClr val="accent6">
                  <a:lumMod val="75000"/>
                </a:schemeClr>
              </a:solidFill>
            </a:endParaRPr>
          </a:p>
          <a:p>
            <a:pPr algn="ctr">
              <a:buFont typeface="Wingdings" pitchFamily="2" charset="2"/>
              <a:buChar char="Ø"/>
            </a:pPr>
            <a:r>
              <a:rPr lang="fr-FR" sz="2400" dirty="0" smtClean="0">
                <a:solidFill>
                  <a:schemeClr val="accent2">
                    <a:lumMod val="50000"/>
                  </a:schemeClr>
                </a:solidFill>
              </a:rPr>
              <a:t>Se représenter </a:t>
            </a:r>
            <a:r>
              <a:rPr lang="fr-FR" dirty="0" smtClean="0">
                <a:solidFill>
                  <a:schemeClr val="accent2">
                    <a:lumMod val="50000"/>
                  </a:schemeClr>
                </a:solidFill>
              </a:rPr>
              <a:t>: </a:t>
            </a:r>
            <a:r>
              <a:rPr lang="fr-FR" sz="2000" dirty="0" smtClean="0">
                <a:solidFill>
                  <a:schemeClr val="accent6">
                    <a:lumMod val="75000"/>
                  </a:schemeClr>
                </a:solidFill>
              </a:rPr>
              <a:t>Norman ROCKWELL</a:t>
            </a:r>
            <a:endParaRPr lang="fr-FR"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785242"/>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sp>
        <p:nvSpPr>
          <p:cNvPr id="3" name="Espace réservé du contenu 2"/>
          <p:cNvSpPr>
            <a:spLocks noGrp="1"/>
          </p:cNvSpPr>
          <p:nvPr>
            <p:ph sz="half" idx="1"/>
          </p:nvPr>
        </p:nvSpPr>
        <p:spPr>
          <a:xfrm>
            <a:off x="0" y="980728"/>
            <a:ext cx="5724128" cy="5688631"/>
          </a:xfrm>
          <a:noFill/>
          <a:ln>
            <a:solidFill>
              <a:schemeClr val="bg1">
                <a:lumMod val="50000"/>
              </a:schemeClr>
            </a:solidFill>
          </a:ln>
        </p:spPr>
        <p:txBody>
          <a:bodyPr>
            <a:normAutofit lnSpcReduction="10000"/>
          </a:bodyPr>
          <a:lstStyle/>
          <a:p>
            <a:pPr>
              <a:buNone/>
            </a:pPr>
            <a:r>
              <a:rPr lang="fr-FR" sz="1900" b="1" dirty="0" smtClean="0">
                <a:solidFill>
                  <a:schemeClr val="accent5">
                    <a:lumMod val="40000"/>
                    <a:lumOff val="60000"/>
                  </a:schemeClr>
                </a:solidFill>
              </a:rPr>
              <a:t>Situation de l’objet d’étude dans son contexte</a:t>
            </a:r>
          </a:p>
          <a:p>
            <a:pPr>
              <a:buClr>
                <a:schemeClr val="accent5">
                  <a:lumMod val="60000"/>
                  <a:lumOff val="40000"/>
                </a:schemeClr>
              </a:buClr>
            </a:pPr>
            <a:r>
              <a:rPr lang="fr-FR" sz="1900" b="1" dirty="0" smtClean="0">
                <a:solidFill>
                  <a:srgbClr val="FFFF99"/>
                </a:solidFill>
              </a:rPr>
              <a:t>Contexte historique : </a:t>
            </a:r>
          </a:p>
          <a:p>
            <a:pPr>
              <a:buClr>
                <a:schemeClr val="accent5">
                  <a:lumMod val="60000"/>
                  <a:lumOff val="40000"/>
                </a:schemeClr>
              </a:buClr>
              <a:buNone/>
            </a:pPr>
            <a:r>
              <a:rPr lang="fr-FR" sz="1900" b="1" i="1" dirty="0" smtClean="0"/>
              <a:t>Les années 1950 </a:t>
            </a:r>
            <a:r>
              <a:rPr lang="fr-FR" sz="1900" i="1" dirty="0" smtClean="0"/>
              <a:t>:</a:t>
            </a:r>
          </a:p>
          <a:p>
            <a:pPr>
              <a:buClr>
                <a:schemeClr val="accent5">
                  <a:lumMod val="60000"/>
                  <a:lumOff val="40000"/>
                </a:schemeClr>
              </a:buClr>
              <a:buNone/>
            </a:pPr>
            <a:r>
              <a:rPr lang="fr-FR" sz="1900" i="1" dirty="0" smtClean="0"/>
              <a:t> L’après-guerre, l’industrialisation de la société, développement de la consommation.</a:t>
            </a:r>
          </a:p>
          <a:p>
            <a:pPr>
              <a:buClr>
                <a:schemeClr val="accent5">
                  <a:lumMod val="60000"/>
                  <a:lumOff val="40000"/>
                </a:schemeClr>
              </a:buClr>
            </a:pPr>
            <a:r>
              <a:rPr lang="fr-FR" sz="1900" b="1" dirty="0" smtClean="0">
                <a:solidFill>
                  <a:srgbClr val="FFFF99"/>
                </a:solidFill>
              </a:rPr>
              <a:t>Contexte culturel : </a:t>
            </a:r>
          </a:p>
          <a:p>
            <a:pPr>
              <a:buClr>
                <a:schemeClr val="accent5">
                  <a:lumMod val="60000"/>
                  <a:lumOff val="40000"/>
                </a:schemeClr>
              </a:buClr>
              <a:buNone/>
            </a:pPr>
            <a:r>
              <a:rPr lang="fr-FR" sz="1900" b="1" dirty="0" smtClean="0"/>
              <a:t>Les années 1960 </a:t>
            </a:r>
            <a:r>
              <a:rPr lang="fr-FR" sz="1900" dirty="0" smtClean="0"/>
              <a:t>:</a:t>
            </a:r>
          </a:p>
          <a:p>
            <a:pPr>
              <a:buClr>
                <a:schemeClr val="accent5">
                  <a:lumMod val="60000"/>
                  <a:lumOff val="40000"/>
                </a:schemeClr>
              </a:buClr>
              <a:buNone/>
            </a:pPr>
            <a:r>
              <a:rPr lang="fr-FR" sz="1900" dirty="0" smtClean="0"/>
              <a:t> Début du mouvement artistique « </a:t>
            </a:r>
            <a:r>
              <a:rPr lang="fr-FR" sz="1900" b="1" dirty="0" smtClean="0"/>
              <a:t>Nouveau réalisme</a:t>
            </a:r>
            <a:r>
              <a:rPr lang="fr-FR" sz="1900" dirty="0" smtClean="0"/>
              <a:t> », considéré comme le Pop Art français. </a:t>
            </a:r>
            <a:r>
              <a:rPr lang="fr-FR" sz="1900" u="sng" dirty="0" smtClean="0"/>
              <a:t>Idées défendues par ces artistes </a:t>
            </a:r>
            <a:r>
              <a:rPr lang="fr-FR" sz="1900" dirty="0" smtClean="0"/>
              <a:t>: le retour à la réalité et au quotidien, l’éclatement des limites entre les genres artistiques.</a:t>
            </a:r>
          </a:p>
          <a:p>
            <a:pPr>
              <a:buClr>
                <a:schemeClr val="accent5">
                  <a:lumMod val="60000"/>
                  <a:lumOff val="40000"/>
                </a:schemeClr>
              </a:buClr>
            </a:pPr>
            <a:r>
              <a:rPr lang="fr-FR" sz="1900" b="1" dirty="0" smtClean="0">
                <a:solidFill>
                  <a:srgbClr val="FFFF99"/>
                </a:solidFill>
              </a:rPr>
              <a:t>Contexte social : </a:t>
            </a:r>
          </a:p>
          <a:p>
            <a:pPr>
              <a:buClr>
                <a:schemeClr val="accent5">
                  <a:lumMod val="60000"/>
                  <a:lumOff val="40000"/>
                </a:schemeClr>
              </a:buClr>
              <a:buNone/>
            </a:pPr>
            <a:r>
              <a:rPr lang="fr-FR" sz="1900" b="1" dirty="0" smtClean="0"/>
              <a:t>Les années 1990 : </a:t>
            </a:r>
          </a:p>
          <a:p>
            <a:pPr>
              <a:buClr>
                <a:schemeClr val="accent5">
                  <a:lumMod val="60000"/>
                  <a:lumOff val="40000"/>
                </a:schemeClr>
              </a:buClr>
              <a:buNone/>
            </a:pPr>
            <a:r>
              <a:rPr lang="fr-FR" sz="1900" dirty="0" smtClean="0"/>
              <a:t>La consommation de masse, la pratique du « acheter/jeter », le « tout plastique » &gt; multiplication des déchets et objets de rebus.</a:t>
            </a:r>
            <a:endParaRPr lang="fr-FR" sz="1900" b="1" dirty="0" smtClean="0"/>
          </a:p>
          <a:p>
            <a:pPr>
              <a:buClr>
                <a:schemeClr val="accent5">
                  <a:lumMod val="60000"/>
                  <a:lumOff val="40000"/>
                </a:schemeClr>
              </a:buClr>
              <a:buNone/>
            </a:pPr>
            <a:endParaRPr lang="fr-FR" sz="1900" b="1" dirty="0" smtClean="0"/>
          </a:p>
          <a:p>
            <a:pPr>
              <a:buClr>
                <a:schemeClr val="accent5">
                  <a:lumMod val="60000"/>
                  <a:lumOff val="40000"/>
                </a:schemeClr>
              </a:buClr>
              <a:buNone/>
            </a:pPr>
            <a:endParaRPr lang="fr-FR" sz="1900" i="1" dirty="0" smtClean="0"/>
          </a:p>
          <a:p>
            <a:pPr>
              <a:buNone/>
            </a:pPr>
            <a:endParaRPr lang="fr-FR" sz="2000" dirty="0"/>
          </a:p>
        </p:txBody>
      </p:sp>
      <p:pic>
        <p:nvPicPr>
          <p:cNvPr id="6" name="Espace réservé du contenu 5" descr="1992.Arman.autoportrait.robot.assemblage.sous.plexiglas.jpg"/>
          <p:cNvPicPr>
            <a:picLocks noGrp="1" noChangeAspect="1"/>
          </p:cNvPicPr>
          <p:nvPr>
            <p:ph sz="half" idx="2"/>
          </p:nvPr>
        </p:nvPicPr>
        <p:blipFill>
          <a:blip r:embed="rId2" cstate="print"/>
          <a:stretch>
            <a:fillRect/>
          </a:stretch>
        </p:blipFill>
        <p:spPr>
          <a:xfrm>
            <a:off x="5724128" y="1124744"/>
            <a:ext cx="3169389" cy="43819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7494"/>
            <a:ext cx="8640960" cy="1001266"/>
          </a:xfrm>
        </p:spPr>
        <p:txBody>
          <a:bodyPr>
            <a:normAutofit/>
          </a:bodyPr>
          <a:lstStyle/>
          <a:p>
            <a:pPr algn="ctr"/>
            <a:r>
              <a:rPr lang="fr-FR" sz="3600" u="sng" dirty="0" smtClean="0"/>
              <a:t>Autoportrait</a:t>
            </a:r>
            <a:r>
              <a:rPr lang="fr-FR" sz="3600" dirty="0" smtClean="0"/>
              <a:t> : </a:t>
            </a:r>
            <a:r>
              <a:rPr lang="fr-FR" sz="3200" dirty="0" smtClean="0"/>
              <a:t>Se représenter</a:t>
            </a:r>
            <a:endParaRPr lang="fr-FR" sz="3600" dirty="0"/>
          </a:p>
        </p:txBody>
      </p:sp>
      <p:pic>
        <p:nvPicPr>
          <p:cNvPr id="8" name="Espace réservé du contenu 7" descr="1992.Arman.autoportrait.robot.assemblage.sous.plexiglas.jpg"/>
          <p:cNvPicPr>
            <a:picLocks noGrp="1" noChangeAspect="1"/>
          </p:cNvPicPr>
          <p:nvPr>
            <p:ph sz="half" idx="1"/>
          </p:nvPr>
        </p:nvPicPr>
        <p:blipFill>
          <a:blip r:embed="rId2" cstate="print"/>
          <a:stretch>
            <a:fillRect/>
          </a:stretch>
        </p:blipFill>
        <p:spPr>
          <a:xfrm>
            <a:off x="206371" y="1196752"/>
            <a:ext cx="4248473" cy="5400600"/>
          </a:xfrm>
        </p:spPr>
      </p:pic>
      <p:sp>
        <p:nvSpPr>
          <p:cNvPr id="13" name="Espace réservé du contenu 12"/>
          <p:cNvSpPr>
            <a:spLocks noGrp="1"/>
          </p:cNvSpPr>
          <p:nvPr>
            <p:ph sz="half" idx="2"/>
          </p:nvPr>
        </p:nvSpPr>
        <p:spPr>
          <a:xfrm>
            <a:off x="4572000" y="1268761"/>
            <a:ext cx="4572000" cy="4857404"/>
          </a:xfrm>
        </p:spPr>
        <p:txBody>
          <a:bodyPr>
            <a:normAutofit lnSpcReduction="10000"/>
          </a:bodyPr>
          <a:lstStyle/>
          <a:p>
            <a:pPr algn="ctr">
              <a:buNone/>
            </a:pPr>
            <a:r>
              <a:rPr lang="fr-FR" sz="2000" b="1" dirty="0" smtClean="0">
                <a:solidFill>
                  <a:schemeClr val="accent5">
                    <a:lumMod val="40000"/>
                    <a:lumOff val="60000"/>
                  </a:schemeClr>
                </a:solidFill>
              </a:rPr>
              <a:t>Présentation de l’objet d’étude</a:t>
            </a:r>
          </a:p>
          <a:p>
            <a:pPr>
              <a:buNone/>
            </a:pPr>
            <a:endParaRPr lang="fr-FR" sz="1400" dirty="0" smtClean="0"/>
          </a:p>
          <a:p>
            <a:pPr>
              <a:buNone/>
            </a:pPr>
            <a:r>
              <a:rPr lang="fr-FR" sz="1400" dirty="0" smtClean="0"/>
              <a:t>Nature de l’œuvre :</a:t>
            </a:r>
            <a:r>
              <a:rPr lang="fr-FR" sz="1400" b="1" dirty="0" smtClean="0"/>
              <a:t> Illustration peinte  pour la couverture du </a:t>
            </a:r>
            <a:r>
              <a:rPr lang="fr-FR" sz="1400" b="1" u="sng" dirty="0" smtClean="0"/>
              <a:t>Saturday Evening Post </a:t>
            </a:r>
            <a:r>
              <a:rPr lang="fr-FR" sz="1400" b="1" dirty="0" smtClean="0"/>
              <a:t>du 13 février 1960.</a:t>
            </a:r>
          </a:p>
          <a:p>
            <a:pPr>
              <a:buNone/>
            </a:pPr>
            <a:endParaRPr lang="fr-FR" sz="1400" dirty="0" smtClean="0"/>
          </a:p>
          <a:p>
            <a:pPr>
              <a:buNone/>
            </a:pPr>
            <a:r>
              <a:rPr lang="fr-FR" sz="1400" dirty="0" smtClean="0"/>
              <a:t>Titre : </a:t>
            </a:r>
            <a:r>
              <a:rPr lang="fr-FR" sz="1600" b="1" u="sng" dirty="0" smtClean="0"/>
              <a:t>Triple self-portrait</a:t>
            </a:r>
            <a:endParaRPr lang="fr-FR" sz="1600" b="1" dirty="0" smtClean="0"/>
          </a:p>
          <a:p>
            <a:pPr>
              <a:buNone/>
            </a:pPr>
            <a:r>
              <a:rPr lang="fr-FR" sz="1400" dirty="0" smtClean="0"/>
              <a:t>Auteur : </a:t>
            </a:r>
            <a:r>
              <a:rPr lang="fr-FR" sz="1600" b="1" dirty="0" smtClean="0"/>
              <a:t>Norman ROCKWELL </a:t>
            </a:r>
            <a:r>
              <a:rPr lang="fr-FR" sz="1600" dirty="0" smtClean="0"/>
              <a:t>(1894-1978) </a:t>
            </a:r>
          </a:p>
          <a:p>
            <a:pPr>
              <a:buNone/>
            </a:pPr>
            <a:r>
              <a:rPr lang="fr-FR" sz="1600" b="1" dirty="0" smtClean="0"/>
              <a:t>            </a:t>
            </a:r>
          </a:p>
          <a:p>
            <a:pPr>
              <a:buNone/>
            </a:pPr>
            <a:r>
              <a:rPr lang="fr-FR" sz="1400" dirty="0" smtClean="0"/>
              <a:t>Date de création </a:t>
            </a:r>
            <a:r>
              <a:rPr lang="fr-FR" sz="1600" dirty="0" smtClean="0"/>
              <a:t>: </a:t>
            </a:r>
            <a:r>
              <a:rPr lang="fr-FR" sz="1600" b="1" dirty="0" smtClean="0"/>
              <a:t>1960</a:t>
            </a:r>
          </a:p>
          <a:p>
            <a:pPr>
              <a:buNone/>
            </a:pPr>
            <a:endParaRPr lang="fr-FR" sz="1400" dirty="0" smtClean="0"/>
          </a:p>
          <a:p>
            <a:pPr>
              <a:buNone/>
            </a:pPr>
            <a:r>
              <a:rPr lang="fr-FR" sz="1400" dirty="0" smtClean="0"/>
              <a:t>Matériaux et support : </a:t>
            </a:r>
            <a:r>
              <a:rPr lang="fr-FR" sz="1600" b="1" dirty="0" smtClean="0"/>
              <a:t>huile sur toile</a:t>
            </a:r>
          </a:p>
          <a:p>
            <a:pPr>
              <a:buNone/>
            </a:pPr>
            <a:endParaRPr lang="fr-FR" sz="1400" dirty="0" smtClean="0"/>
          </a:p>
          <a:p>
            <a:pPr>
              <a:buNone/>
            </a:pPr>
            <a:r>
              <a:rPr lang="fr-FR" sz="1400" dirty="0" smtClean="0"/>
              <a:t>Dimensions: </a:t>
            </a:r>
            <a:r>
              <a:rPr lang="fr-FR" sz="1600" b="1" dirty="0" smtClean="0"/>
              <a:t>113,5x 87,5 cm</a:t>
            </a:r>
          </a:p>
          <a:p>
            <a:pPr>
              <a:buNone/>
            </a:pPr>
            <a:endParaRPr lang="fr-FR" sz="1400" dirty="0" smtClean="0"/>
          </a:p>
          <a:p>
            <a:pPr>
              <a:buNone/>
            </a:pPr>
            <a:r>
              <a:rPr lang="fr-FR" sz="1400" dirty="0" smtClean="0"/>
              <a:t>Lieu de conservation : </a:t>
            </a:r>
            <a:r>
              <a:rPr lang="en-US" sz="1600" b="1" dirty="0" smtClean="0"/>
              <a:t>Collection of Norman Rockwell Museum Stockbridge, États-Unis. </a:t>
            </a:r>
            <a:endParaRPr lang="fr-FR" sz="1600" b="1" dirty="0" smtClean="0"/>
          </a:p>
          <a:p>
            <a:pPr>
              <a:buNone/>
            </a:pPr>
            <a:endParaRPr lang="fr-FR" sz="1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641226"/>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pic>
        <p:nvPicPr>
          <p:cNvPr id="4" name="Espace réservé du contenu 3" descr="1992.Arman.autoportrait.robot.assemblage.sous.plexiglas.jpg"/>
          <p:cNvPicPr>
            <a:picLocks noGrp="1" noChangeAspect="1"/>
          </p:cNvPicPr>
          <p:nvPr>
            <p:ph idx="1"/>
          </p:nvPr>
        </p:nvPicPr>
        <p:blipFill>
          <a:blip r:embed="rId2" cstate="print"/>
          <a:stretch>
            <a:fillRect/>
          </a:stretch>
        </p:blipFill>
        <p:spPr>
          <a:xfrm>
            <a:off x="2843808" y="1409168"/>
            <a:ext cx="3813666" cy="4847880"/>
          </a:xfrm>
        </p:spPr>
      </p:pic>
      <p:sp>
        <p:nvSpPr>
          <p:cNvPr id="6" name="Rectangle 5"/>
          <p:cNvSpPr/>
          <p:nvPr/>
        </p:nvSpPr>
        <p:spPr>
          <a:xfrm>
            <a:off x="2339752" y="764704"/>
            <a:ext cx="4752528" cy="369332"/>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endParaRPr lang="fr-FR" dirty="0"/>
          </a:p>
        </p:txBody>
      </p:sp>
      <p:cxnSp>
        <p:nvCxnSpPr>
          <p:cNvPr id="8" name="Connecteur droit avec flèche 7"/>
          <p:cNvCxnSpPr/>
          <p:nvPr/>
        </p:nvCxnSpPr>
        <p:spPr>
          <a:xfrm flipV="1">
            <a:off x="5940152" y="1844824"/>
            <a:ext cx="1152128" cy="72008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9" name="Connecteur droit avec flèche 8"/>
          <p:cNvCxnSpPr/>
          <p:nvPr/>
        </p:nvCxnSpPr>
        <p:spPr>
          <a:xfrm>
            <a:off x="5220072" y="2924944"/>
            <a:ext cx="1728192" cy="100811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a:xfrm flipH="1" flipV="1">
            <a:off x="2267744" y="3284984"/>
            <a:ext cx="1296144" cy="14401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6" name="Connecteur droit avec flèche 25"/>
          <p:cNvCxnSpPr/>
          <p:nvPr/>
        </p:nvCxnSpPr>
        <p:spPr>
          <a:xfrm flipH="1">
            <a:off x="1763688" y="4221088"/>
            <a:ext cx="3096344" cy="7200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8" name="Connecteur droit avec flèche 27"/>
          <p:cNvCxnSpPr/>
          <p:nvPr/>
        </p:nvCxnSpPr>
        <p:spPr>
          <a:xfrm flipH="1" flipV="1">
            <a:off x="2483768" y="1556792"/>
            <a:ext cx="1584176" cy="115212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32" name="Rectangle 31"/>
          <p:cNvSpPr/>
          <p:nvPr/>
        </p:nvSpPr>
        <p:spPr>
          <a:xfrm>
            <a:off x="7092280" y="1628800"/>
            <a:ext cx="1872208" cy="1015663"/>
          </a:xfrm>
          <a:prstGeom prst="rect">
            <a:avLst/>
          </a:prstGeom>
        </p:spPr>
        <p:txBody>
          <a:bodyPr wrap="square">
            <a:spAutoFit/>
          </a:bodyPr>
          <a:lstStyle/>
          <a:p>
            <a:r>
              <a:rPr lang="fr-FR" dirty="0" smtClean="0"/>
              <a:t>Les références artistiques : </a:t>
            </a:r>
            <a:r>
              <a:rPr lang="fr-FR" sz="1100" dirty="0" smtClean="0"/>
              <a:t>Dürer, Rembrandt, Van Gogh et Picasso</a:t>
            </a:r>
            <a:endParaRPr lang="fr-FR" sz="1100" dirty="0"/>
          </a:p>
        </p:txBody>
      </p:sp>
      <p:sp>
        <p:nvSpPr>
          <p:cNvPr id="33" name="Rectangle 32"/>
          <p:cNvSpPr/>
          <p:nvPr/>
        </p:nvSpPr>
        <p:spPr>
          <a:xfrm>
            <a:off x="7020272" y="3284984"/>
            <a:ext cx="1872208" cy="923330"/>
          </a:xfrm>
          <a:prstGeom prst="rect">
            <a:avLst/>
          </a:prstGeom>
        </p:spPr>
        <p:txBody>
          <a:bodyPr wrap="square">
            <a:spAutoFit/>
          </a:bodyPr>
          <a:lstStyle/>
          <a:p>
            <a:r>
              <a:rPr lang="fr-FR" dirty="0" smtClean="0"/>
              <a:t>L’autoportrait en cours de réalisation</a:t>
            </a:r>
            <a:endParaRPr lang="fr-FR" dirty="0"/>
          </a:p>
        </p:txBody>
      </p:sp>
      <p:sp>
        <p:nvSpPr>
          <p:cNvPr id="36" name="Rectangle 35"/>
          <p:cNvSpPr/>
          <p:nvPr/>
        </p:nvSpPr>
        <p:spPr>
          <a:xfrm>
            <a:off x="1043608" y="3068960"/>
            <a:ext cx="1188640" cy="369332"/>
          </a:xfrm>
          <a:prstGeom prst="rect">
            <a:avLst/>
          </a:prstGeom>
        </p:spPr>
        <p:txBody>
          <a:bodyPr wrap="square">
            <a:spAutoFit/>
          </a:bodyPr>
          <a:lstStyle/>
          <a:p>
            <a:r>
              <a:rPr lang="fr-FR" dirty="0" smtClean="0"/>
              <a:t>Le reflet</a:t>
            </a:r>
            <a:endParaRPr lang="fr-FR" dirty="0"/>
          </a:p>
        </p:txBody>
      </p:sp>
      <p:sp>
        <p:nvSpPr>
          <p:cNvPr id="38" name="Rectangle 37"/>
          <p:cNvSpPr/>
          <p:nvPr/>
        </p:nvSpPr>
        <p:spPr>
          <a:xfrm>
            <a:off x="611560" y="4077072"/>
            <a:ext cx="1368152" cy="369332"/>
          </a:xfrm>
          <a:prstGeom prst="rect">
            <a:avLst/>
          </a:prstGeom>
        </p:spPr>
        <p:txBody>
          <a:bodyPr wrap="square">
            <a:spAutoFit/>
          </a:bodyPr>
          <a:lstStyle/>
          <a:p>
            <a:r>
              <a:rPr lang="fr-FR" dirty="0" smtClean="0"/>
              <a:t>L’artiste</a:t>
            </a:r>
            <a:endParaRPr lang="fr-FR" dirty="0"/>
          </a:p>
        </p:txBody>
      </p:sp>
      <p:sp>
        <p:nvSpPr>
          <p:cNvPr id="39" name="Rectangle 38"/>
          <p:cNvSpPr/>
          <p:nvPr/>
        </p:nvSpPr>
        <p:spPr>
          <a:xfrm>
            <a:off x="1115616" y="1412776"/>
            <a:ext cx="1296144" cy="369332"/>
          </a:xfrm>
          <a:prstGeom prst="rect">
            <a:avLst/>
          </a:prstGeom>
        </p:spPr>
        <p:txBody>
          <a:bodyPr wrap="square">
            <a:spAutoFit/>
          </a:bodyPr>
          <a:lstStyle/>
          <a:p>
            <a:r>
              <a:rPr lang="fr-FR" dirty="0" smtClean="0"/>
              <a:t>L’esquisse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97210"/>
          </a:xfrm>
        </p:spPr>
        <p:txBody>
          <a:bodyPr>
            <a:normAutofit fontScale="90000"/>
          </a:bodyPr>
          <a:lstStyle/>
          <a:p>
            <a:pPr algn="ctr"/>
            <a:r>
              <a:rPr lang="fr-FR" sz="3200" u="sng" dirty="0" smtClean="0"/>
              <a:t>Autoportrait</a:t>
            </a:r>
            <a:r>
              <a:rPr lang="fr-FR" sz="3200" dirty="0" smtClean="0"/>
              <a:t> : </a:t>
            </a:r>
            <a:r>
              <a:rPr lang="fr-FR" sz="2800" dirty="0" smtClean="0"/>
              <a:t>Se représenter</a:t>
            </a:r>
            <a:endParaRPr lang="fr-FR" sz="2800" dirty="0"/>
          </a:p>
        </p:txBody>
      </p:sp>
      <p:sp>
        <p:nvSpPr>
          <p:cNvPr id="3" name="Espace réservé du contenu 2"/>
          <p:cNvSpPr>
            <a:spLocks noGrp="1"/>
          </p:cNvSpPr>
          <p:nvPr>
            <p:ph sz="half" idx="1"/>
          </p:nvPr>
        </p:nvSpPr>
        <p:spPr>
          <a:xfrm>
            <a:off x="395536" y="1628800"/>
            <a:ext cx="4392488" cy="4525963"/>
          </a:xfrm>
        </p:spPr>
        <p:txBody>
          <a:bodyPr>
            <a:normAutofit fontScale="92500" lnSpcReduction="20000"/>
          </a:bodyPr>
          <a:lstStyle/>
          <a:p>
            <a:r>
              <a:rPr lang="fr-FR" sz="2400" u="sng" dirty="0" smtClean="0"/>
              <a:t>La description : </a:t>
            </a:r>
          </a:p>
          <a:p>
            <a:pPr>
              <a:buFont typeface="Arial" pitchFamily="34" charset="0"/>
              <a:buChar char="•"/>
            </a:pPr>
            <a:r>
              <a:rPr lang="fr-FR" sz="1600" dirty="0" smtClean="0"/>
              <a:t>L’artiste de dos, assis sur un tabouret, penché pour regarder un miroir, il a une main levée qui tient le pinceau devant sa toile.</a:t>
            </a:r>
          </a:p>
          <a:p>
            <a:pPr>
              <a:buNone/>
            </a:pPr>
            <a:endParaRPr lang="fr-FR" sz="1600" dirty="0" smtClean="0"/>
          </a:p>
          <a:p>
            <a:pPr>
              <a:buFont typeface="Arial" pitchFamily="34" charset="0"/>
              <a:buChar char="•"/>
            </a:pPr>
            <a:r>
              <a:rPr lang="fr-FR" sz="1600" dirty="0" smtClean="0"/>
              <a:t>Le reflet du peintre dans le miroir, nous le voyons comme il doit le voir lui-même.</a:t>
            </a:r>
          </a:p>
          <a:p>
            <a:pPr>
              <a:buNone/>
            </a:pPr>
            <a:endParaRPr lang="fr-FR" sz="1600" dirty="0" smtClean="0"/>
          </a:p>
          <a:p>
            <a:pPr>
              <a:buFont typeface="Arial" pitchFamily="34" charset="0"/>
              <a:buChar char="•"/>
            </a:pPr>
            <a:r>
              <a:rPr lang="fr-FR" sz="1600" dirty="0" smtClean="0"/>
              <a:t>La toile : l’autoportrait en train d’être peint, plus grand que « nature », l’artiste y semble plus jeune, son visage est plus rond; la pipe est horizontale (opposition avec le modèle)</a:t>
            </a:r>
            <a:endParaRPr lang="fr-FR" sz="2400" dirty="0" smtClean="0"/>
          </a:p>
          <a:p>
            <a:pPr>
              <a:buNone/>
            </a:pPr>
            <a:endParaRPr lang="fr-FR" dirty="0" smtClean="0"/>
          </a:p>
          <a:p>
            <a:r>
              <a:rPr lang="fr-FR" b="1" dirty="0" smtClean="0"/>
              <a:t>N’y a-t-il pas plus de 3 portraits dans cette œuvre ?</a:t>
            </a:r>
          </a:p>
        </p:txBody>
      </p:sp>
      <p:pic>
        <p:nvPicPr>
          <p:cNvPr id="6" name="Espace réservé du contenu 5" descr="1992.Arman.autoportrait.robot.assemblage.sous.plexiglas.jpg"/>
          <p:cNvPicPr>
            <a:picLocks noGrp="1" noChangeAspect="1"/>
          </p:cNvPicPr>
          <p:nvPr>
            <p:ph sz="half" idx="2"/>
          </p:nvPr>
        </p:nvPicPr>
        <p:blipFill>
          <a:blip r:embed="rId2" cstate="print"/>
          <a:stretch>
            <a:fillRect/>
          </a:stretch>
        </p:blipFill>
        <p:spPr>
          <a:xfrm>
            <a:off x="4860032" y="1690992"/>
            <a:ext cx="3672407" cy="4668313"/>
          </a:xfrm>
        </p:spPr>
      </p:pic>
      <p:sp>
        <p:nvSpPr>
          <p:cNvPr id="5" name="Rectangle 4"/>
          <p:cNvSpPr/>
          <p:nvPr/>
        </p:nvSpPr>
        <p:spPr>
          <a:xfrm>
            <a:off x="2339752" y="764704"/>
            <a:ext cx="4824536"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sp>
        <p:nvSpPr>
          <p:cNvPr id="8" name="Rectangle 7"/>
          <p:cNvSpPr/>
          <p:nvPr/>
        </p:nvSpPr>
        <p:spPr>
          <a:xfrm>
            <a:off x="2195736" y="1556792"/>
            <a:ext cx="6840760" cy="2308324"/>
          </a:xfrm>
          <a:prstGeom prst="rect">
            <a:avLst/>
          </a:prstGeom>
        </p:spPr>
        <p:txBody>
          <a:bodyPr wrap="square">
            <a:spAutoFit/>
          </a:bodyPr>
          <a:lstStyle/>
          <a:p>
            <a:pPr algn="ctr"/>
            <a:r>
              <a:rPr lang="fr-FR" b="1" dirty="0" smtClean="0"/>
              <a:t>Les références artistiques</a:t>
            </a:r>
          </a:p>
          <a:p>
            <a:r>
              <a:rPr lang="fr-FR" dirty="0" smtClean="0"/>
              <a:t>N. ROCKWELL inclut dans son tableau 4 reproductions d’autoportraits  ou de portraits de célèbres peintres de l’Histoire de la peinture. </a:t>
            </a:r>
          </a:p>
          <a:p>
            <a:pPr algn="ctr"/>
            <a:r>
              <a:rPr lang="fr-FR" b="1" dirty="0" smtClean="0"/>
              <a:t>Dans quel but ?</a:t>
            </a:r>
            <a:endParaRPr lang="fr-FR" b="1" dirty="0"/>
          </a:p>
          <a:p>
            <a:r>
              <a:rPr lang="fr-FR" dirty="0" smtClean="0"/>
              <a:t>N.ROCKWELL semble avoir deux objectifs : </a:t>
            </a:r>
          </a:p>
          <a:p>
            <a:pPr>
              <a:buFontTx/>
              <a:buChar char="-"/>
            </a:pPr>
            <a:r>
              <a:rPr lang="fr-FR" dirty="0" smtClean="0"/>
              <a:t>Rendre hommage aux grands peintres</a:t>
            </a:r>
          </a:p>
          <a:p>
            <a:pPr>
              <a:buFontTx/>
              <a:buChar char="-"/>
            </a:pPr>
            <a:r>
              <a:rPr lang="fr-FR" dirty="0"/>
              <a:t> </a:t>
            </a:r>
            <a:r>
              <a:rPr lang="fr-FR" dirty="0" smtClean="0"/>
              <a:t>s’en différencier en leur opposant son style</a:t>
            </a:r>
          </a:p>
        </p:txBody>
      </p:sp>
      <p:pic>
        <p:nvPicPr>
          <p:cNvPr id="12" name="Espace réservé du contenu 11" descr="triple self-portrait.jpg"/>
          <p:cNvPicPr>
            <a:picLocks noGrp="1" noChangeAspect="1"/>
          </p:cNvPicPr>
          <p:nvPr>
            <p:ph sz="half" idx="1"/>
          </p:nvPr>
        </p:nvPicPr>
        <p:blipFill>
          <a:blip r:embed="rId2" cstate="print"/>
          <a:srcRect l="70358" t="16592" r="6284" b="57158"/>
          <a:stretch>
            <a:fillRect/>
          </a:stretch>
        </p:blipFill>
        <p:spPr>
          <a:xfrm>
            <a:off x="251520" y="3789040"/>
            <a:ext cx="1728192" cy="2468846"/>
          </a:xfrm>
        </p:spPr>
      </p:pic>
      <p:pic>
        <p:nvPicPr>
          <p:cNvPr id="13" name="Image 12" descr="Autoportrait.jpg"/>
          <p:cNvPicPr>
            <a:picLocks noChangeAspect="1"/>
          </p:cNvPicPr>
          <p:nvPr/>
        </p:nvPicPr>
        <p:blipFill>
          <a:blip r:embed="rId3" cstate="print"/>
          <a:stretch>
            <a:fillRect/>
          </a:stretch>
        </p:blipFill>
        <p:spPr>
          <a:xfrm>
            <a:off x="2483768" y="4005064"/>
            <a:ext cx="1497534" cy="1991720"/>
          </a:xfrm>
          <a:prstGeom prst="rect">
            <a:avLst/>
          </a:prstGeom>
        </p:spPr>
      </p:pic>
      <p:pic>
        <p:nvPicPr>
          <p:cNvPr id="14" name="Image 13" descr="autoportrait-1652-vienne.jpg"/>
          <p:cNvPicPr>
            <a:picLocks noChangeAspect="1"/>
          </p:cNvPicPr>
          <p:nvPr/>
        </p:nvPicPr>
        <p:blipFill>
          <a:blip r:embed="rId4" cstate="print"/>
          <a:stretch>
            <a:fillRect/>
          </a:stretch>
        </p:blipFill>
        <p:spPr>
          <a:xfrm>
            <a:off x="4067944" y="4005064"/>
            <a:ext cx="1409506" cy="1997472"/>
          </a:xfrm>
          <a:prstGeom prst="rect">
            <a:avLst/>
          </a:prstGeom>
        </p:spPr>
      </p:pic>
      <p:pic>
        <p:nvPicPr>
          <p:cNvPr id="15" name="Image 14" descr="Van Gogh à la palette.jpg"/>
          <p:cNvPicPr>
            <a:picLocks noChangeAspect="1"/>
          </p:cNvPicPr>
          <p:nvPr/>
        </p:nvPicPr>
        <p:blipFill>
          <a:blip r:embed="rId5" cstate="print"/>
          <a:stretch>
            <a:fillRect/>
          </a:stretch>
        </p:blipFill>
        <p:spPr>
          <a:xfrm>
            <a:off x="5580112" y="4005064"/>
            <a:ext cx="1548873" cy="2031309"/>
          </a:xfrm>
          <a:prstGeom prst="rect">
            <a:avLst/>
          </a:prstGeom>
        </p:spPr>
      </p:pic>
      <p:pic>
        <p:nvPicPr>
          <p:cNvPr id="16" name="Image 15" descr="picasso2.jpg"/>
          <p:cNvPicPr>
            <a:picLocks noChangeAspect="1"/>
          </p:cNvPicPr>
          <p:nvPr/>
        </p:nvPicPr>
        <p:blipFill>
          <a:blip r:embed="rId6" cstate="print"/>
          <a:stretch>
            <a:fillRect/>
          </a:stretch>
        </p:blipFill>
        <p:spPr>
          <a:xfrm>
            <a:off x="7236296" y="4005064"/>
            <a:ext cx="1688226" cy="2016224"/>
          </a:xfrm>
          <a:prstGeom prst="rect">
            <a:avLst/>
          </a:prstGeom>
        </p:spPr>
      </p:pic>
      <p:cxnSp>
        <p:nvCxnSpPr>
          <p:cNvPr id="18" name="Connecteur droit avec flèche 17"/>
          <p:cNvCxnSpPr/>
          <p:nvPr/>
        </p:nvCxnSpPr>
        <p:spPr>
          <a:xfrm>
            <a:off x="1691680" y="4869160"/>
            <a:ext cx="720080" cy="0"/>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2483768" y="6021288"/>
            <a:ext cx="6480720" cy="307777"/>
          </a:xfrm>
          <a:prstGeom prst="rect">
            <a:avLst/>
          </a:prstGeom>
        </p:spPr>
        <p:txBody>
          <a:bodyPr wrap="square">
            <a:spAutoFit/>
          </a:bodyPr>
          <a:lstStyle/>
          <a:p>
            <a:r>
              <a:rPr lang="fr-FR" sz="1400" dirty="0" smtClean="0">
                <a:solidFill>
                  <a:schemeClr val="tx1">
                    <a:lumMod val="95000"/>
                  </a:schemeClr>
                </a:solidFill>
              </a:rPr>
              <a:t>         DÜRER              REMBRANDT           VAN GOGH                 PICASSO        </a:t>
            </a:r>
            <a:endParaRPr lang="fr-FR" sz="1400" dirty="0">
              <a:solidFill>
                <a:schemeClr val="tx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sp>
        <p:nvSpPr>
          <p:cNvPr id="8" name="Rectangle 7"/>
          <p:cNvSpPr/>
          <p:nvPr/>
        </p:nvSpPr>
        <p:spPr>
          <a:xfrm>
            <a:off x="323528" y="1556792"/>
            <a:ext cx="8712968" cy="923330"/>
          </a:xfrm>
          <a:prstGeom prst="rect">
            <a:avLst/>
          </a:prstGeom>
        </p:spPr>
        <p:txBody>
          <a:bodyPr wrap="square">
            <a:spAutoFit/>
          </a:bodyPr>
          <a:lstStyle/>
          <a:p>
            <a:pPr algn="ctr"/>
            <a:r>
              <a:rPr lang="fr-FR" b="1" dirty="0" smtClean="0"/>
              <a:t>L’œuvre comme réflexion sur l’Art</a:t>
            </a:r>
          </a:p>
          <a:p>
            <a:r>
              <a:rPr lang="fr-FR" dirty="0" smtClean="0"/>
              <a:t>N. ROCKWELL nous offre trois images différentes de lui-même.</a:t>
            </a:r>
          </a:p>
          <a:p>
            <a:pPr algn="ctr"/>
            <a:r>
              <a:rPr lang="fr-FR" b="1" dirty="0" smtClean="0"/>
              <a:t>Quelles sont-elles?</a:t>
            </a:r>
            <a:endParaRPr lang="fr-FR" b="1" dirty="0"/>
          </a:p>
        </p:txBody>
      </p:sp>
      <p:pic>
        <p:nvPicPr>
          <p:cNvPr id="12" name="Espace réservé du contenu 11" descr="triple self-portrait.jpg"/>
          <p:cNvPicPr>
            <a:picLocks noGrp="1" noChangeAspect="1"/>
          </p:cNvPicPr>
          <p:nvPr>
            <p:ph sz="half" idx="1"/>
          </p:nvPr>
        </p:nvPicPr>
        <p:blipFill>
          <a:blip r:embed="rId2" cstate="print"/>
          <a:stretch>
            <a:fillRect/>
          </a:stretch>
        </p:blipFill>
        <p:spPr>
          <a:xfrm>
            <a:off x="251519" y="2708920"/>
            <a:ext cx="2888961" cy="3672408"/>
          </a:xfrm>
        </p:spPr>
      </p:pic>
      <p:cxnSp>
        <p:nvCxnSpPr>
          <p:cNvPr id="18" name="Connecteur droit avec flèche 17"/>
          <p:cNvCxnSpPr/>
          <p:nvPr/>
        </p:nvCxnSpPr>
        <p:spPr>
          <a:xfrm flipV="1">
            <a:off x="1763688" y="4221088"/>
            <a:ext cx="2016224" cy="360040"/>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cxnSp>
        <p:nvCxnSpPr>
          <p:cNvPr id="19" name="Connecteur droit avec flèche 18"/>
          <p:cNvCxnSpPr>
            <a:endCxn id="26" idx="1"/>
          </p:cNvCxnSpPr>
          <p:nvPr/>
        </p:nvCxnSpPr>
        <p:spPr>
          <a:xfrm flipV="1">
            <a:off x="1979712" y="3381673"/>
            <a:ext cx="1800200" cy="407367"/>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cxnSp>
        <p:nvCxnSpPr>
          <p:cNvPr id="22" name="Connecteur droit avec flèche 21"/>
          <p:cNvCxnSpPr/>
          <p:nvPr/>
        </p:nvCxnSpPr>
        <p:spPr>
          <a:xfrm>
            <a:off x="971600" y="4581128"/>
            <a:ext cx="2736304" cy="576064"/>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sp>
        <p:nvSpPr>
          <p:cNvPr id="26" name="Rectangle 25"/>
          <p:cNvSpPr/>
          <p:nvPr/>
        </p:nvSpPr>
        <p:spPr>
          <a:xfrm>
            <a:off x="3779912" y="2996952"/>
            <a:ext cx="4860032" cy="769441"/>
          </a:xfrm>
          <a:prstGeom prst="rect">
            <a:avLst/>
          </a:prstGeom>
        </p:spPr>
        <p:txBody>
          <a:bodyPr wrap="square">
            <a:spAutoFit/>
          </a:bodyPr>
          <a:lstStyle/>
          <a:p>
            <a:r>
              <a:rPr lang="fr-FR" sz="1600" b="1" u="sng" dirty="0" smtClean="0">
                <a:solidFill>
                  <a:srgbClr val="FFFF99"/>
                </a:solidFill>
              </a:rPr>
              <a:t>Un portrait flatteur :</a:t>
            </a:r>
          </a:p>
          <a:p>
            <a:r>
              <a:rPr lang="fr-FR" sz="1400" dirty="0" smtClean="0"/>
              <a:t>Le peintre y est plus jeune, le visage plus rond, sans lunette.</a:t>
            </a:r>
            <a:endParaRPr lang="fr-FR" sz="1400" dirty="0"/>
          </a:p>
        </p:txBody>
      </p:sp>
      <p:sp>
        <p:nvSpPr>
          <p:cNvPr id="28" name="Rectangle 27"/>
          <p:cNvSpPr/>
          <p:nvPr/>
        </p:nvSpPr>
        <p:spPr>
          <a:xfrm>
            <a:off x="3779912" y="4005064"/>
            <a:ext cx="4860032" cy="769441"/>
          </a:xfrm>
          <a:prstGeom prst="rect">
            <a:avLst/>
          </a:prstGeom>
        </p:spPr>
        <p:txBody>
          <a:bodyPr wrap="square">
            <a:spAutoFit/>
          </a:bodyPr>
          <a:lstStyle/>
          <a:p>
            <a:r>
              <a:rPr lang="fr-FR" sz="1600" b="1" u="sng" dirty="0" smtClean="0">
                <a:solidFill>
                  <a:srgbClr val="FFFF99"/>
                </a:solidFill>
              </a:rPr>
              <a:t>Un portrait peu flatteur :</a:t>
            </a:r>
          </a:p>
          <a:p>
            <a:r>
              <a:rPr lang="fr-FR" sz="1400" dirty="0" smtClean="0"/>
              <a:t>En raison de la posture adoptée, de dos, tempes grisonnantes.</a:t>
            </a:r>
          </a:p>
        </p:txBody>
      </p:sp>
      <p:sp>
        <p:nvSpPr>
          <p:cNvPr id="31" name="Rectangle 30"/>
          <p:cNvSpPr/>
          <p:nvPr/>
        </p:nvSpPr>
        <p:spPr>
          <a:xfrm>
            <a:off x="3851920" y="5013176"/>
            <a:ext cx="4860032" cy="553998"/>
          </a:xfrm>
          <a:prstGeom prst="rect">
            <a:avLst/>
          </a:prstGeom>
        </p:spPr>
        <p:txBody>
          <a:bodyPr wrap="square">
            <a:spAutoFit/>
          </a:bodyPr>
          <a:lstStyle/>
          <a:p>
            <a:r>
              <a:rPr lang="fr-FR" sz="1600" b="1" u="sng" dirty="0" smtClean="0">
                <a:solidFill>
                  <a:srgbClr val="FFFF99"/>
                </a:solidFill>
              </a:rPr>
              <a:t>Un portrait aveugle:</a:t>
            </a:r>
          </a:p>
          <a:p>
            <a:r>
              <a:rPr lang="fr-FR" sz="1400" dirty="0" smtClean="0"/>
              <a:t>Les yeux du peintre sont masqués.</a:t>
            </a:r>
          </a:p>
        </p:txBody>
      </p:sp>
      <p:sp>
        <p:nvSpPr>
          <p:cNvPr id="32" name="Rectangle 31"/>
          <p:cNvSpPr/>
          <p:nvPr/>
        </p:nvSpPr>
        <p:spPr>
          <a:xfrm>
            <a:off x="3275856" y="5661248"/>
            <a:ext cx="5688632" cy="1077218"/>
          </a:xfrm>
          <a:prstGeom prst="rect">
            <a:avLst/>
          </a:prstGeom>
        </p:spPr>
        <p:txBody>
          <a:bodyPr wrap="square">
            <a:spAutoFit/>
          </a:bodyPr>
          <a:lstStyle/>
          <a:p>
            <a:r>
              <a:rPr lang="fr-FR" sz="1600" b="1" dirty="0" smtClean="0">
                <a:solidFill>
                  <a:srgbClr val="FFC000"/>
                </a:solidFill>
              </a:rPr>
              <a:t>Les différences entre les trois portraits invitent le spectateur à s’interroger : quel est l’autoportrait le plus juste, le plus fidèle à la réalité ? Toute représentation n’est-elle pas toujours mensongère ?</a:t>
            </a:r>
            <a:endParaRPr lang="fr-FR" sz="1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20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fade">
                                      <p:cBhvr>
                                        <p:cTn id="27" dur="20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20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xEl>
                                              <p:pRg st="1" end="1"/>
                                            </p:txEl>
                                          </p:spTgt>
                                        </p:tgtEl>
                                        <p:attrNameLst>
                                          <p:attrName>style.visibility</p:attrName>
                                        </p:attrNameLst>
                                      </p:cBhvr>
                                      <p:to>
                                        <p:strVal val="visible"/>
                                      </p:to>
                                    </p:set>
                                    <p:animEffect transition="in" filter="fade">
                                      <p:cBhvr>
                                        <p:cTn id="37" dur="2000"/>
                                        <p:tgtEl>
                                          <p:spTgt spid="2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20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xEl>
                                              <p:pRg st="1" end="1"/>
                                            </p:txEl>
                                          </p:spTgt>
                                        </p:tgtEl>
                                        <p:attrNameLst>
                                          <p:attrName>style.visibility</p:attrName>
                                        </p:attrNameLst>
                                      </p:cBhvr>
                                      <p:to>
                                        <p:strVal val="visible"/>
                                      </p:to>
                                    </p:set>
                                    <p:animEffect transition="in" filter="fade">
                                      <p:cBhvr>
                                        <p:cTn id="47" dur="2000"/>
                                        <p:tgtEl>
                                          <p:spTgt spid="3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2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6" grpId="0" build="p"/>
      <p:bldP spid="28" grpId="0" build="p"/>
      <p:bldP spid="31" grpId="0" build="p"/>
      <p:bldP spid="3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sp>
        <p:nvSpPr>
          <p:cNvPr id="8" name="Rectangle 7"/>
          <p:cNvSpPr/>
          <p:nvPr/>
        </p:nvSpPr>
        <p:spPr>
          <a:xfrm>
            <a:off x="323528" y="1556792"/>
            <a:ext cx="8712968" cy="923330"/>
          </a:xfrm>
          <a:prstGeom prst="rect">
            <a:avLst/>
          </a:prstGeom>
        </p:spPr>
        <p:txBody>
          <a:bodyPr wrap="square">
            <a:spAutoFit/>
          </a:bodyPr>
          <a:lstStyle/>
          <a:p>
            <a:pPr algn="ctr"/>
            <a:r>
              <a:rPr lang="fr-FR" b="1" dirty="0" smtClean="0"/>
              <a:t>L’œuvre comme démonstration des étapes de sa création</a:t>
            </a:r>
          </a:p>
          <a:p>
            <a:r>
              <a:rPr lang="fr-FR" dirty="0" smtClean="0"/>
              <a:t>N. ROCKWELL décompose sa démarche de création.</a:t>
            </a:r>
          </a:p>
          <a:p>
            <a:pPr algn="ctr"/>
            <a:r>
              <a:rPr lang="fr-FR" b="1" dirty="0" smtClean="0"/>
              <a:t>Quelles sont les différentes étapes par lesquelles il passe pour créer?</a:t>
            </a:r>
            <a:endParaRPr lang="fr-FR" b="1" dirty="0"/>
          </a:p>
        </p:txBody>
      </p:sp>
      <p:pic>
        <p:nvPicPr>
          <p:cNvPr id="12" name="Espace réservé du contenu 11" descr="triple self-portrait.jpg"/>
          <p:cNvPicPr>
            <a:picLocks noGrp="1" noChangeAspect="1"/>
          </p:cNvPicPr>
          <p:nvPr>
            <p:ph sz="half" idx="1"/>
          </p:nvPr>
        </p:nvPicPr>
        <p:blipFill>
          <a:blip r:embed="rId2" cstate="print"/>
          <a:stretch>
            <a:fillRect/>
          </a:stretch>
        </p:blipFill>
        <p:spPr>
          <a:xfrm>
            <a:off x="251519" y="2708920"/>
            <a:ext cx="2888961" cy="3672408"/>
          </a:xfrm>
        </p:spPr>
      </p:pic>
      <p:cxnSp>
        <p:nvCxnSpPr>
          <p:cNvPr id="18" name="Connecteur droit avec flèche 17"/>
          <p:cNvCxnSpPr/>
          <p:nvPr/>
        </p:nvCxnSpPr>
        <p:spPr>
          <a:xfrm>
            <a:off x="1835696" y="4005064"/>
            <a:ext cx="1944216" cy="216024"/>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cxnSp>
        <p:nvCxnSpPr>
          <p:cNvPr id="19" name="Connecteur droit avec flèche 18"/>
          <p:cNvCxnSpPr>
            <a:endCxn id="26" idx="1"/>
          </p:cNvCxnSpPr>
          <p:nvPr/>
        </p:nvCxnSpPr>
        <p:spPr>
          <a:xfrm flipV="1">
            <a:off x="1259632" y="3489395"/>
            <a:ext cx="2520280" cy="155630"/>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cxnSp>
        <p:nvCxnSpPr>
          <p:cNvPr id="22" name="Connecteur droit avec flèche 21"/>
          <p:cNvCxnSpPr/>
          <p:nvPr/>
        </p:nvCxnSpPr>
        <p:spPr>
          <a:xfrm>
            <a:off x="1619672" y="4653136"/>
            <a:ext cx="2088232" cy="504056"/>
          </a:xfrm>
          <a:prstGeom prst="straightConnector1">
            <a:avLst/>
          </a:prstGeom>
          <a:ln>
            <a:solidFill>
              <a:srgbClr val="FFFF00"/>
            </a:solidFill>
            <a:tailEnd type="arrow"/>
          </a:ln>
          <a:effectLst>
            <a:glow rad="63500">
              <a:schemeClr val="accent5">
                <a:satMod val="175000"/>
                <a:alpha val="40000"/>
              </a:schemeClr>
            </a:glow>
            <a:outerShdw blurRad="50800" dist="25400" dir="5400000" rotWithShape="0">
              <a:srgbClr val="000000">
                <a:alpha val="45000"/>
              </a:srgbClr>
            </a:outerShdw>
          </a:effectLst>
        </p:spPr>
        <p:style>
          <a:lnRef idx="3">
            <a:schemeClr val="accent5"/>
          </a:lnRef>
          <a:fillRef idx="0">
            <a:schemeClr val="accent5"/>
          </a:fillRef>
          <a:effectRef idx="2">
            <a:schemeClr val="accent5"/>
          </a:effectRef>
          <a:fontRef idx="minor">
            <a:schemeClr val="tx1"/>
          </a:fontRef>
        </p:style>
      </p:cxnSp>
      <p:sp>
        <p:nvSpPr>
          <p:cNvPr id="26" name="Rectangle 25"/>
          <p:cNvSpPr/>
          <p:nvPr/>
        </p:nvSpPr>
        <p:spPr>
          <a:xfrm>
            <a:off x="3779912" y="2996952"/>
            <a:ext cx="4860032" cy="984885"/>
          </a:xfrm>
          <a:prstGeom prst="rect">
            <a:avLst/>
          </a:prstGeom>
        </p:spPr>
        <p:txBody>
          <a:bodyPr wrap="square">
            <a:spAutoFit/>
          </a:bodyPr>
          <a:lstStyle/>
          <a:p>
            <a:r>
              <a:rPr lang="fr-FR" sz="1600" b="1" u="sng" dirty="0" smtClean="0">
                <a:solidFill>
                  <a:srgbClr val="FFFF99"/>
                </a:solidFill>
              </a:rPr>
              <a:t>L’esquisse :</a:t>
            </a:r>
          </a:p>
          <a:p>
            <a:r>
              <a:rPr lang="fr-FR" sz="1400" dirty="0" smtClean="0"/>
              <a:t>Il commençait par choisir son sujet, dont il faisait plusieurs esquisses et croquis pour élaborer l'idée de départ.</a:t>
            </a:r>
            <a:endParaRPr lang="fr-FR" sz="1400" dirty="0"/>
          </a:p>
        </p:txBody>
      </p:sp>
      <p:sp>
        <p:nvSpPr>
          <p:cNvPr id="28" name="Rectangle 27"/>
          <p:cNvSpPr/>
          <p:nvPr/>
        </p:nvSpPr>
        <p:spPr>
          <a:xfrm>
            <a:off x="3779912" y="4005064"/>
            <a:ext cx="4860032" cy="984885"/>
          </a:xfrm>
          <a:prstGeom prst="rect">
            <a:avLst/>
          </a:prstGeom>
        </p:spPr>
        <p:txBody>
          <a:bodyPr wrap="square">
            <a:spAutoFit/>
          </a:bodyPr>
          <a:lstStyle/>
          <a:p>
            <a:r>
              <a:rPr lang="fr-FR" sz="1600" b="1" u="sng" dirty="0" smtClean="0">
                <a:solidFill>
                  <a:srgbClr val="FFFF99"/>
                </a:solidFill>
              </a:rPr>
              <a:t>Le dessin sur la toile:</a:t>
            </a:r>
          </a:p>
          <a:p>
            <a:r>
              <a:rPr lang="fr-FR" sz="1400" dirty="0"/>
              <a:t>I</a:t>
            </a:r>
            <a:r>
              <a:rPr lang="fr-FR" sz="1400" dirty="0" smtClean="0"/>
              <a:t>l réalisait un dessin au fusain très précis au format identique à celui de la toile définitive. Il reportait ce dessin sur la toile.</a:t>
            </a:r>
          </a:p>
        </p:txBody>
      </p:sp>
      <p:sp>
        <p:nvSpPr>
          <p:cNvPr id="31" name="Rectangle 30"/>
          <p:cNvSpPr/>
          <p:nvPr/>
        </p:nvSpPr>
        <p:spPr>
          <a:xfrm>
            <a:off x="3851920" y="5013176"/>
            <a:ext cx="4860032" cy="984885"/>
          </a:xfrm>
          <a:prstGeom prst="rect">
            <a:avLst/>
          </a:prstGeom>
        </p:spPr>
        <p:txBody>
          <a:bodyPr wrap="square">
            <a:spAutoFit/>
          </a:bodyPr>
          <a:lstStyle/>
          <a:p>
            <a:r>
              <a:rPr lang="fr-FR" sz="1600" b="1" u="sng" dirty="0" smtClean="0">
                <a:solidFill>
                  <a:srgbClr val="FFFF99"/>
                </a:solidFill>
              </a:rPr>
              <a:t>L’image peinte :</a:t>
            </a:r>
          </a:p>
          <a:p>
            <a:r>
              <a:rPr lang="fr-FR" sz="1400" dirty="0" smtClean="0"/>
              <a:t>Il peignait à la peinture à l'huile très diluée à l'essence, </a:t>
            </a:r>
          </a:p>
          <a:p>
            <a:r>
              <a:rPr lang="fr-FR" sz="1400" dirty="0" smtClean="0"/>
              <a:t>chaque couche était recouverte de vernis à retoucher.</a:t>
            </a:r>
          </a:p>
        </p:txBody>
      </p:sp>
      <p:sp>
        <p:nvSpPr>
          <p:cNvPr id="32" name="Rectangle 31"/>
          <p:cNvSpPr/>
          <p:nvPr/>
        </p:nvSpPr>
        <p:spPr>
          <a:xfrm>
            <a:off x="3275856" y="6027003"/>
            <a:ext cx="5688632" cy="830997"/>
          </a:xfrm>
          <a:prstGeom prst="rect">
            <a:avLst/>
          </a:prstGeom>
        </p:spPr>
        <p:txBody>
          <a:bodyPr wrap="square">
            <a:spAutoFit/>
          </a:bodyPr>
          <a:lstStyle/>
          <a:p>
            <a:r>
              <a:rPr lang="fr-FR" sz="1200" b="1" dirty="0" smtClean="0">
                <a:solidFill>
                  <a:srgbClr val="FFC000"/>
                </a:solidFill>
              </a:rPr>
              <a:t>À partir des années 1930, Rockwell ajoute la photographie à ces étapes de travail, ce qui lui permet de travailler avec ses modèles sans leur imposer des temps de pose trop longs. Le procédé aura une influence sur son œuvre en orientant sa peinture vers le photoréalisme.</a:t>
            </a:r>
            <a:endParaRPr lang="fr-FR" sz="1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20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20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20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fade">
                                      <p:cBhvr>
                                        <p:cTn id="37" dur="2000"/>
                                        <p:tgtEl>
                                          <p:spTgt spid="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2" end="2"/>
                                            </p:txEl>
                                          </p:spTgt>
                                        </p:tgtEl>
                                        <p:attrNameLst>
                                          <p:attrName>style.visibility</p:attrName>
                                        </p:attrNameLst>
                                      </p:cBhvr>
                                      <p:to>
                                        <p:strVal val="visible"/>
                                      </p:to>
                                    </p:set>
                                    <p:animEffect transition="in" filter="fade">
                                      <p:cBhvr>
                                        <p:cTn id="42" dur="2000"/>
                                        <p:tgtEl>
                                          <p:spTgt spid="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2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6" grpId="0" build="p"/>
      <p:bldP spid="28" grpId="0" build="p"/>
      <p:bldP spid="31" grpId="0" build="p"/>
      <p:bldP spid="3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713234"/>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pic>
        <p:nvPicPr>
          <p:cNvPr id="6" name="Espace réservé du contenu 5" descr="1992.Arman.autoportrait.robot.assemblage.sous.plexiglas.jpg">
            <a:hlinkClick r:id="rId2"/>
          </p:cNvPr>
          <p:cNvPicPr>
            <a:picLocks noGrp="1" noChangeAspect="1"/>
          </p:cNvPicPr>
          <p:nvPr>
            <p:ph sz="half" idx="1"/>
          </p:nvPr>
        </p:nvPicPr>
        <p:blipFill>
          <a:blip r:embed="rId3" cstate="print"/>
          <a:stretch>
            <a:fillRect/>
          </a:stretch>
        </p:blipFill>
        <p:spPr>
          <a:xfrm>
            <a:off x="323528" y="1634831"/>
            <a:ext cx="1728192" cy="2437013"/>
          </a:xfrm>
        </p:spPr>
      </p:pic>
      <p:pic>
        <p:nvPicPr>
          <p:cNvPr id="7" name="Espace réservé du contenu 6" descr="portrait robot de jacques de la villeglé_940 x 720 x 120 cm.jpg">
            <a:hlinkClick r:id="rId2"/>
          </p:cNvPr>
          <p:cNvPicPr>
            <a:picLocks noGrp="1" noChangeAspect="1"/>
          </p:cNvPicPr>
          <p:nvPr>
            <p:ph sz="half" idx="2"/>
          </p:nvPr>
        </p:nvPicPr>
        <p:blipFill>
          <a:blip r:embed="rId4" cstate="print"/>
          <a:stretch>
            <a:fillRect/>
          </a:stretch>
        </p:blipFill>
        <p:spPr>
          <a:xfrm>
            <a:off x="179512" y="4437112"/>
            <a:ext cx="2495450" cy="1539900"/>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sais</a:t>
            </a:r>
            <a:endParaRPr lang="fr-FR" dirty="0"/>
          </a:p>
        </p:txBody>
      </p:sp>
      <p:sp>
        <p:nvSpPr>
          <p:cNvPr id="8" name="Rectangle 7"/>
          <p:cNvSpPr/>
          <p:nvPr/>
        </p:nvSpPr>
        <p:spPr>
          <a:xfrm>
            <a:off x="2123728" y="1844824"/>
            <a:ext cx="1512168" cy="430887"/>
          </a:xfrm>
          <a:prstGeom prst="rect">
            <a:avLst/>
          </a:prstGeom>
        </p:spPr>
        <p:txBody>
          <a:bodyPr wrap="square">
            <a:spAutoFit/>
          </a:bodyPr>
          <a:lstStyle/>
          <a:p>
            <a:r>
              <a:rPr lang="fr-FR" sz="1100" b="1" u="sng" dirty="0" smtClean="0">
                <a:solidFill>
                  <a:schemeClr val="tx1">
                    <a:lumMod val="85000"/>
                  </a:schemeClr>
                </a:solidFill>
              </a:rPr>
              <a:t>L’antenne de télévision</a:t>
            </a:r>
            <a:r>
              <a:rPr lang="fr-FR" sz="1100" dirty="0" smtClean="0">
                <a:solidFill>
                  <a:schemeClr val="tx1">
                    <a:lumMod val="85000"/>
                  </a:schemeClr>
                </a:solidFill>
              </a:rPr>
              <a:t>, 1949</a:t>
            </a:r>
            <a:endParaRPr lang="fr-FR" sz="1100" dirty="0">
              <a:solidFill>
                <a:schemeClr val="tx1">
                  <a:lumMod val="85000"/>
                </a:schemeClr>
              </a:solidFill>
            </a:endParaRPr>
          </a:p>
        </p:txBody>
      </p:sp>
      <p:sp>
        <p:nvSpPr>
          <p:cNvPr id="9" name="Rectangle 8"/>
          <p:cNvSpPr/>
          <p:nvPr/>
        </p:nvSpPr>
        <p:spPr>
          <a:xfrm>
            <a:off x="323528" y="6021288"/>
            <a:ext cx="2304256" cy="261610"/>
          </a:xfrm>
          <a:prstGeom prst="rect">
            <a:avLst/>
          </a:prstGeom>
        </p:spPr>
        <p:txBody>
          <a:bodyPr wrap="square">
            <a:spAutoFit/>
          </a:bodyPr>
          <a:lstStyle/>
          <a:p>
            <a:r>
              <a:rPr lang="fr-FR" sz="1100" b="1" u="sng" dirty="0" smtClean="0">
                <a:solidFill>
                  <a:schemeClr val="tx1">
                    <a:lumMod val="85000"/>
                  </a:schemeClr>
                </a:solidFill>
              </a:rPr>
              <a:t>The </a:t>
            </a:r>
            <a:r>
              <a:rPr lang="fr-FR" sz="1100" b="1" u="sng" dirty="0" err="1" smtClean="0">
                <a:solidFill>
                  <a:schemeClr val="tx1">
                    <a:lumMod val="85000"/>
                  </a:schemeClr>
                </a:solidFill>
              </a:rPr>
              <a:t>problem</a:t>
            </a:r>
            <a:r>
              <a:rPr lang="fr-FR" sz="1100" b="1" u="sng" dirty="0" smtClean="0">
                <a:solidFill>
                  <a:schemeClr val="tx1">
                    <a:lumMod val="85000"/>
                  </a:schemeClr>
                </a:solidFill>
              </a:rPr>
              <a:t> </a:t>
            </a:r>
            <a:r>
              <a:rPr lang="fr-FR" sz="1100" b="1" u="sng" dirty="0" err="1" smtClean="0">
                <a:solidFill>
                  <a:schemeClr val="tx1">
                    <a:lumMod val="85000"/>
                  </a:schemeClr>
                </a:solidFill>
              </a:rPr>
              <a:t>we</a:t>
            </a:r>
            <a:r>
              <a:rPr lang="fr-FR" sz="1100" b="1" u="sng" dirty="0" smtClean="0">
                <a:solidFill>
                  <a:schemeClr val="tx1">
                    <a:lumMod val="85000"/>
                  </a:schemeClr>
                </a:solidFill>
              </a:rPr>
              <a:t> all live </a:t>
            </a:r>
            <a:r>
              <a:rPr lang="fr-FR" sz="1100" b="1" u="sng" dirty="0" err="1" smtClean="0">
                <a:solidFill>
                  <a:schemeClr val="tx1">
                    <a:lumMod val="85000"/>
                  </a:schemeClr>
                </a:solidFill>
              </a:rPr>
              <a:t>with</a:t>
            </a:r>
            <a:r>
              <a:rPr lang="fr-FR" sz="1100" dirty="0" smtClean="0">
                <a:solidFill>
                  <a:schemeClr val="tx1">
                    <a:lumMod val="85000"/>
                  </a:schemeClr>
                </a:solidFill>
              </a:rPr>
              <a:t> </a:t>
            </a:r>
            <a:endParaRPr lang="fr-FR" sz="1100" dirty="0">
              <a:solidFill>
                <a:schemeClr val="tx1">
                  <a:lumMod val="85000"/>
                </a:schemeClr>
              </a:solidFill>
            </a:endParaRPr>
          </a:p>
        </p:txBody>
      </p:sp>
      <p:sp>
        <p:nvSpPr>
          <p:cNvPr id="10" name="Rectangle 9"/>
          <p:cNvSpPr/>
          <p:nvPr/>
        </p:nvSpPr>
        <p:spPr>
          <a:xfrm>
            <a:off x="3347864" y="1700808"/>
            <a:ext cx="5616624" cy="3570208"/>
          </a:xfrm>
          <a:prstGeom prst="rect">
            <a:avLst/>
          </a:prstGeom>
        </p:spPr>
        <p:txBody>
          <a:bodyPr wrap="square">
            <a:spAutoFit/>
          </a:bodyPr>
          <a:lstStyle/>
          <a:p>
            <a:r>
              <a:rPr lang="fr-FR" sz="1600" b="1" dirty="0" smtClean="0"/>
              <a:t>Norman </a:t>
            </a:r>
            <a:r>
              <a:rPr lang="fr-FR" sz="1600" b="1" dirty="0"/>
              <a:t>ROCKWELL </a:t>
            </a:r>
            <a:r>
              <a:rPr lang="fr-FR" sz="1600" dirty="0"/>
              <a:t>est un peintre et un dessinateur américain. Il connut le succès notamment pour ses nombreuses couvertures de magazines et son style réaliste et humoristique. </a:t>
            </a:r>
            <a:endParaRPr lang="fr-FR" sz="1600" dirty="0" smtClean="0"/>
          </a:p>
          <a:p>
            <a:endParaRPr lang="fr-FR" dirty="0" smtClean="0"/>
          </a:p>
          <a:p>
            <a:r>
              <a:rPr lang="fr-FR" sz="1600" dirty="0" smtClean="0"/>
              <a:t>A </a:t>
            </a:r>
            <a:r>
              <a:rPr lang="fr-FR" sz="1600" dirty="0"/>
              <a:t>la fin des années 50, l’artiste commence à être reconnu et le « </a:t>
            </a:r>
            <a:r>
              <a:rPr lang="fr-FR" sz="1600" dirty="0" smtClean="0"/>
              <a:t>Saturday Evening Post </a:t>
            </a:r>
            <a:r>
              <a:rPr lang="fr-FR" sz="1600" dirty="0"/>
              <a:t>» décide de publier en feuilleton sa biographie, il accompagne cette publication de </a:t>
            </a:r>
            <a:r>
              <a:rPr lang="fr-FR" sz="1600" dirty="0" smtClean="0"/>
              <a:t>son triple autoportrait.</a:t>
            </a:r>
          </a:p>
          <a:p>
            <a:endParaRPr lang="fr-FR" sz="1600" dirty="0"/>
          </a:p>
          <a:p>
            <a:r>
              <a:rPr lang="fr-FR" sz="1600" dirty="0" smtClean="0"/>
              <a:t>Dans les années 1960, les sujets de ROCKWELL se font plus politiques, c’est d’ailleurs dans ces années-là qu’il crée l’illustration </a:t>
            </a:r>
            <a:r>
              <a:rPr lang="fr-FR" sz="1600" u="sng" dirty="0" smtClean="0"/>
              <a:t>The </a:t>
            </a:r>
            <a:r>
              <a:rPr lang="fr-FR" sz="1600" u="sng" dirty="0" err="1" smtClean="0"/>
              <a:t>problem</a:t>
            </a:r>
            <a:r>
              <a:rPr lang="fr-FR" sz="1600" u="sng" dirty="0" smtClean="0"/>
              <a:t> </a:t>
            </a:r>
            <a:r>
              <a:rPr lang="fr-FR" sz="1600" u="sng" dirty="0" err="1" smtClean="0"/>
              <a:t>we</a:t>
            </a:r>
            <a:r>
              <a:rPr lang="fr-FR" sz="1600" u="sng" dirty="0" smtClean="0"/>
              <a:t> all live </a:t>
            </a:r>
            <a:r>
              <a:rPr lang="fr-FR" sz="1600" u="sng" dirty="0" err="1" smtClean="0"/>
              <a:t>with</a:t>
            </a:r>
            <a:r>
              <a:rPr lang="fr-FR" sz="1600" dirty="0" smtClean="0"/>
              <a:t> qui traite de la ségrégation raciale aux Etats-Unis.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713234"/>
          </a:xfrm>
        </p:spPr>
        <p:txBody>
          <a:bodyPr>
            <a:normAutofit/>
          </a:bodyPr>
          <a:lstStyle/>
          <a:p>
            <a:pPr algn="ctr"/>
            <a:r>
              <a:rPr lang="fr-FR" sz="3200" u="sng" dirty="0" smtClean="0"/>
              <a:t>Autoportrait</a:t>
            </a:r>
            <a:r>
              <a:rPr lang="fr-FR" sz="3200" dirty="0" smtClean="0"/>
              <a:t> : </a:t>
            </a:r>
            <a:r>
              <a:rPr lang="fr-FR" sz="2800" dirty="0" smtClean="0"/>
              <a:t>Se représenter</a:t>
            </a:r>
            <a:endParaRPr lang="fr-FR" sz="2800" dirty="0"/>
          </a:p>
        </p:txBody>
      </p:sp>
      <p:pic>
        <p:nvPicPr>
          <p:cNvPr id="6" name="Espace réservé du contenu 5" descr="1992.Arman.autoportrait.robot.assemblage.sous.plexiglas.jpg">
            <a:hlinkClick r:id="rId2"/>
          </p:cNvPr>
          <p:cNvPicPr>
            <a:picLocks noGrp="1" noChangeAspect="1"/>
          </p:cNvPicPr>
          <p:nvPr>
            <p:ph sz="half" idx="1"/>
          </p:nvPr>
        </p:nvPicPr>
        <p:blipFill>
          <a:blip r:embed="rId3" cstate="print"/>
          <a:stretch>
            <a:fillRect/>
          </a:stretch>
        </p:blipFill>
        <p:spPr>
          <a:xfrm>
            <a:off x="179512" y="188640"/>
            <a:ext cx="1728192" cy="2214246"/>
          </a:xfrm>
        </p:spPr>
      </p:pic>
      <p:sp>
        <p:nvSpPr>
          <p:cNvPr id="5" name="Rectangle 4"/>
          <p:cNvSpPr/>
          <p:nvPr/>
        </p:nvSpPr>
        <p:spPr>
          <a:xfrm>
            <a:off x="2339752" y="836712"/>
            <a:ext cx="4860032" cy="369332"/>
          </a:xfrm>
          <a:prstGeom prst="rect">
            <a:avLst/>
          </a:prstGeom>
        </p:spPr>
        <p:txBody>
          <a:bodyPr wrap="square">
            <a:spAutoFit/>
          </a:bodyPr>
          <a:lstStyle/>
          <a:p>
            <a:r>
              <a:rPr lang="fr-FR" b="1" dirty="0" smtClean="0">
                <a:solidFill>
                  <a:schemeClr val="accent5">
                    <a:lumMod val="40000"/>
                    <a:lumOff val="60000"/>
                  </a:schemeClr>
                </a:solidFill>
              </a:rPr>
              <a:t>Situation de l’objet dans son contexte</a:t>
            </a:r>
            <a:endParaRPr lang="fr-FR" dirty="0"/>
          </a:p>
        </p:txBody>
      </p:sp>
      <p:sp>
        <p:nvSpPr>
          <p:cNvPr id="10" name="Rectangle 9"/>
          <p:cNvSpPr/>
          <p:nvPr/>
        </p:nvSpPr>
        <p:spPr>
          <a:xfrm>
            <a:off x="3275856" y="1412776"/>
            <a:ext cx="5616624" cy="5109091"/>
          </a:xfrm>
          <a:prstGeom prst="rect">
            <a:avLst/>
          </a:prstGeom>
        </p:spPr>
        <p:txBody>
          <a:bodyPr wrap="square">
            <a:spAutoFit/>
          </a:bodyPr>
          <a:lstStyle/>
          <a:p>
            <a:r>
              <a:rPr lang="fr-FR" sz="1600" b="1" dirty="0" smtClean="0">
                <a:solidFill>
                  <a:srgbClr val="FFFF99"/>
                </a:solidFill>
              </a:rPr>
              <a:t>Contexte historique : </a:t>
            </a:r>
            <a:r>
              <a:rPr lang="fr-FR" sz="1600" dirty="0"/>
              <a:t>Aux USA, les années 1960 ont été marquées par la Guerre du Vietnam mais également par l’assassinat du président Kennedy (en 1963). C’est également en 1963 que Martin Luther King (pasteur afro-américain) prononce son célèbre discours « I have a dream » pour lutter contre la ségrégation raciale.</a:t>
            </a:r>
          </a:p>
          <a:p>
            <a:endParaRPr lang="fr-FR" sz="1600" dirty="0"/>
          </a:p>
          <a:p>
            <a:r>
              <a:rPr lang="fr-FR" sz="1600" b="1" dirty="0" smtClean="0">
                <a:solidFill>
                  <a:srgbClr val="FFFF99"/>
                </a:solidFill>
              </a:rPr>
              <a:t>Contexte culturel : </a:t>
            </a:r>
            <a:r>
              <a:rPr lang="fr-FR" dirty="0"/>
              <a:t>Le </a:t>
            </a:r>
            <a:r>
              <a:rPr lang="fr-FR" u="sng" dirty="0"/>
              <a:t>Saturday Evening post</a:t>
            </a:r>
            <a:r>
              <a:rPr lang="fr-FR" dirty="0"/>
              <a:t> est un magazine bimestriel dont la création remonte au XVIIIème siècle ; il est encore actif aujourd’hui. Au cours du XIXème siècle il s’est imposé comme journal familial et populaire abordant des sujets variés tels que la politique et l’actualité. C’est au début du XXème siècle que le « Post » décide de mettre systématiquement une illustration d’une scène de la vie quotidienne en couverture, Norman ROCKWELL en est l’un des plus célèbres illustrateurs. </a:t>
            </a:r>
          </a:p>
        </p:txBody>
      </p:sp>
      <p:pic>
        <p:nvPicPr>
          <p:cNvPr id="13" name="Image 12" descr="-Rosie-the-Riveter_couverture.jpg"/>
          <p:cNvPicPr>
            <a:picLocks noChangeAspect="1"/>
          </p:cNvPicPr>
          <p:nvPr/>
        </p:nvPicPr>
        <p:blipFill>
          <a:blip r:embed="rId4" cstate="print"/>
          <a:stretch>
            <a:fillRect/>
          </a:stretch>
        </p:blipFill>
        <p:spPr>
          <a:xfrm>
            <a:off x="1043608" y="2420888"/>
            <a:ext cx="1698287" cy="2132856"/>
          </a:xfrm>
          <a:prstGeom prst="rect">
            <a:avLst/>
          </a:prstGeom>
        </p:spPr>
      </p:pic>
      <p:pic>
        <p:nvPicPr>
          <p:cNvPr id="14" name="Image 13" descr="170px-1921-6-4_No_Swimming_-_Norman_Rockwell.jpg"/>
          <p:cNvPicPr>
            <a:picLocks noChangeAspect="1"/>
          </p:cNvPicPr>
          <p:nvPr/>
        </p:nvPicPr>
        <p:blipFill>
          <a:blip r:embed="rId5" cstate="print"/>
          <a:stretch>
            <a:fillRect/>
          </a:stretch>
        </p:blipFill>
        <p:spPr>
          <a:xfrm>
            <a:off x="179512" y="4581128"/>
            <a:ext cx="1584176" cy="2133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ŒUVRES ASSOCIEES</a:t>
            </a:r>
            <a:endParaRPr lang="fr-FR" dirty="0"/>
          </a:p>
        </p:txBody>
      </p:sp>
      <p:sp>
        <p:nvSpPr>
          <p:cNvPr id="3" name="Espace réservé du texte 2"/>
          <p:cNvSpPr>
            <a:spLocks noGrp="1"/>
          </p:cNvSpPr>
          <p:nvPr>
            <p:ph type="body" idx="1"/>
          </p:nvPr>
        </p:nvSpPr>
        <p:spPr/>
        <p:txBody>
          <a:bodyPr/>
          <a:lstStyle/>
          <a:p>
            <a:r>
              <a:rPr lang="fr-FR" dirty="0" smtClean="0"/>
              <a:t>AUTOPORTRAITS</a:t>
            </a:r>
            <a:endParaRPr lang="fr-FR" dirty="0"/>
          </a:p>
        </p:txBody>
      </p:sp>
      <p:sp>
        <p:nvSpPr>
          <p:cNvPr id="4" name="Espace réservé du texte 3"/>
          <p:cNvSpPr>
            <a:spLocks noGrp="1"/>
          </p:cNvSpPr>
          <p:nvPr>
            <p:ph type="body" sz="half" idx="3"/>
          </p:nvPr>
        </p:nvSpPr>
        <p:spPr/>
        <p:txBody>
          <a:bodyPr/>
          <a:lstStyle/>
          <a:p>
            <a:r>
              <a:rPr lang="fr-FR" dirty="0" smtClean="0"/>
              <a:t>PORTRAITS</a:t>
            </a:r>
            <a:endParaRPr lang="fr-FR" dirty="0"/>
          </a:p>
        </p:txBody>
      </p:sp>
      <p:pic>
        <p:nvPicPr>
          <p:cNvPr id="7" name="Espace réservé du contenu 6" descr="Courbet - Le désespéré (autoportrait).jpg"/>
          <p:cNvPicPr>
            <a:picLocks noGrp="1" noChangeAspect="1"/>
          </p:cNvPicPr>
          <p:nvPr>
            <p:ph sz="quarter" idx="2"/>
          </p:nvPr>
        </p:nvPicPr>
        <p:blipFill>
          <a:blip r:embed="rId2" cstate="print"/>
          <a:srcRect l="4430" t="4167" r="2534" b="25000"/>
          <a:stretch>
            <a:fillRect/>
          </a:stretch>
        </p:blipFill>
        <p:spPr>
          <a:xfrm>
            <a:off x="2123728" y="404664"/>
            <a:ext cx="1512168" cy="1224136"/>
          </a:xfrm>
        </p:spPr>
      </p:pic>
      <p:pic>
        <p:nvPicPr>
          <p:cNvPr id="8" name="Espace réservé du contenu 7" descr="Giacometti.jpg"/>
          <p:cNvPicPr>
            <a:picLocks noGrp="1" noChangeAspect="1"/>
          </p:cNvPicPr>
          <p:nvPr>
            <p:ph sz="quarter" idx="4"/>
          </p:nvPr>
        </p:nvPicPr>
        <p:blipFill>
          <a:blip r:embed="rId3" cstate="print"/>
          <a:srcRect l="4348" r="8696" b="12444"/>
          <a:stretch>
            <a:fillRect/>
          </a:stretch>
        </p:blipFill>
        <p:spPr>
          <a:xfrm>
            <a:off x="2123728" y="3429000"/>
            <a:ext cx="1440160" cy="1656184"/>
          </a:xfrm>
        </p:spPr>
      </p:pic>
      <p:pic>
        <p:nvPicPr>
          <p:cNvPr id="9" name="Image 8" descr="Andy Warhol_Marilyn rose_1967.jpg"/>
          <p:cNvPicPr>
            <a:picLocks noChangeAspect="1"/>
          </p:cNvPicPr>
          <p:nvPr/>
        </p:nvPicPr>
        <p:blipFill>
          <a:blip r:embed="rId4" cstate="print"/>
          <a:stretch>
            <a:fillRect/>
          </a:stretch>
        </p:blipFill>
        <p:spPr>
          <a:xfrm>
            <a:off x="3707904" y="3429000"/>
            <a:ext cx="1497360" cy="1497360"/>
          </a:xfrm>
          <a:prstGeom prst="rect">
            <a:avLst/>
          </a:prstGeom>
        </p:spPr>
      </p:pic>
      <p:sp>
        <p:nvSpPr>
          <p:cNvPr id="10" name="Rectangle 9"/>
          <p:cNvSpPr/>
          <p:nvPr/>
        </p:nvSpPr>
        <p:spPr>
          <a:xfrm>
            <a:off x="2123728" y="1628800"/>
            <a:ext cx="1512168" cy="261610"/>
          </a:xfrm>
          <a:prstGeom prst="rect">
            <a:avLst/>
          </a:prstGeom>
        </p:spPr>
        <p:txBody>
          <a:bodyPr wrap="square">
            <a:spAutoFit/>
          </a:bodyPr>
          <a:lstStyle/>
          <a:p>
            <a:pPr algn="ctr"/>
            <a:r>
              <a:rPr lang="fr-FR" sz="1100" b="1" dirty="0" smtClean="0">
                <a:solidFill>
                  <a:schemeClr val="tx1">
                    <a:lumMod val="85000"/>
                  </a:schemeClr>
                </a:solidFill>
              </a:rPr>
              <a:t>COURBET</a:t>
            </a:r>
            <a:endParaRPr lang="fr-FR" sz="1100" dirty="0">
              <a:solidFill>
                <a:schemeClr val="tx1">
                  <a:lumMod val="85000"/>
                </a:schemeClr>
              </a:solidFill>
            </a:endParaRPr>
          </a:p>
        </p:txBody>
      </p:sp>
      <p:sp>
        <p:nvSpPr>
          <p:cNvPr id="11" name="Rectangle 10"/>
          <p:cNvSpPr/>
          <p:nvPr/>
        </p:nvSpPr>
        <p:spPr>
          <a:xfrm>
            <a:off x="2123728" y="5157192"/>
            <a:ext cx="1440160" cy="261610"/>
          </a:xfrm>
          <a:prstGeom prst="rect">
            <a:avLst/>
          </a:prstGeom>
        </p:spPr>
        <p:txBody>
          <a:bodyPr wrap="square">
            <a:spAutoFit/>
          </a:bodyPr>
          <a:lstStyle/>
          <a:p>
            <a:pPr algn="ctr"/>
            <a:r>
              <a:rPr lang="fr-FR" sz="1100" b="1" dirty="0" smtClean="0">
                <a:solidFill>
                  <a:schemeClr val="tx1">
                    <a:lumMod val="85000"/>
                  </a:schemeClr>
                </a:solidFill>
              </a:rPr>
              <a:t>GIACOMETTI</a:t>
            </a:r>
            <a:endParaRPr lang="fr-FR" sz="1100" dirty="0">
              <a:solidFill>
                <a:schemeClr val="tx1">
                  <a:lumMod val="85000"/>
                </a:schemeClr>
              </a:solidFill>
            </a:endParaRPr>
          </a:p>
        </p:txBody>
      </p:sp>
      <p:sp>
        <p:nvSpPr>
          <p:cNvPr id="12" name="Rectangle 11"/>
          <p:cNvSpPr/>
          <p:nvPr/>
        </p:nvSpPr>
        <p:spPr>
          <a:xfrm>
            <a:off x="3707904" y="5157192"/>
            <a:ext cx="1512168" cy="261610"/>
          </a:xfrm>
          <a:prstGeom prst="rect">
            <a:avLst/>
          </a:prstGeom>
        </p:spPr>
        <p:txBody>
          <a:bodyPr wrap="square">
            <a:spAutoFit/>
          </a:bodyPr>
          <a:lstStyle/>
          <a:p>
            <a:pPr algn="ctr"/>
            <a:r>
              <a:rPr lang="fr-FR" sz="1100" b="1" dirty="0" smtClean="0">
                <a:solidFill>
                  <a:schemeClr val="tx1">
                    <a:lumMod val="85000"/>
                  </a:schemeClr>
                </a:solidFill>
              </a:rPr>
              <a:t>WARHOL</a:t>
            </a:r>
            <a:endParaRPr lang="fr-FR" sz="1100" dirty="0">
              <a:solidFill>
                <a:schemeClr val="tx1">
                  <a:lumMod val="85000"/>
                </a:schemeClr>
              </a:solidFill>
            </a:endParaRPr>
          </a:p>
        </p:txBody>
      </p:sp>
      <p:pic>
        <p:nvPicPr>
          <p:cNvPr id="13" name="Image 12" descr="Les Ménines.jpg"/>
          <p:cNvPicPr>
            <a:picLocks noChangeAspect="1"/>
          </p:cNvPicPr>
          <p:nvPr/>
        </p:nvPicPr>
        <p:blipFill>
          <a:blip r:embed="rId5" cstate="print"/>
          <a:stretch>
            <a:fillRect/>
          </a:stretch>
        </p:blipFill>
        <p:spPr>
          <a:xfrm>
            <a:off x="5364088" y="3429000"/>
            <a:ext cx="1339006" cy="1584176"/>
          </a:xfrm>
          <a:prstGeom prst="rect">
            <a:avLst/>
          </a:prstGeom>
        </p:spPr>
      </p:pic>
      <p:sp>
        <p:nvSpPr>
          <p:cNvPr id="14" name="Rectangle 13"/>
          <p:cNvSpPr/>
          <p:nvPr/>
        </p:nvSpPr>
        <p:spPr>
          <a:xfrm>
            <a:off x="5292080" y="5085184"/>
            <a:ext cx="1512168" cy="261610"/>
          </a:xfrm>
          <a:prstGeom prst="rect">
            <a:avLst/>
          </a:prstGeom>
        </p:spPr>
        <p:txBody>
          <a:bodyPr wrap="square">
            <a:spAutoFit/>
          </a:bodyPr>
          <a:lstStyle/>
          <a:p>
            <a:pPr algn="ctr"/>
            <a:r>
              <a:rPr lang="fr-FR" sz="1100" b="1" dirty="0" smtClean="0">
                <a:solidFill>
                  <a:schemeClr val="tx1">
                    <a:lumMod val="85000"/>
                  </a:schemeClr>
                </a:solidFill>
              </a:rPr>
              <a:t>VELASQUEZ</a:t>
            </a:r>
            <a:endParaRPr lang="fr-FR" sz="1100" dirty="0">
              <a:solidFill>
                <a:schemeClr val="tx1">
                  <a:lumMod val="85000"/>
                </a:schemeClr>
              </a:solidFill>
            </a:endParaRPr>
          </a:p>
        </p:txBody>
      </p:sp>
      <p:pic>
        <p:nvPicPr>
          <p:cNvPr id="15" name="Image 14" descr="publicité officielle.jpg"/>
          <p:cNvPicPr>
            <a:picLocks noChangeAspect="1"/>
          </p:cNvPicPr>
          <p:nvPr/>
        </p:nvPicPr>
        <p:blipFill>
          <a:blip r:embed="rId6" cstate="print"/>
          <a:srcRect l="3846" t="37400" r="40210" b="1701"/>
          <a:stretch>
            <a:fillRect/>
          </a:stretch>
        </p:blipFill>
        <p:spPr>
          <a:xfrm>
            <a:off x="6804248" y="3429000"/>
            <a:ext cx="1142196" cy="1656184"/>
          </a:xfrm>
          <a:prstGeom prst="rect">
            <a:avLst/>
          </a:prstGeom>
        </p:spPr>
      </p:pic>
      <p:sp>
        <p:nvSpPr>
          <p:cNvPr id="16" name="Rectangle 15"/>
          <p:cNvSpPr/>
          <p:nvPr/>
        </p:nvSpPr>
        <p:spPr>
          <a:xfrm>
            <a:off x="6804248" y="5157192"/>
            <a:ext cx="1152128" cy="261610"/>
          </a:xfrm>
          <a:prstGeom prst="rect">
            <a:avLst/>
          </a:prstGeom>
        </p:spPr>
        <p:txBody>
          <a:bodyPr wrap="square">
            <a:spAutoFit/>
          </a:bodyPr>
          <a:lstStyle/>
          <a:p>
            <a:pPr algn="ctr"/>
            <a:r>
              <a:rPr lang="fr-FR" sz="1100" b="1" dirty="0" smtClean="0">
                <a:solidFill>
                  <a:schemeClr val="tx1">
                    <a:lumMod val="85000"/>
                  </a:schemeClr>
                </a:solidFill>
              </a:rPr>
              <a:t>RIGAUD</a:t>
            </a:r>
            <a:endParaRPr lang="fr-FR" sz="1100" dirty="0">
              <a:solidFill>
                <a:schemeClr val="tx1">
                  <a:lumMod val="85000"/>
                </a:schemeClr>
              </a:solidFill>
            </a:endParaRPr>
          </a:p>
        </p:txBody>
      </p:sp>
      <p:pic>
        <p:nvPicPr>
          <p:cNvPr id="17" name="Image 16" descr="F.Kahlo- Moi et mes perroquets-1941.jpg"/>
          <p:cNvPicPr>
            <a:picLocks noChangeAspect="1"/>
          </p:cNvPicPr>
          <p:nvPr/>
        </p:nvPicPr>
        <p:blipFill>
          <a:blip r:embed="rId7" cstate="print"/>
          <a:srcRect l="46063" b="2581"/>
          <a:stretch>
            <a:fillRect/>
          </a:stretch>
        </p:blipFill>
        <p:spPr>
          <a:xfrm>
            <a:off x="3707904" y="404664"/>
            <a:ext cx="1036657" cy="1368152"/>
          </a:xfrm>
          <a:prstGeom prst="rect">
            <a:avLst/>
          </a:prstGeom>
        </p:spPr>
      </p:pic>
      <p:sp>
        <p:nvSpPr>
          <p:cNvPr id="18" name="Rectangle 17"/>
          <p:cNvSpPr/>
          <p:nvPr/>
        </p:nvSpPr>
        <p:spPr>
          <a:xfrm>
            <a:off x="3635896" y="1844824"/>
            <a:ext cx="1224136" cy="261610"/>
          </a:xfrm>
          <a:prstGeom prst="rect">
            <a:avLst/>
          </a:prstGeom>
        </p:spPr>
        <p:txBody>
          <a:bodyPr wrap="square">
            <a:spAutoFit/>
          </a:bodyPr>
          <a:lstStyle/>
          <a:p>
            <a:pPr algn="ctr"/>
            <a:r>
              <a:rPr lang="fr-FR" sz="1100" b="1" dirty="0" smtClean="0">
                <a:solidFill>
                  <a:schemeClr val="tx1">
                    <a:lumMod val="85000"/>
                  </a:schemeClr>
                </a:solidFill>
              </a:rPr>
              <a:t>F. KAHLO</a:t>
            </a:r>
            <a:endParaRPr lang="fr-FR" sz="1100" dirty="0">
              <a:solidFill>
                <a:schemeClr val="tx1">
                  <a:lumMod val="85000"/>
                </a:schemeClr>
              </a:solidFill>
            </a:endParaRPr>
          </a:p>
        </p:txBody>
      </p:sp>
      <p:pic>
        <p:nvPicPr>
          <p:cNvPr id="19" name="Image 18" descr="leonardo_autoportrait.jpg"/>
          <p:cNvPicPr>
            <a:picLocks noChangeAspect="1"/>
          </p:cNvPicPr>
          <p:nvPr/>
        </p:nvPicPr>
        <p:blipFill>
          <a:blip r:embed="rId8" cstate="print"/>
          <a:stretch>
            <a:fillRect/>
          </a:stretch>
        </p:blipFill>
        <p:spPr>
          <a:xfrm>
            <a:off x="4860032" y="260648"/>
            <a:ext cx="963749" cy="1512168"/>
          </a:xfrm>
          <a:prstGeom prst="rect">
            <a:avLst/>
          </a:prstGeom>
        </p:spPr>
      </p:pic>
      <p:sp>
        <p:nvSpPr>
          <p:cNvPr id="20" name="Rectangle 19"/>
          <p:cNvSpPr/>
          <p:nvPr/>
        </p:nvSpPr>
        <p:spPr>
          <a:xfrm>
            <a:off x="4860032" y="1844824"/>
            <a:ext cx="1008112" cy="261610"/>
          </a:xfrm>
          <a:prstGeom prst="rect">
            <a:avLst/>
          </a:prstGeom>
        </p:spPr>
        <p:txBody>
          <a:bodyPr wrap="square">
            <a:spAutoFit/>
          </a:bodyPr>
          <a:lstStyle/>
          <a:p>
            <a:pPr algn="ctr"/>
            <a:r>
              <a:rPr lang="fr-FR" sz="1100" b="1" dirty="0" smtClean="0">
                <a:solidFill>
                  <a:schemeClr val="tx1">
                    <a:lumMod val="85000"/>
                  </a:schemeClr>
                </a:solidFill>
              </a:rPr>
              <a:t>DE VINCI</a:t>
            </a:r>
            <a:endParaRPr lang="fr-FR" sz="1100" dirty="0">
              <a:solidFill>
                <a:schemeClr val="tx1">
                  <a:lumMod val="85000"/>
                </a:schemeClr>
              </a:solidFill>
            </a:endParaRPr>
          </a:p>
        </p:txBody>
      </p:sp>
      <p:pic>
        <p:nvPicPr>
          <p:cNvPr id="21" name="Image 20" descr="Franz-Xaver-Messerschmidt-04.jpg"/>
          <p:cNvPicPr>
            <a:picLocks noChangeAspect="1"/>
          </p:cNvPicPr>
          <p:nvPr/>
        </p:nvPicPr>
        <p:blipFill>
          <a:blip r:embed="rId9" cstate="print"/>
          <a:stretch>
            <a:fillRect/>
          </a:stretch>
        </p:blipFill>
        <p:spPr>
          <a:xfrm>
            <a:off x="6012160" y="260648"/>
            <a:ext cx="1008112" cy="1946398"/>
          </a:xfrm>
          <a:prstGeom prst="rect">
            <a:avLst/>
          </a:prstGeom>
        </p:spPr>
      </p:pic>
      <p:sp>
        <p:nvSpPr>
          <p:cNvPr id="22" name="Rectangle 21"/>
          <p:cNvSpPr/>
          <p:nvPr/>
        </p:nvSpPr>
        <p:spPr>
          <a:xfrm>
            <a:off x="5796136" y="2276872"/>
            <a:ext cx="1512168" cy="261610"/>
          </a:xfrm>
          <a:prstGeom prst="rect">
            <a:avLst/>
          </a:prstGeom>
        </p:spPr>
        <p:txBody>
          <a:bodyPr wrap="square">
            <a:spAutoFit/>
          </a:bodyPr>
          <a:lstStyle/>
          <a:p>
            <a:pPr algn="ctr"/>
            <a:r>
              <a:rPr lang="fr-FR" sz="1100" b="1" dirty="0" smtClean="0">
                <a:solidFill>
                  <a:schemeClr val="tx1">
                    <a:lumMod val="85000"/>
                  </a:schemeClr>
                </a:solidFill>
              </a:rPr>
              <a:t>MESSERSCHMIDT</a:t>
            </a:r>
          </a:p>
        </p:txBody>
      </p:sp>
      <p:pic>
        <p:nvPicPr>
          <p:cNvPr id="23" name="Image 22" descr="Picasso - autoportrait.jpg"/>
          <p:cNvPicPr>
            <a:picLocks noChangeAspect="1"/>
          </p:cNvPicPr>
          <p:nvPr/>
        </p:nvPicPr>
        <p:blipFill>
          <a:blip r:embed="rId10" cstate="print"/>
          <a:srcRect l="4924" t="2751" r="4924" b="16400"/>
          <a:stretch>
            <a:fillRect/>
          </a:stretch>
        </p:blipFill>
        <p:spPr>
          <a:xfrm>
            <a:off x="7092280" y="260648"/>
            <a:ext cx="1290533" cy="1656184"/>
          </a:xfrm>
          <a:prstGeom prst="rect">
            <a:avLst/>
          </a:prstGeom>
        </p:spPr>
      </p:pic>
      <p:sp>
        <p:nvSpPr>
          <p:cNvPr id="24" name="Rectangle 23"/>
          <p:cNvSpPr/>
          <p:nvPr/>
        </p:nvSpPr>
        <p:spPr>
          <a:xfrm>
            <a:off x="7164288" y="1988840"/>
            <a:ext cx="1512168" cy="261610"/>
          </a:xfrm>
          <a:prstGeom prst="rect">
            <a:avLst/>
          </a:prstGeom>
        </p:spPr>
        <p:txBody>
          <a:bodyPr wrap="square">
            <a:spAutoFit/>
          </a:bodyPr>
          <a:lstStyle/>
          <a:p>
            <a:pPr algn="ctr"/>
            <a:r>
              <a:rPr lang="fr-FR" sz="1100" b="1" dirty="0" smtClean="0">
                <a:solidFill>
                  <a:schemeClr val="tx1">
                    <a:lumMod val="85000"/>
                  </a:schemeClr>
                </a:solidFill>
              </a:rPr>
              <a:t>PICASSO</a:t>
            </a:r>
            <a:endParaRPr lang="fr-FR" sz="1100" dirty="0">
              <a:solidFill>
                <a:schemeClr val="tx1">
                  <a:lumMod val="8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7494"/>
            <a:ext cx="8640960" cy="1001266"/>
          </a:xfrm>
        </p:spPr>
        <p:txBody>
          <a:bodyPr>
            <a:normAutofit/>
          </a:bodyPr>
          <a:lstStyle/>
          <a:p>
            <a:r>
              <a:rPr lang="fr-FR" sz="3600" u="sng" dirty="0" smtClean="0"/>
              <a:t>Autoportrait</a:t>
            </a:r>
            <a:r>
              <a:rPr lang="fr-FR" sz="3600" dirty="0" smtClean="0"/>
              <a:t> : </a:t>
            </a:r>
            <a:r>
              <a:rPr lang="fr-FR" sz="3200" dirty="0" smtClean="0"/>
              <a:t>Se présenter par les objets</a:t>
            </a:r>
            <a:endParaRPr lang="fr-FR" sz="3600" dirty="0"/>
          </a:p>
        </p:txBody>
      </p:sp>
      <p:pic>
        <p:nvPicPr>
          <p:cNvPr id="8" name="Espace réservé du contenu 7" descr="1992.Arman.autoportrait.robot.assemblage.sous.plexiglas.jpg"/>
          <p:cNvPicPr>
            <a:picLocks noGrp="1" noChangeAspect="1"/>
          </p:cNvPicPr>
          <p:nvPr>
            <p:ph sz="half" idx="1"/>
          </p:nvPr>
        </p:nvPicPr>
        <p:blipFill>
          <a:blip r:embed="rId2" cstate="print"/>
          <a:stretch>
            <a:fillRect/>
          </a:stretch>
        </p:blipFill>
        <p:spPr>
          <a:xfrm>
            <a:off x="323528" y="1124744"/>
            <a:ext cx="3966610" cy="5484172"/>
          </a:xfrm>
        </p:spPr>
      </p:pic>
      <p:sp>
        <p:nvSpPr>
          <p:cNvPr id="13" name="Espace réservé du contenu 12"/>
          <p:cNvSpPr>
            <a:spLocks noGrp="1"/>
          </p:cNvSpPr>
          <p:nvPr>
            <p:ph sz="half" idx="2"/>
          </p:nvPr>
        </p:nvSpPr>
        <p:spPr>
          <a:xfrm>
            <a:off x="4283968" y="1268761"/>
            <a:ext cx="4860032" cy="4857404"/>
          </a:xfrm>
        </p:spPr>
        <p:txBody>
          <a:bodyPr>
            <a:normAutofit/>
          </a:bodyPr>
          <a:lstStyle/>
          <a:p>
            <a:pPr algn="ctr">
              <a:buNone/>
            </a:pPr>
            <a:r>
              <a:rPr lang="fr-FR" sz="2000" b="1" dirty="0" smtClean="0">
                <a:solidFill>
                  <a:schemeClr val="accent5">
                    <a:lumMod val="40000"/>
                    <a:lumOff val="60000"/>
                  </a:schemeClr>
                </a:solidFill>
              </a:rPr>
              <a:t>Présentation de l’objet d’étude</a:t>
            </a:r>
          </a:p>
          <a:p>
            <a:pPr>
              <a:buNone/>
            </a:pPr>
            <a:endParaRPr lang="fr-FR" sz="1400" dirty="0" smtClean="0"/>
          </a:p>
          <a:p>
            <a:pPr>
              <a:buNone/>
            </a:pPr>
            <a:r>
              <a:rPr lang="fr-FR" sz="1400" dirty="0" smtClean="0"/>
              <a:t>Nature de l’œuvre : Accumulation et collage</a:t>
            </a:r>
          </a:p>
          <a:p>
            <a:pPr>
              <a:buNone/>
            </a:pPr>
            <a:endParaRPr lang="fr-FR" sz="1400" dirty="0" smtClean="0"/>
          </a:p>
          <a:p>
            <a:pPr>
              <a:buNone/>
            </a:pPr>
            <a:r>
              <a:rPr lang="fr-FR" sz="1400" dirty="0" smtClean="0"/>
              <a:t>Titre : </a:t>
            </a:r>
            <a:r>
              <a:rPr lang="fr-FR" sz="1600" b="1" u="sng" dirty="0" smtClean="0"/>
              <a:t>Autoportrait-robot</a:t>
            </a:r>
            <a:endParaRPr lang="fr-FR" sz="1600" b="1" dirty="0" smtClean="0"/>
          </a:p>
          <a:p>
            <a:pPr>
              <a:buNone/>
            </a:pPr>
            <a:r>
              <a:rPr lang="fr-FR" sz="1400" dirty="0" smtClean="0"/>
              <a:t>Auteur : </a:t>
            </a:r>
            <a:r>
              <a:rPr lang="fr-FR" sz="1600" dirty="0" smtClean="0"/>
              <a:t>Arman Fernandez (1928-2005) dit   </a:t>
            </a:r>
          </a:p>
          <a:p>
            <a:pPr>
              <a:buNone/>
            </a:pPr>
            <a:r>
              <a:rPr lang="fr-FR" sz="1600" b="1" dirty="0" smtClean="0"/>
              <a:t>            ARMAN</a:t>
            </a:r>
          </a:p>
          <a:p>
            <a:pPr>
              <a:buNone/>
            </a:pPr>
            <a:r>
              <a:rPr lang="fr-FR" sz="1400" dirty="0" smtClean="0"/>
              <a:t>Date de création </a:t>
            </a:r>
            <a:r>
              <a:rPr lang="fr-FR" sz="1600" dirty="0" smtClean="0"/>
              <a:t>: </a:t>
            </a:r>
            <a:r>
              <a:rPr lang="fr-FR" sz="1600" b="1" dirty="0" smtClean="0"/>
              <a:t>1992</a:t>
            </a:r>
          </a:p>
          <a:p>
            <a:pPr>
              <a:buNone/>
            </a:pPr>
            <a:endParaRPr lang="fr-FR" sz="1400" dirty="0" smtClean="0"/>
          </a:p>
          <a:p>
            <a:pPr>
              <a:buNone/>
            </a:pPr>
            <a:r>
              <a:rPr lang="fr-FR" sz="1400" dirty="0" smtClean="0"/>
              <a:t>Matériaux et support : </a:t>
            </a:r>
            <a:r>
              <a:rPr lang="fr-FR" sz="1600" b="1" dirty="0" smtClean="0"/>
              <a:t>objets et effets personnels sous plexiglas (boîte).</a:t>
            </a:r>
          </a:p>
          <a:p>
            <a:pPr>
              <a:buNone/>
            </a:pPr>
            <a:endParaRPr lang="fr-FR" sz="1400" dirty="0" smtClean="0"/>
          </a:p>
          <a:p>
            <a:pPr>
              <a:buNone/>
            </a:pPr>
            <a:r>
              <a:rPr lang="fr-FR" sz="1400" dirty="0" smtClean="0"/>
              <a:t>Dimensions: </a:t>
            </a:r>
            <a:r>
              <a:rPr lang="fr-FR" sz="1600" b="1" dirty="0" smtClean="0"/>
              <a:t>120 x 90 x 24.5 cm</a:t>
            </a:r>
          </a:p>
          <a:p>
            <a:pPr>
              <a:buNone/>
            </a:pPr>
            <a:endParaRPr lang="fr-FR" sz="1400" dirty="0" smtClean="0"/>
          </a:p>
          <a:p>
            <a:pPr>
              <a:buNone/>
            </a:pPr>
            <a:r>
              <a:rPr lang="fr-FR" sz="1400" dirty="0" smtClean="0"/>
              <a:t>Lieu d’exposition : </a:t>
            </a:r>
            <a:r>
              <a:rPr lang="fr-FR" sz="1600" b="1" dirty="0" smtClean="0"/>
              <a:t>Collection particulière</a:t>
            </a:r>
          </a:p>
          <a:p>
            <a:pPr>
              <a:buNone/>
            </a:pPr>
            <a:endParaRPr lang="fr-FR" sz="1400" dirty="0" smtClean="0"/>
          </a:p>
          <a:p>
            <a:pPr>
              <a:buNone/>
            </a:pPr>
            <a:r>
              <a:rPr lang="fr-FR" sz="1400" dirty="0" smtClean="0"/>
              <a:t>Mouvement artistique relié : </a:t>
            </a:r>
            <a:r>
              <a:rPr lang="fr-FR" sz="1600" b="1" dirty="0" smtClean="0"/>
              <a:t>Le Nouveau Réalisme</a:t>
            </a:r>
            <a:endParaRPr lang="fr-FR" sz="1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641226"/>
          </a:xfrm>
        </p:spPr>
        <p:txBody>
          <a:bodyPr>
            <a:normAutofit/>
          </a:bodyPr>
          <a:lstStyle/>
          <a:p>
            <a:r>
              <a:rPr lang="fr-FR" sz="3200" u="sng" dirty="0" smtClean="0"/>
              <a:t>Autoportrait</a:t>
            </a:r>
            <a:r>
              <a:rPr lang="fr-FR" sz="3200" dirty="0" smtClean="0"/>
              <a:t> : </a:t>
            </a:r>
            <a:r>
              <a:rPr lang="fr-FR" sz="2800" dirty="0" smtClean="0"/>
              <a:t>Se présenter par les objets</a:t>
            </a:r>
            <a:endParaRPr lang="fr-FR" sz="2800" dirty="0"/>
          </a:p>
        </p:txBody>
      </p:sp>
      <p:pic>
        <p:nvPicPr>
          <p:cNvPr id="4" name="Espace réservé du contenu 3" descr="1992.Arman.autoportrait.robot.assemblage.sous.plexiglas.jpg"/>
          <p:cNvPicPr>
            <a:picLocks noGrp="1" noChangeAspect="1"/>
          </p:cNvPicPr>
          <p:nvPr>
            <p:ph idx="1"/>
          </p:nvPr>
        </p:nvPicPr>
        <p:blipFill>
          <a:blip r:embed="rId2" cstate="print"/>
          <a:stretch>
            <a:fillRect/>
          </a:stretch>
        </p:blipFill>
        <p:spPr>
          <a:xfrm>
            <a:off x="2843808" y="1196752"/>
            <a:ext cx="3813666" cy="5272713"/>
          </a:xfrm>
        </p:spPr>
      </p:pic>
      <p:sp>
        <p:nvSpPr>
          <p:cNvPr id="6" name="Rectangle 5"/>
          <p:cNvSpPr/>
          <p:nvPr/>
        </p:nvSpPr>
        <p:spPr>
          <a:xfrm>
            <a:off x="2339752" y="764704"/>
            <a:ext cx="4752528" cy="369332"/>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endParaRPr lang="fr-FR" dirty="0"/>
          </a:p>
        </p:txBody>
      </p:sp>
      <p:cxnSp>
        <p:nvCxnSpPr>
          <p:cNvPr id="8" name="Connecteur droit avec flèche 7"/>
          <p:cNvCxnSpPr/>
          <p:nvPr/>
        </p:nvCxnSpPr>
        <p:spPr>
          <a:xfrm flipV="1">
            <a:off x="5508104" y="1844824"/>
            <a:ext cx="1584176" cy="68400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9" name="Connecteur droit avec flèche 8"/>
          <p:cNvCxnSpPr/>
          <p:nvPr/>
        </p:nvCxnSpPr>
        <p:spPr>
          <a:xfrm flipV="1">
            <a:off x="5940152" y="3284984"/>
            <a:ext cx="1080120" cy="10793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flipV="1">
            <a:off x="4716016" y="4653136"/>
            <a:ext cx="2448272" cy="10793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a:xfrm flipV="1">
            <a:off x="5868144" y="5949280"/>
            <a:ext cx="1512168" cy="10793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a:xfrm flipH="1" flipV="1">
            <a:off x="2123728" y="2060848"/>
            <a:ext cx="1152128" cy="82801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8" name="Connecteur droit avec flèche 17"/>
          <p:cNvCxnSpPr/>
          <p:nvPr/>
        </p:nvCxnSpPr>
        <p:spPr>
          <a:xfrm flipH="1">
            <a:off x="2123728" y="1556792"/>
            <a:ext cx="1296144" cy="36004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3" name="Connecteur droit avec flèche 22"/>
          <p:cNvCxnSpPr/>
          <p:nvPr/>
        </p:nvCxnSpPr>
        <p:spPr>
          <a:xfrm flipH="1" flipV="1">
            <a:off x="2123728" y="3645024"/>
            <a:ext cx="1440160" cy="21602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6" name="Connecteur droit avec flèche 25"/>
          <p:cNvCxnSpPr/>
          <p:nvPr/>
        </p:nvCxnSpPr>
        <p:spPr>
          <a:xfrm flipH="1">
            <a:off x="1763688" y="4221088"/>
            <a:ext cx="3096344" cy="7200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8" name="Connecteur droit avec flèche 27"/>
          <p:cNvCxnSpPr/>
          <p:nvPr/>
        </p:nvCxnSpPr>
        <p:spPr>
          <a:xfrm flipH="1">
            <a:off x="1835696" y="4797152"/>
            <a:ext cx="2160240" cy="86409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32" name="Rectangle 31"/>
          <p:cNvSpPr/>
          <p:nvPr/>
        </p:nvSpPr>
        <p:spPr>
          <a:xfrm>
            <a:off x="7092280" y="1628800"/>
            <a:ext cx="1872208" cy="369332"/>
          </a:xfrm>
          <a:prstGeom prst="rect">
            <a:avLst/>
          </a:prstGeom>
        </p:spPr>
        <p:txBody>
          <a:bodyPr wrap="square">
            <a:spAutoFit/>
          </a:bodyPr>
          <a:lstStyle/>
          <a:p>
            <a:r>
              <a:rPr lang="fr-FR" dirty="0" smtClean="0"/>
              <a:t>Chemise</a:t>
            </a:r>
            <a:endParaRPr lang="fr-FR" dirty="0"/>
          </a:p>
        </p:txBody>
      </p:sp>
      <p:sp>
        <p:nvSpPr>
          <p:cNvPr id="33" name="Rectangle 32"/>
          <p:cNvSpPr/>
          <p:nvPr/>
        </p:nvSpPr>
        <p:spPr>
          <a:xfrm>
            <a:off x="7020272" y="3068960"/>
            <a:ext cx="1872208" cy="646331"/>
          </a:xfrm>
          <a:prstGeom prst="rect">
            <a:avLst/>
          </a:prstGeom>
        </p:spPr>
        <p:txBody>
          <a:bodyPr wrap="square">
            <a:spAutoFit/>
          </a:bodyPr>
          <a:lstStyle/>
          <a:p>
            <a:r>
              <a:rPr lang="fr-FR" dirty="0" smtClean="0"/>
              <a:t>Raquette de ping-pong</a:t>
            </a:r>
            <a:endParaRPr lang="fr-FR" dirty="0"/>
          </a:p>
        </p:txBody>
      </p:sp>
      <p:sp>
        <p:nvSpPr>
          <p:cNvPr id="34" name="Rectangle 33"/>
          <p:cNvSpPr/>
          <p:nvPr/>
        </p:nvSpPr>
        <p:spPr>
          <a:xfrm>
            <a:off x="7271792" y="4509120"/>
            <a:ext cx="1872208" cy="369332"/>
          </a:xfrm>
          <a:prstGeom prst="rect">
            <a:avLst/>
          </a:prstGeom>
        </p:spPr>
        <p:txBody>
          <a:bodyPr wrap="square">
            <a:spAutoFit/>
          </a:bodyPr>
          <a:lstStyle/>
          <a:p>
            <a:r>
              <a:rPr lang="fr-FR" dirty="0" smtClean="0"/>
              <a:t>Téléphone</a:t>
            </a:r>
            <a:endParaRPr lang="fr-FR" dirty="0"/>
          </a:p>
        </p:txBody>
      </p:sp>
      <p:sp>
        <p:nvSpPr>
          <p:cNvPr id="35" name="Rectangle 34"/>
          <p:cNvSpPr/>
          <p:nvPr/>
        </p:nvSpPr>
        <p:spPr>
          <a:xfrm>
            <a:off x="7380312" y="5805264"/>
            <a:ext cx="1763688" cy="369332"/>
          </a:xfrm>
          <a:prstGeom prst="rect">
            <a:avLst/>
          </a:prstGeom>
        </p:spPr>
        <p:txBody>
          <a:bodyPr wrap="square">
            <a:spAutoFit/>
          </a:bodyPr>
          <a:lstStyle/>
          <a:p>
            <a:r>
              <a:rPr lang="fr-FR" dirty="0" smtClean="0"/>
              <a:t>Médicaments</a:t>
            </a:r>
            <a:endParaRPr lang="fr-FR" dirty="0"/>
          </a:p>
        </p:txBody>
      </p:sp>
      <p:sp>
        <p:nvSpPr>
          <p:cNvPr id="36" name="Rectangle 35"/>
          <p:cNvSpPr/>
          <p:nvPr/>
        </p:nvSpPr>
        <p:spPr>
          <a:xfrm>
            <a:off x="0" y="1700808"/>
            <a:ext cx="2160240" cy="369332"/>
          </a:xfrm>
          <a:prstGeom prst="rect">
            <a:avLst/>
          </a:prstGeom>
        </p:spPr>
        <p:txBody>
          <a:bodyPr wrap="square">
            <a:spAutoFit/>
          </a:bodyPr>
          <a:lstStyle/>
          <a:p>
            <a:r>
              <a:rPr lang="fr-FR" dirty="0" smtClean="0"/>
              <a:t>Masques africains</a:t>
            </a:r>
            <a:endParaRPr lang="fr-FR" dirty="0"/>
          </a:p>
        </p:txBody>
      </p:sp>
      <p:sp>
        <p:nvSpPr>
          <p:cNvPr id="37" name="Rectangle 36"/>
          <p:cNvSpPr/>
          <p:nvPr/>
        </p:nvSpPr>
        <p:spPr>
          <a:xfrm>
            <a:off x="1403648" y="3429000"/>
            <a:ext cx="864096" cy="369332"/>
          </a:xfrm>
          <a:prstGeom prst="rect">
            <a:avLst/>
          </a:prstGeom>
        </p:spPr>
        <p:txBody>
          <a:bodyPr wrap="square">
            <a:spAutoFit/>
          </a:bodyPr>
          <a:lstStyle/>
          <a:p>
            <a:r>
              <a:rPr lang="fr-FR" dirty="0" smtClean="0"/>
              <a:t>Livres</a:t>
            </a:r>
            <a:endParaRPr lang="fr-FR" dirty="0"/>
          </a:p>
        </p:txBody>
      </p:sp>
      <p:sp>
        <p:nvSpPr>
          <p:cNvPr id="38" name="Rectangle 37"/>
          <p:cNvSpPr/>
          <p:nvPr/>
        </p:nvSpPr>
        <p:spPr>
          <a:xfrm>
            <a:off x="755576" y="4077072"/>
            <a:ext cx="1008112" cy="369332"/>
          </a:xfrm>
          <a:prstGeom prst="rect">
            <a:avLst/>
          </a:prstGeom>
        </p:spPr>
        <p:txBody>
          <a:bodyPr wrap="square">
            <a:spAutoFit/>
          </a:bodyPr>
          <a:lstStyle/>
          <a:p>
            <a:r>
              <a:rPr lang="fr-FR" dirty="0" smtClean="0"/>
              <a:t>Violon</a:t>
            </a:r>
            <a:endParaRPr lang="fr-FR" dirty="0"/>
          </a:p>
        </p:txBody>
      </p:sp>
      <p:sp>
        <p:nvSpPr>
          <p:cNvPr id="39" name="Rectangle 38"/>
          <p:cNvSpPr/>
          <p:nvPr/>
        </p:nvSpPr>
        <p:spPr>
          <a:xfrm>
            <a:off x="611560" y="5445224"/>
            <a:ext cx="1296144" cy="369332"/>
          </a:xfrm>
          <a:prstGeom prst="rect">
            <a:avLst/>
          </a:prstGeom>
        </p:spPr>
        <p:txBody>
          <a:bodyPr wrap="square">
            <a:spAutoFit/>
          </a:bodyPr>
          <a:lstStyle/>
          <a:p>
            <a:r>
              <a:rPr lang="fr-FR" dirty="0" smtClean="0"/>
              <a:t>Pinceaux</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97210"/>
          </a:xfrm>
        </p:spPr>
        <p:txBody>
          <a:bodyPr>
            <a:normAutofit fontScale="90000"/>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sp>
        <p:nvSpPr>
          <p:cNvPr id="3" name="Espace réservé du contenu 2"/>
          <p:cNvSpPr>
            <a:spLocks noGrp="1"/>
          </p:cNvSpPr>
          <p:nvPr>
            <p:ph sz="half" idx="1"/>
          </p:nvPr>
        </p:nvSpPr>
        <p:spPr>
          <a:xfrm>
            <a:off x="395536" y="1628800"/>
            <a:ext cx="4392488" cy="4525963"/>
          </a:xfrm>
        </p:spPr>
        <p:txBody>
          <a:bodyPr>
            <a:normAutofit fontScale="92500"/>
          </a:bodyPr>
          <a:lstStyle/>
          <a:p>
            <a:r>
              <a:rPr lang="fr-FR" sz="2400" u="sng" dirty="0" smtClean="0"/>
              <a:t>La description : </a:t>
            </a:r>
          </a:p>
          <a:p>
            <a:pPr>
              <a:buNone/>
            </a:pPr>
            <a:r>
              <a:rPr lang="fr-FR" sz="2400" dirty="0" smtClean="0"/>
              <a:t>     Un amas d’objets ou fragments regroupés dans une boîte en plexiglas.</a:t>
            </a:r>
          </a:p>
          <a:p>
            <a:pPr>
              <a:buNone/>
            </a:pPr>
            <a:endParaRPr lang="fr-FR" sz="2400" dirty="0" smtClean="0"/>
          </a:p>
          <a:p>
            <a:r>
              <a:rPr lang="fr-FR" sz="2400" u="sng" dirty="0" smtClean="0"/>
              <a:t>L’orientation de l’œuvre </a:t>
            </a:r>
            <a:r>
              <a:rPr lang="fr-FR" sz="2400" dirty="0" smtClean="0"/>
              <a:t>:</a:t>
            </a:r>
          </a:p>
          <a:p>
            <a:pPr>
              <a:buNone/>
            </a:pPr>
            <a:r>
              <a:rPr lang="fr-FR" sz="2200" dirty="0" smtClean="0"/>
              <a:t>     Elle est verticale et reprend donc l’orientation traditionnelle des portraits.</a:t>
            </a:r>
          </a:p>
          <a:p>
            <a:pPr>
              <a:buNone/>
            </a:pPr>
            <a:endParaRPr lang="fr-FR" dirty="0" smtClean="0"/>
          </a:p>
          <a:p>
            <a:r>
              <a:rPr lang="fr-FR" b="1" dirty="0" smtClean="0"/>
              <a:t>Comment interpréter ces objets ?</a:t>
            </a:r>
          </a:p>
        </p:txBody>
      </p:sp>
      <p:pic>
        <p:nvPicPr>
          <p:cNvPr id="6" name="Espace réservé du contenu 5" descr="1992.Arman.autoportrait.robot.assemblage.sous.plexiglas.jpg"/>
          <p:cNvPicPr>
            <a:picLocks noGrp="1" noChangeAspect="1"/>
          </p:cNvPicPr>
          <p:nvPr>
            <p:ph sz="half" idx="2"/>
          </p:nvPr>
        </p:nvPicPr>
        <p:blipFill>
          <a:blip r:embed="rId2" cstate="print"/>
          <a:stretch>
            <a:fillRect/>
          </a:stretch>
        </p:blipFill>
        <p:spPr>
          <a:xfrm>
            <a:off x="4860032" y="1486443"/>
            <a:ext cx="3672407" cy="5077412"/>
          </a:xfrm>
        </p:spPr>
      </p:pic>
      <p:sp>
        <p:nvSpPr>
          <p:cNvPr id="5" name="Rectangle 4"/>
          <p:cNvSpPr/>
          <p:nvPr/>
        </p:nvSpPr>
        <p:spPr>
          <a:xfrm>
            <a:off x="2339752" y="764704"/>
            <a:ext cx="4824536"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pic>
        <p:nvPicPr>
          <p:cNvPr id="7" name="Espace réservé du contenu 6" descr="1992.Arman.autoportrait.robot.assemblage.sous.plexiglas.jpg"/>
          <p:cNvPicPr>
            <a:picLocks noGrp="1" noChangeAspect="1"/>
          </p:cNvPicPr>
          <p:nvPr>
            <p:ph sz="half" idx="2"/>
          </p:nvPr>
        </p:nvPicPr>
        <p:blipFill>
          <a:blip r:embed="rId2" cstate="print"/>
          <a:srcRect l="69575" t="44994" r="9847" b="40636"/>
          <a:stretch>
            <a:fillRect/>
          </a:stretch>
        </p:blipFill>
        <p:spPr>
          <a:xfrm>
            <a:off x="1979712" y="3861048"/>
            <a:ext cx="2088232" cy="2016224"/>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pic>
        <p:nvPicPr>
          <p:cNvPr id="6" name="Espace réservé du contenu 5" descr="1992.Arman.autoportrait.robot.assemblage.sous.plexiglas.jpg"/>
          <p:cNvPicPr>
            <a:picLocks noGrp="1" noChangeAspect="1"/>
          </p:cNvPicPr>
          <p:nvPr>
            <p:ph sz="half" idx="1"/>
          </p:nvPr>
        </p:nvPicPr>
        <p:blipFill>
          <a:blip r:embed="rId2" cstate="print"/>
          <a:srcRect l="19427" t="47252" r="54177" b="16155"/>
          <a:stretch>
            <a:fillRect/>
          </a:stretch>
        </p:blipFill>
        <p:spPr>
          <a:xfrm>
            <a:off x="683568" y="1556792"/>
            <a:ext cx="1800200" cy="3450383"/>
          </a:xfrm>
        </p:spPr>
      </p:pic>
      <p:sp>
        <p:nvSpPr>
          <p:cNvPr id="8" name="Rectangle 7"/>
          <p:cNvSpPr/>
          <p:nvPr/>
        </p:nvSpPr>
        <p:spPr>
          <a:xfrm>
            <a:off x="2555776" y="2564904"/>
            <a:ext cx="6264696" cy="1200329"/>
          </a:xfrm>
          <a:prstGeom prst="rect">
            <a:avLst/>
          </a:prstGeom>
        </p:spPr>
        <p:txBody>
          <a:bodyPr wrap="square">
            <a:spAutoFit/>
          </a:bodyPr>
          <a:lstStyle/>
          <a:p>
            <a:pPr algn="ctr"/>
            <a:r>
              <a:rPr lang="fr-FR" b="1" dirty="0" smtClean="0"/>
              <a:t>Les pinceaux et la palette</a:t>
            </a:r>
          </a:p>
          <a:p>
            <a:pPr algn="ctr"/>
            <a:endParaRPr lang="fr-FR" b="1" dirty="0"/>
          </a:p>
          <a:p>
            <a:pPr algn="ctr"/>
            <a:r>
              <a:rPr lang="fr-FR" dirty="0"/>
              <a:t> </a:t>
            </a:r>
            <a:r>
              <a:rPr lang="fr-FR" dirty="0" smtClean="0"/>
              <a:t>= évocation du métier </a:t>
            </a:r>
          </a:p>
          <a:p>
            <a:pPr algn="ctr"/>
            <a:r>
              <a:rPr lang="fr-FR" dirty="0" smtClean="0"/>
              <a:t>Il s’agit d’un portrait du peintre.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1992.Arman.autoportrait.robot.assemblage.sous.plexiglas.jpg"/>
          <p:cNvPicPr>
            <a:picLocks noChangeAspect="1"/>
          </p:cNvPicPr>
          <p:nvPr/>
        </p:nvPicPr>
        <p:blipFill>
          <a:blip r:embed="rId2" cstate="print"/>
          <a:srcRect l="67421" t="44750" r="19514" b="45800"/>
          <a:stretch>
            <a:fillRect/>
          </a:stretch>
        </p:blipFill>
        <p:spPr>
          <a:xfrm>
            <a:off x="3131840" y="4941168"/>
            <a:ext cx="1584176" cy="1584176"/>
          </a:xfrm>
          <a:prstGeom prst="rect">
            <a:avLst/>
          </a:prstGeom>
        </p:spPr>
      </p:pic>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pic>
        <p:nvPicPr>
          <p:cNvPr id="7" name="Espace réservé du contenu 6" descr="1992.Arman.autoportrait.robot.assemblage.sous.plexiglas.jpg"/>
          <p:cNvPicPr>
            <a:picLocks noGrp="1" noChangeAspect="1"/>
          </p:cNvPicPr>
          <p:nvPr>
            <p:ph sz="half" idx="2"/>
          </p:nvPr>
        </p:nvPicPr>
        <p:blipFill>
          <a:blip r:embed="rId3" cstate="print"/>
          <a:srcRect t="35714" r="57407" b="39286"/>
          <a:stretch>
            <a:fillRect/>
          </a:stretch>
        </p:blipFill>
        <p:spPr>
          <a:xfrm>
            <a:off x="1403648" y="4077072"/>
            <a:ext cx="1952151" cy="1584176"/>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pic>
        <p:nvPicPr>
          <p:cNvPr id="6" name="Espace réservé du contenu 5" descr="1992.Arman.autoportrait.robot.assemblage.sous.plexiglas.jpg"/>
          <p:cNvPicPr>
            <a:picLocks noGrp="1" noChangeAspect="1"/>
          </p:cNvPicPr>
          <p:nvPr>
            <p:ph sz="half" idx="1"/>
          </p:nvPr>
        </p:nvPicPr>
        <p:blipFill>
          <a:blip r:embed="rId4" cstate="print"/>
          <a:srcRect l="40000" t="15403" r="28000" b="35414"/>
          <a:stretch>
            <a:fillRect/>
          </a:stretch>
        </p:blipFill>
        <p:spPr>
          <a:xfrm>
            <a:off x="683568" y="1340768"/>
            <a:ext cx="1512168" cy="3213357"/>
          </a:xfrm>
        </p:spPr>
      </p:pic>
      <p:sp>
        <p:nvSpPr>
          <p:cNvPr id="8" name="Rectangle 7"/>
          <p:cNvSpPr/>
          <p:nvPr/>
        </p:nvSpPr>
        <p:spPr>
          <a:xfrm>
            <a:off x="2555776" y="2564904"/>
            <a:ext cx="6264696" cy="923330"/>
          </a:xfrm>
          <a:prstGeom prst="rect">
            <a:avLst/>
          </a:prstGeom>
        </p:spPr>
        <p:txBody>
          <a:bodyPr wrap="square">
            <a:spAutoFit/>
          </a:bodyPr>
          <a:lstStyle/>
          <a:p>
            <a:pPr algn="ctr"/>
            <a:r>
              <a:rPr lang="fr-FR" b="1" dirty="0" smtClean="0"/>
              <a:t>Le violon, les livres et le fragment d’appareil photo</a:t>
            </a:r>
          </a:p>
          <a:p>
            <a:pPr algn="ctr"/>
            <a:endParaRPr lang="fr-FR" b="1" dirty="0"/>
          </a:p>
          <a:p>
            <a:pPr algn="ctr"/>
            <a:r>
              <a:rPr lang="fr-FR" dirty="0"/>
              <a:t> </a:t>
            </a:r>
            <a:r>
              <a:rPr lang="fr-FR" dirty="0" smtClean="0"/>
              <a:t>= évocation des autres 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1992.Arman.autoportrait.robot.assemblage.sous.plexiglas.jpg"/>
          <p:cNvPicPr>
            <a:picLocks noChangeAspect="1"/>
          </p:cNvPicPr>
          <p:nvPr/>
        </p:nvPicPr>
        <p:blipFill>
          <a:blip r:embed="rId2" cstate="print"/>
          <a:srcRect l="36066" r="7972" b="50000"/>
          <a:stretch>
            <a:fillRect/>
          </a:stretch>
        </p:blipFill>
        <p:spPr>
          <a:xfrm>
            <a:off x="2051720" y="3861048"/>
            <a:ext cx="2273395" cy="2808312"/>
          </a:xfrm>
          <a:prstGeom prst="rect">
            <a:avLst/>
          </a:prstGeom>
        </p:spPr>
      </p:pic>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pic>
        <p:nvPicPr>
          <p:cNvPr id="7" name="Espace réservé du contenu 6" descr="1992.Arman.autoportrait.robot.assemblage.sous.plexiglas.jpg"/>
          <p:cNvPicPr>
            <a:picLocks noGrp="1" noChangeAspect="1"/>
          </p:cNvPicPr>
          <p:nvPr>
            <p:ph sz="half" idx="2"/>
          </p:nvPr>
        </p:nvPicPr>
        <p:blipFill>
          <a:blip r:embed="rId3" cstate="print"/>
          <a:srcRect l="75518" t="32527" r="6713" b="41769"/>
          <a:stretch>
            <a:fillRect/>
          </a:stretch>
        </p:blipFill>
        <p:spPr>
          <a:xfrm>
            <a:off x="1331640" y="2564904"/>
            <a:ext cx="1152128" cy="2304256"/>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pic>
        <p:nvPicPr>
          <p:cNvPr id="6" name="Espace réservé du contenu 5" descr="1992.Arman.autoportrait.robot.assemblage.sous.plexiglas.jpg"/>
          <p:cNvPicPr>
            <a:picLocks noGrp="1" noChangeAspect="1"/>
          </p:cNvPicPr>
          <p:nvPr>
            <p:ph sz="half" idx="1"/>
          </p:nvPr>
        </p:nvPicPr>
        <p:blipFill>
          <a:blip r:embed="rId4" cstate="print"/>
          <a:srcRect l="9524" t="7593" r="52381" b="75186"/>
          <a:stretch>
            <a:fillRect/>
          </a:stretch>
        </p:blipFill>
        <p:spPr>
          <a:xfrm>
            <a:off x="323528" y="1628800"/>
            <a:ext cx="1728192" cy="1080120"/>
          </a:xfrm>
        </p:spPr>
      </p:pic>
      <p:sp>
        <p:nvSpPr>
          <p:cNvPr id="8" name="Rectangle 7"/>
          <p:cNvSpPr/>
          <p:nvPr/>
        </p:nvSpPr>
        <p:spPr>
          <a:xfrm>
            <a:off x="2555776" y="2564904"/>
            <a:ext cx="6264696" cy="1200329"/>
          </a:xfrm>
          <a:prstGeom prst="rect">
            <a:avLst/>
          </a:prstGeom>
        </p:spPr>
        <p:txBody>
          <a:bodyPr wrap="square">
            <a:spAutoFit/>
          </a:bodyPr>
          <a:lstStyle/>
          <a:p>
            <a:pPr algn="ctr"/>
            <a:r>
              <a:rPr lang="fr-FR" b="1" dirty="0" smtClean="0"/>
              <a:t>Le masque de plongée, la raquette de ping-pong et l’arc</a:t>
            </a:r>
          </a:p>
          <a:p>
            <a:pPr algn="ctr"/>
            <a:endParaRPr lang="fr-FR" b="1" dirty="0"/>
          </a:p>
          <a:p>
            <a:pPr algn="ctr"/>
            <a:r>
              <a:rPr lang="fr-FR" dirty="0"/>
              <a:t> </a:t>
            </a:r>
            <a:r>
              <a:rPr lang="fr-FR" dirty="0" smtClean="0"/>
              <a:t>= évocation des loisirs de l’artiste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1226"/>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pic>
        <p:nvPicPr>
          <p:cNvPr id="7" name="Espace réservé du contenu 6" descr="1992.Arman.autoportrait.robot.assemblage.sous.plexiglas.jpg"/>
          <p:cNvPicPr>
            <a:picLocks noGrp="1" noChangeAspect="1"/>
          </p:cNvPicPr>
          <p:nvPr>
            <p:ph sz="half" idx="2"/>
          </p:nvPr>
        </p:nvPicPr>
        <p:blipFill>
          <a:blip r:embed="rId2" cstate="print"/>
          <a:srcRect t="14286" r="62344" b="46428"/>
          <a:stretch>
            <a:fillRect/>
          </a:stretch>
        </p:blipFill>
        <p:spPr>
          <a:xfrm>
            <a:off x="467544" y="2204864"/>
            <a:ext cx="1584175" cy="2285076"/>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vois</a:t>
            </a:r>
            <a:endParaRPr lang="fr-FR" dirty="0"/>
          </a:p>
        </p:txBody>
      </p:sp>
      <p:pic>
        <p:nvPicPr>
          <p:cNvPr id="6" name="Espace réservé du contenu 5" descr="1992.Arman.autoportrait.robot.assemblage.sous.plexiglas.jpg"/>
          <p:cNvPicPr>
            <a:picLocks noGrp="1" noChangeAspect="1"/>
          </p:cNvPicPr>
          <p:nvPr>
            <p:ph sz="half" idx="1"/>
          </p:nvPr>
        </p:nvPicPr>
        <p:blipFill>
          <a:blip r:embed="rId3" cstate="print"/>
          <a:srcRect r="68000" b="84597"/>
          <a:stretch>
            <a:fillRect/>
          </a:stretch>
        </p:blipFill>
        <p:spPr>
          <a:xfrm>
            <a:off x="1331640" y="4005064"/>
            <a:ext cx="1982691" cy="1319472"/>
          </a:xfrm>
        </p:spPr>
      </p:pic>
      <p:sp>
        <p:nvSpPr>
          <p:cNvPr id="8" name="Rectangle 7"/>
          <p:cNvSpPr/>
          <p:nvPr/>
        </p:nvSpPr>
        <p:spPr>
          <a:xfrm>
            <a:off x="2555776" y="2564904"/>
            <a:ext cx="6264696" cy="1200329"/>
          </a:xfrm>
          <a:prstGeom prst="rect">
            <a:avLst/>
          </a:prstGeom>
        </p:spPr>
        <p:txBody>
          <a:bodyPr wrap="square">
            <a:spAutoFit/>
          </a:bodyPr>
          <a:lstStyle/>
          <a:p>
            <a:pPr algn="ctr"/>
            <a:r>
              <a:rPr lang="fr-FR" b="1" dirty="0" smtClean="0"/>
              <a:t>La présentation et la représentation de masques africains</a:t>
            </a:r>
          </a:p>
          <a:p>
            <a:pPr algn="ctr"/>
            <a:endParaRPr lang="fr-FR" b="1" dirty="0"/>
          </a:p>
          <a:p>
            <a:pPr algn="ctr"/>
            <a:r>
              <a:rPr lang="fr-FR" dirty="0"/>
              <a:t> </a:t>
            </a:r>
            <a:r>
              <a:rPr lang="fr-FR" dirty="0" smtClean="0"/>
              <a:t>= l’une de ses références culturelles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713234"/>
          </a:xfrm>
        </p:spPr>
        <p:txBody>
          <a:bodyPr>
            <a:normAutofit/>
          </a:bodyPr>
          <a:lstStyle/>
          <a:p>
            <a:pPr algn="ctr"/>
            <a:r>
              <a:rPr lang="fr-FR" sz="3200" u="sng" dirty="0" smtClean="0"/>
              <a:t>Autoportrait</a:t>
            </a:r>
            <a:r>
              <a:rPr lang="fr-FR" sz="3200" dirty="0" smtClean="0"/>
              <a:t> : </a:t>
            </a:r>
            <a:r>
              <a:rPr lang="fr-FR" sz="2800" dirty="0" smtClean="0"/>
              <a:t>Se présenter par les objets</a:t>
            </a:r>
            <a:endParaRPr lang="fr-FR" sz="2800" dirty="0"/>
          </a:p>
        </p:txBody>
      </p:sp>
      <p:pic>
        <p:nvPicPr>
          <p:cNvPr id="6" name="Espace réservé du contenu 5" descr="1992.Arman.autoportrait.robot.assemblage.sous.plexiglas.jpg">
            <a:hlinkClick r:id="rId2"/>
          </p:cNvPr>
          <p:cNvPicPr>
            <a:picLocks noGrp="1" noChangeAspect="1"/>
          </p:cNvPicPr>
          <p:nvPr>
            <p:ph sz="half" idx="1"/>
          </p:nvPr>
        </p:nvPicPr>
        <p:blipFill>
          <a:blip r:embed="rId3" cstate="print"/>
          <a:stretch>
            <a:fillRect/>
          </a:stretch>
        </p:blipFill>
        <p:spPr>
          <a:xfrm>
            <a:off x="323528" y="1484784"/>
            <a:ext cx="1728192" cy="2737108"/>
          </a:xfrm>
        </p:spPr>
      </p:pic>
      <p:pic>
        <p:nvPicPr>
          <p:cNvPr id="7" name="Espace réservé du contenu 6" descr="portrait robot de jacques de la villeglé_940 x 720 x 120 cm.jpg">
            <a:hlinkClick r:id="rId2"/>
          </p:cNvPr>
          <p:cNvPicPr>
            <a:picLocks noGrp="1" noChangeAspect="1"/>
          </p:cNvPicPr>
          <p:nvPr>
            <p:ph sz="half" idx="2"/>
          </p:nvPr>
        </p:nvPicPr>
        <p:blipFill>
          <a:blip r:embed="rId4" cstate="print"/>
          <a:stretch>
            <a:fillRect/>
          </a:stretch>
        </p:blipFill>
        <p:spPr>
          <a:xfrm>
            <a:off x="323528" y="4293096"/>
            <a:ext cx="1728192" cy="2163102"/>
          </a:xfrm>
        </p:spPr>
      </p:pic>
      <p:sp>
        <p:nvSpPr>
          <p:cNvPr id="5" name="Rectangle 4"/>
          <p:cNvSpPr/>
          <p:nvPr/>
        </p:nvSpPr>
        <p:spPr>
          <a:xfrm>
            <a:off x="2339752" y="836712"/>
            <a:ext cx="4860032"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 :</a:t>
            </a:r>
          </a:p>
          <a:p>
            <a:pPr algn="ctr"/>
            <a:r>
              <a:rPr lang="fr-FR" b="1" dirty="0" smtClean="0">
                <a:solidFill>
                  <a:schemeClr val="accent5">
                    <a:lumMod val="40000"/>
                    <a:lumOff val="60000"/>
                  </a:schemeClr>
                </a:solidFill>
              </a:rPr>
              <a:t>Ce que je sais</a:t>
            </a:r>
            <a:endParaRPr lang="fr-FR" dirty="0"/>
          </a:p>
        </p:txBody>
      </p:sp>
      <p:sp>
        <p:nvSpPr>
          <p:cNvPr id="8" name="Rectangle 7"/>
          <p:cNvSpPr/>
          <p:nvPr/>
        </p:nvSpPr>
        <p:spPr>
          <a:xfrm>
            <a:off x="2123728" y="1844824"/>
            <a:ext cx="1512168" cy="600164"/>
          </a:xfrm>
          <a:prstGeom prst="rect">
            <a:avLst/>
          </a:prstGeom>
        </p:spPr>
        <p:txBody>
          <a:bodyPr wrap="square">
            <a:spAutoFit/>
          </a:bodyPr>
          <a:lstStyle/>
          <a:p>
            <a:r>
              <a:rPr lang="fr-FR" sz="1100" b="1" u="sng" dirty="0" smtClean="0">
                <a:solidFill>
                  <a:schemeClr val="tx1">
                    <a:lumMod val="85000"/>
                  </a:schemeClr>
                </a:solidFill>
              </a:rPr>
              <a:t>Portrait-robot d’Yves KLEIN après sa mort</a:t>
            </a:r>
            <a:r>
              <a:rPr lang="fr-FR" sz="1100" dirty="0" smtClean="0">
                <a:solidFill>
                  <a:schemeClr val="tx1">
                    <a:lumMod val="85000"/>
                  </a:schemeClr>
                </a:solidFill>
              </a:rPr>
              <a:t>, 1962</a:t>
            </a:r>
            <a:endParaRPr lang="fr-FR" sz="1100" dirty="0">
              <a:solidFill>
                <a:schemeClr val="tx1">
                  <a:lumMod val="85000"/>
                </a:schemeClr>
              </a:solidFill>
            </a:endParaRPr>
          </a:p>
        </p:txBody>
      </p:sp>
      <p:sp>
        <p:nvSpPr>
          <p:cNvPr id="9" name="Rectangle 8"/>
          <p:cNvSpPr/>
          <p:nvPr/>
        </p:nvSpPr>
        <p:spPr>
          <a:xfrm>
            <a:off x="2195736" y="4509120"/>
            <a:ext cx="1512168" cy="600164"/>
          </a:xfrm>
          <a:prstGeom prst="rect">
            <a:avLst/>
          </a:prstGeom>
        </p:spPr>
        <p:txBody>
          <a:bodyPr wrap="square">
            <a:spAutoFit/>
          </a:bodyPr>
          <a:lstStyle/>
          <a:p>
            <a:r>
              <a:rPr lang="fr-FR" sz="1100" b="1" u="sng" dirty="0" smtClean="0">
                <a:solidFill>
                  <a:schemeClr val="tx1">
                    <a:lumMod val="85000"/>
                  </a:schemeClr>
                </a:solidFill>
              </a:rPr>
              <a:t>Portrait-robot de Jacques de la VILLEGLE,</a:t>
            </a:r>
            <a:r>
              <a:rPr lang="fr-FR" sz="1100" dirty="0" smtClean="0">
                <a:solidFill>
                  <a:schemeClr val="tx1">
                    <a:lumMod val="85000"/>
                  </a:schemeClr>
                </a:solidFill>
              </a:rPr>
              <a:t> 1965</a:t>
            </a:r>
            <a:endParaRPr lang="fr-FR" sz="1100" dirty="0">
              <a:solidFill>
                <a:schemeClr val="tx1">
                  <a:lumMod val="85000"/>
                </a:schemeClr>
              </a:solidFill>
            </a:endParaRPr>
          </a:p>
        </p:txBody>
      </p:sp>
      <p:sp>
        <p:nvSpPr>
          <p:cNvPr id="10" name="Rectangle 9"/>
          <p:cNvSpPr/>
          <p:nvPr/>
        </p:nvSpPr>
        <p:spPr>
          <a:xfrm>
            <a:off x="3851920" y="1772816"/>
            <a:ext cx="4896544" cy="2031325"/>
          </a:xfrm>
          <a:prstGeom prst="rect">
            <a:avLst/>
          </a:prstGeom>
        </p:spPr>
        <p:txBody>
          <a:bodyPr wrap="square">
            <a:spAutoFit/>
          </a:bodyPr>
          <a:lstStyle/>
          <a:p>
            <a:r>
              <a:rPr lang="fr-FR" b="1" dirty="0" smtClean="0"/>
              <a:t>ARMAN</a:t>
            </a:r>
            <a:r>
              <a:rPr lang="fr-FR" dirty="0" smtClean="0"/>
              <a:t> réalisa son autoportrait à la suite d’une commande pour une exposition, à cette occasion il dit : </a:t>
            </a:r>
          </a:p>
          <a:p>
            <a:r>
              <a:rPr lang="fr-FR" b="1" dirty="0" smtClean="0"/>
              <a:t>« Ce n’est pas moi qui devrait faire mon portrait, il devrait être fait par quelqu’un d’autre »</a:t>
            </a:r>
            <a:r>
              <a:rPr lang="fr-FR" dirty="0" smtClean="0"/>
              <a:t>.</a:t>
            </a:r>
          </a:p>
          <a:p>
            <a:endParaRPr lang="fr-FR" dirty="0"/>
          </a:p>
        </p:txBody>
      </p:sp>
      <p:sp>
        <p:nvSpPr>
          <p:cNvPr id="11" name="Rectangle 10"/>
          <p:cNvSpPr/>
          <p:nvPr/>
        </p:nvSpPr>
        <p:spPr>
          <a:xfrm>
            <a:off x="3995936" y="3789040"/>
            <a:ext cx="4896544" cy="2031325"/>
          </a:xfrm>
          <a:prstGeom prst="rect">
            <a:avLst/>
          </a:prstGeom>
        </p:spPr>
        <p:txBody>
          <a:bodyPr wrap="square">
            <a:spAutoFit/>
          </a:bodyPr>
          <a:lstStyle/>
          <a:p>
            <a:r>
              <a:rPr lang="fr-FR" b="1" u="sng" dirty="0" smtClean="0"/>
              <a:t>L’autoportrait-robot</a:t>
            </a:r>
            <a:r>
              <a:rPr lang="fr-FR" dirty="0" smtClean="0"/>
              <a:t> fait partie d’une série de « portrait-robot ».</a:t>
            </a:r>
          </a:p>
          <a:p>
            <a:endParaRPr lang="fr-FR" dirty="0" smtClean="0"/>
          </a:p>
          <a:p>
            <a:r>
              <a:rPr lang="fr-FR" dirty="0" smtClean="0"/>
              <a:t>Plutôt que de donner à voir le visage de la personne, ARMAN choisit de montrer sa personnalité grâce à des objets.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327</TotalTime>
  <Words>1145</Words>
  <Application>Microsoft Office PowerPoint</Application>
  <PresentationFormat>Affichage à l'écran (4:3)</PresentationFormat>
  <Paragraphs>186</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Verve</vt:lpstr>
      <vt:lpstr>3ème E Histoire des Arts Thème : LE PORTRAIT</vt:lpstr>
      <vt:lpstr>Autoportrait : Se présenter par les objets</vt:lpstr>
      <vt:lpstr>Autoportrait : Se présenter par les objets</vt:lpstr>
      <vt:lpstr>Autoportrait : Se présenter par les objets</vt:lpstr>
      <vt:lpstr>Autoportrait : Se présenter par les objets</vt:lpstr>
      <vt:lpstr>Autoportrait : Se présenter par les objets</vt:lpstr>
      <vt:lpstr>Autoportrait : Se présenter par les objets</vt:lpstr>
      <vt:lpstr>Autoportrait : Se présenter par les objets</vt:lpstr>
      <vt:lpstr>Autoportrait : Se présenter par les objets</vt:lpstr>
      <vt:lpstr>Autoportrait : Se présenter par les objets</vt:lpstr>
      <vt:lpstr>Autoportrait : Se représenter</vt:lpstr>
      <vt:lpstr>Autoportrait : Se représenter</vt:lpstr>
      <vt:lpstr>Autoportrait : Se représenter</vt:lpstr>
      <vt:lpstr>Autoportrait : Se représenter</vt:lpstr>
      <vt:lpstr>Autoportrait : Se représenter</vt:lpstr>
      <vt:lpstr>Autoportrait : Se représenter</vt:lpstr>
      <vt:lpstr>Autoportrait : Se représenter</vt:lpstr>
      <vt:lpstr>Autoportrait : Se représenter</vt:lpstr>
      <vt:lpstr>ŒUVRES ASSOCIEES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3ème E Histoire des Arts Thème : LE PORTRAIT</dc:title>
  <dc:creator>Delphine</dc:creator>
  <cp:lastModifiedBy>Delphine</cp:lastModifiedBy>
  <cp:revision>39</cp:revision>
  <dcterms:created xsi:type="dcterms:W3CDTF">2012-07-13T14:11:50Z</dcterms:created>
  <dcterms:modified xsi:type="dcterms:W3CDTF">2012-07-21T16:31:29Z</dcterms:modified>
</cp:coreProperties>
</file>