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8" r:id="rId4"/>
    <p:sldId id="259" r:id="rId5"/>
    <p:sldId id="265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643188" y="214290"/>
            <a:ext cx="6215062" cy="17145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r-FR" altLang="zh-CN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/>
          </p:nvPr>
        </p:nvSpPr>
        <p:spPr>
          <a:xfrm>
            <a:off x="642910" y="1571612"/>
            <a:ext cx="5072098" cy="2357454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/>
          </a:p>
        </p:txBody>
      </p:sp>
      <p:sp>
        <p:nvSpPr>
          <p:cNvPr id="9" name="图片占位符 7"/>
          <p:cNvSpPr>
            <a:spLocks noGrp="1"/>
          </p:cNvSpPr>
          <p:nvPr>
            <p:ph type="pic" sz="quarter" idx="11"/>
          </p:nvPr>
        </p:nvSpPr>
        <p:spPr>
          <a:xfrm>
            <a:off x="5786446" y="4000504"/>
            <a:ext cx="2643206" cy="2214562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2"/>
          </p:nvPr>
        </p:nvSpPr>
        <p:spPr>
          <a:xfrm>
            <a:off x="785813" y="4071938"/>
            <a:ext cx="4786312" cy="2000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zh-CN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sz="quarter" idx="10"/>
          </p:nvPr>
        </p:nvSpPr>
        <p:spPr>
          <a:xfrm>
            <a:off x="500063" y="1714500"/>
            <a:ext cx="3143250" cy="4429144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/>
          </a:p>
        </p:txBody>
      </p:sp>
      <p:sp>
        <p:nvSpPr>
          <p:cNvPr id="5" name="图片占位符 4"/>
          <p:cNvSpPr>
            <a:spLocks noGrp="1"/>
          </p:cNvSpPr>
          <p:nvPr>
            <p:ph type="pic" sz="quarter" idx="11"/>
          </p:nvPr>
        </p:nvSpPr>
        <p:spPr>
          <a:xfrm>
            <a:off x="3786182" y="4143380"/>
            <a:ext cx="2357448" cy="2000248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/>
          </a:p>
        </p:txBody>
      </p:sp>
      <p:sp>
        <p:nvSpPr>
          <p:cNvPr id="7" name="图片占位符 4"/>
          <p:cNvSpPr>
            <a:spLocks noGrp="1"/>
          </p:cNvSpPr>
          <p:nvPr>
            <p:ph type="pic" sz="quarter" idx="12"/>
          </p:nvPr>
        </p:nvSpPr>
        <p:spPr>
          <a:xfrm>
            <a:off x="6286506" y="4143382"/>
            <a:ext cx="2357448" cy="2000248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</p:nvPr>
        </p:nvSpPr>
        <p:spPr>
          <a:xfrm>
            <a:off x="3857620" y="1928813"/>
            <a:ext cx="4000505" cy="1928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zh-CN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sz="quarter" idx="10"/>
          </p:nvPr>
        </p:nvSpPr>
        <p:spPr>
          <a:xfrm>
            <a:off x="1000121" y="2071687"/>
            <a:ext cx="2214558" cy="2143131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 dirty="0"/>
          </a:p>
        </p:txBody>
      </p:sp>
      <p:sp>
        <p:nvSpPr>
          <p:cNvPr id="5" name="图片占位符 2"/>
          <p:cNvSpPr>
            <a:spLocks noGrp="1"/>
          </p:cNvSpPr>
          <p:nvPr>
            <p:ph type="pic" sz="quarter" idx="11"/>
          </p:nvPr>
        </p:nvSpPr>
        <p:spPr>
          <a:xfrm>
            <a:off x="3357554" y="2071678"/>
            <a:ext cx="2214558" cy="2143131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/>
          </a:p>
        </p:txBody>
      </p:sp>
      <p:sp>
        <p:nvSpPr>
          <p:cNvPr id="6" name="图片占位符 2"/>
          <p:cNvSpPr>
            <a:spLocks noGrp="1"/>
          </p:cNvSpPr>
          <p:nvPr>
            <p:ph type="pic" sz="quarter" idx="12"/>
          </p:nvPr>
        </p:nvSpPr>
        <p:spPr>
          <a:xfrm>
            <a:off x="5715029" y="2071687"/>
            <a:ext cx="2214558" cy="2143131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>
          <a:xfrm>
            <a:off x="1000125" y="4357686"/>
            <a:ext cx="6929438" cy="1500188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r-FR" altLang="zh-CN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标题和内容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71500" y="1143000"/>
            <a:ext cx="8072438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zh-CN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标题和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2428875" y="142875"/>
            <a:ext cx="6429375" cy="1714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zh-CN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自定义版式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F4E341-640D-4106-A9CD-DED4E35617D3}" type="datetimeFigureOut">
              <a:rPr lang="fr-FR" smtClean="0"/>
              <a:t>03/07/2015</a:t>
            </a:fld>
            <a:endParaRPr lang="fr-FR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B5C6E9-C70B-491F-8609-0939931334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Classe de 3</a:t>
            </a:r>
            <a:r>
              <a:rPr lang="fr-FR" baseline="30000" dirty="0" smtClean="0"/>
              <a:t>ème</a:t>
            </a:r>
            <a:r>
              <a:rPr lang="fr-FR" dirty="0" smtClean="0"/>
              <a:t> – 2015/2016</a:t>
            </a:r>
          </a:p>
          <a:p>
            <a:pPr marL="0" indent="0">
              <a:buNone/>
            </a:pPr>
            <a:r>
              <a:rPr lang="fr-FR" dirty="0" smtClean="0"/>
              <a:t>Français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864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pour une image  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268760"/>
            <a:ext cx="2357454" cy="2357454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u="sng" dirty="0"/>
              <a:t>Séquence </a:t>
            </a:r>
            <a:r>
              <a:rPr lang="fr-FR" u="sng" dirty="0" smtClean="0"/>
              <a:t>n°1</a:t>
            </a:r>
            <a:r>
              <a:rPr lang="fr-FR" dirty="0" smtClean="0"/>
              <a:t>: </a:t>
            </a:r>
            <a:r>
              <a:rPr lang="fr-FR" i="1" dirty="0" smtClean="0"/>
              <a:t>Antigone</a:t>
            </a:r>
            <a:r>
              <a:rPr lang="fr-FR" dirty="0" smtClean="0"/>
              <a:t>, Jean </a:t>
            </a:r>
            <a:r>
              <a:rPr lang="fr-FR" dirty="0" smtClean="0"/>
              <a:t>Anouilh</a:t>
            </a:r>
          </a:p>
          <a:p>
            <a:r>
              <a:rPr lang="fr-FR" dirty="0" err="1" smtClean="0">
                <a:solidFill>
                  <a:srgbClr val="FF0000"/>
                </a:solidFill>
              </a:rPr>
              <a:t>HdA</a:t>
            </a:r>
            <a:r>
              <a:rPr lang="fr-FR" dirty="0" smtClean="0">
                <a:solidFill>
                  <a:srgbClr val="FF0000"/>
                </a:solidFill>
              </a:rPr>
              <a:t>: Art Etat Pouvoir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29" b="214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271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74" b="14074"/>
          <a:stretch>
            <a:fillRect/>
          </a:stretch>
        </p:blipFill>
        <p:spPr>
          <a:xfrm>
            <a:off x="642910" y="1571612"/>
            <a:ext cx="4649170" cy="2160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u="sng" dirty="0"/>
              <a:t>Séquence </a:t>
            </a:r>
            <a:r>
              <a:rPr lang="fr-FR" u="sng" dirty="0" smtClean="0"/>
              <a:t>n°2</a:t>
            </a:r>
            <a:r>
              <a:rPr lang="fr-FR" dirty="0" smtClean="0"/>
              <a:t>: </a:t>
            </a:r>
            <a:r>
              <a:rPr lang="fr-FR" i="1" dirty="0"/>
              <a:t>Le </a:t>
            </a:r>
            <a:r>
              <a:rPr lang="fr-FR" i="1" dirty="0" smtClean="0"/>
              <a:t>Gone du </a:t>
            </a:r>
            <a:r>
              <a:rPr lang="fr-FR" i="1" dirty="0" err="1" smtClean="0"/>
              <a:t>Chaaba</a:t>
            </a:r>
            <a:r>
              <a:rPr lang="fr-FR" i="1" dirty="0" smtClean="0"/>
              <a:t>,</a:t>
            </a:r>
            <a:r>
              <a:rPr lang="fr-FR" dirty="0" smtClean="0"/>
              <a:t> Azouz Begag</a:t>
            </a:r>
          </a:p>
          <a:p>
            <a:r>
              <a:rPr lang="fr-FR" sz="2800" dirty="0" err="1" smtClean="0">
                <a:solidFill>
                  <a:srgbClr val="FF0000"/>
                </a:solidFill>
              </a:rPr>
              <a:t>HdA</a:t>
            </a:r>
            <a:r>
              <a:rPr lang="fr-FR" sz="2800" dirty="0" smtClean="0">
                <a:solidFill>
                  <a:srgbClr val="FF0000"/>
                </a:solidFill>
              </a:rPr>
              <a:t>: Du livre au film 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Art </a:t>
            </a:r>
            <a:r>
              <a:rPr lang="fr-FR" sz="2800" dirty="0" smtClean="0">
                <a:solidFill>
                  <a:srgbClr val="FF0000"/>
                </a:solidFill>
              </a:rPr>
              <a:t>rupture et </a:t>
            </a:r>
            <a:r>
              <a:rPr lang="fr-FR" sz="2800" dirty="0" smtClean="0">
                <a:solidFill>
                  <a:srgbClr val="FF0000"/>
                </a:solidFill>
              </a:rPr>
              <a:t>continuité</a:t>
            </a:r>
            <a:endParaRPr lang="fr-FR" sz="2800" dirty="0">
              <a:solidFill>
                <a:srgbClr val="FF0000"/>
              </a:solidFill>
            </a:endParaRP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65" b="24865"/>
          <a:stretch>
            <a:fillRect/>
          </a:stretch>
        </p:blipFill>
        <p:spPr>
          <a:xfrm>
            <a:off x="5931784" y="3789040"/>
            <a:ext cx="2497867" cy="2304256"/>
          </a:xfrm>
        </p:spPr>
      </p:pic>
    </p:spTree>
    <p:extLst>
      <p:ext uri="{BB962C8B-B14F-4D97-AF65-F5344CB8AC3E}">
        <p14:creationId xmlns:p14="http://schemas.microsoft.com/office/powerpoint/2010/main" val="40128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u="sng" dirty="0"/>
              <a:t>Séquence </a:t>
            </a:r>
            <a:r>
              <a:rPr lang="fr-FR" u="sng" dirty="0" smtClean="0"/>
              <a:t>n°3</a:t>
            </a:r>
            <a:r>
              <a:rPr lang="fr-FR" dirty="0" smtClean="0"/>
              <a:t>: De l’écrivain reporter au journaliste numérique</a:t>
            </a:r>
            <a:endParaRPr lang="fr-FR" dirty="0"/>
          </a:p>
          <a:p>
            <a:endParaRPr lang="fr-FR" dirty="0"/>
          </a:p>
        </p:txBody>
      </p:sp>
      <p:pic>
        <p:nvPicPr>
          <p:cNvPr id="8" name="Espace réservé pour une image  7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2" r="7512"/>
          <a:stretch>
            <a:fillRect/>
          </a:stretch>
        </p:blipFill>
        <p:spPr/>
      </p:pic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31" b="14431"/>
          <a:stretch>
            <a:fillRect/>
          </a:stretch>
        </p:blipFill>
        <p:spPr>
          <a:xfrm>
            <a:off x="5786446" y="4293096"/>
            <a:ext cx="2643206" cy="1921970"/>
          </a:xfrm>
        </p:spPr>
      </p:pic>
    </p:spTree>
    <p:extLst>
      <p:ext uri="{BB962C8B-B14F-4D97-AF65-F5344CB8AC3E}">
        <p14:creationId xmlns:p14="http://schemas.microsoft.com/office/powerpoint/2010/main" val="2555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7" b="6227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u="sng" dirty="0" smtClean="0"/>
              <a:t>Séquence n°4</a:t>
            </a:r>
            <a:r>
              <a:rPr lang="fr-FR" dirty="0" smtClean="0"/>
              <a:t>: </a:t>
            </a:r>
            <a:r>
              <a:rPr lang="fr-FR" i="1" dirty="0" smtClean="0"/>
              <a:t>L’armée des ombres,</a:t>
            </a:r>
            <a:r>
              <a:rPr lang="fr-FR" dirty="0" smtClean="0"/>
              <a:t> Joseph Kessel</a:t>
            </a:r>
          </a:p>
          <a:p>
            <a:r>
              <a:rPr lang="fr-FR" dirty="0" err="1" smtClean="0">
                <a:solidFill>
                  <a:srgbClr val="FF0000"/>
                </a:solidFill>
              </a:rPr>
              <a:t>HdA</a:t>
            </a:r>
            <a:r>
              <a:rPr lang="fr-FR" dirty="0" smtClean="0">
                <a:solidFill>
                  <a:srgbClr val="FF0000"/>
                </a:solidFill>
              </a:rPr>
              <a:t>: Chant des partisans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Art Etat Pouvoir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8" name="Espace réservé pour une image  7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6" b="104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9674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74" b="18974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u="sng" dirty="0"/>
              <a:t>Séquence </a:t>
            </a:r>
            <a:r>
              <a:rPr lang="fr-FR" u="sng" dirty="0" smtClean="0"/>
              <a:t>n°5</a:t>
            </a:r>
            <a:r>
              <a:rPr lang="fr-FR" dirty="0" smtClean="0"/>
              <a:t>: </a:t>
            </a:r>
            <a:r>
              <a:rPr lang="fr-FR" sz="2400" dirty="0" smtClean="0"/>
              <a:t>Utopies heureuses ou malheureuses, la cité idéale (Bienvenue à </a:t>
            </a:r>
            <a:r>
              <a:rPr lang="fr-FR" sz="2400" dirty="0" err="1" smtClean="0"/>
              <a:t>Gattaca</a:t>
            </a:r>
            <a:r>
              <a:rPr lang="fr-FR" sz="2400" dirty="0" smtClean="0"/>
              <a:t>)</a:t>
            </a:r>
          </a:p>
          <a:p>
            <a:r>
              <a:rPr lang="fr-FR" sz="2000" dirty="0" err="1" smtClean="0">
                <a:solidFill>
                  <a:srgbClr val="FF0000"/>
                </a:solidFill>
              </a:rPr>
              <a:t>HdA</a:t>
            </a:r>
            <a:r>
              <a:rPr lang="fr-FR" sz="2000" dirty="0" smtClean="0">
                <a:solidFill>
                  <a:srgbClr val="FF0000"/>
                </a:solidFill>
              </a:rPr>
              <a:t>: L’Art dans la rue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Le Familistère de Guise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Art culture et création</a:t>
            </a:r>
            <a:endParaRPr lang="fr-FR" sz="20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0" r="53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656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93" b="17293"/>
          <a:stretch>
            <a:fillRect/>
          </a:stretch>
        </p:blipFill>
        <p:spPr/>
      </p:pic>
      <p:pic>
        <p:nvPicPr>
          <p:cNvPr id="6" name="Espace réservé pour une image  5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r="5242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u="sng" dirty="0"/>
              <a:t>Séquence </a:t>
            </a:r>
            <a:r>
              <a:rPr lang="fr-FR" u="sng" dirty="0" smtClean="0"/>
              <a:t>n°6</a:t>
            </a:r>
            <a:r>
              <a:rPr lang="fr-FR" dirty="0" smtClean="0"/>
              <a:t>: Résister en </a:t>
            </a:r>
            <a:r>
              <a:rPr lang="fr-FR" dirty="0" smtClean="0"/>
              <a:t>Poésie</a:t>
            </a:r>
          </a:p>
          <a:p>
            <a:r>
              <a:rPr lang="fr-FR" dirty="0" err="1" smtClean="0">
                <a:solidFill>
                  <a:srgbClr val="FF0000"/>
                </a:solidFill>
              </a:rPr>
              <a:t>HdA</a:t>
            </a:r>
            <a:r>
              <a:rPr lang="fr-FR" dirty="0" smtClean="0">
                <a:solidFill>
                  <a:srgbClr val="FF0000"/>
                </a:solidFill>
              </a:rPr>
              <a:t>: Art Culture Continuité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4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94" b="34394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u="sng" dirty="0"/>
              <a:t>Séquence </a:t>
            </a:r>
            <a:r>
              <a:rPr lang="fr-FR" u="sng" dirty="0" smtClean="0"/>
              <a:t>n°7</a:t>
            </a:r>
            <a:r>
              <a:rPr lang="fr-FR" dirty="0" smtClean="0"/>
              <a:t>: </a:t>
            </a:r>
            <a:r>
              <a:rPr lang="fr-FR" i="1" dirty="0" smtClean="0"/>
              <a:t>Claude Gueux</a:t>
            </a:r>
            <a:r>
              <a:rPr lang="fr-FR" dirty="0" smtClean="0"/>
              <a:t>, Victor Hugo </a:t>
            </a:r>
            <a:r>
              <a:rPr lang="fr-FR" sz="2000" dirty="0" smtClean="0"/>
              <a:t>(Argumenter pour une idée)</a:t>
            </a: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977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graduation1</Template>
  <TotalTime>117</TotalTime>
  <Words>119</Words>
  <Application>Microsoft Office PowerPoint</Application>
  <PresentationFormat>Affichage à l'écran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Office 主题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amp</dc:creator>
  <cp:lastModifiedBy>amp</cp:lastModifiedBy>
  <cp:revision>23</cp:revision>
  <dcterms:created xsi:type="dcterms:W3CDTF">2014-06-25T13:09:11Z</dcterms:created>
  <dcterms:modified xsi:type="dcterms:W3CDTF">2015-07-03T08:09:15Z</dcterms:modified>
</cp:coreProperties>
</file>