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83" d="100"/>
          <a:sy n="83" d="100"/>
        </p:scale>
        <p:origin x="3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9C9E350-D5DF-4A74-BDA7-8F40AC0F7ABE}" type="datetimeFigureOut">
              <a:rPr lang="fr-FR" smtClean="0"/>
              <a:t>13/05/2023</a:t>
            </a:fld>
            <a:endParaRPr lang="fr-FR"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fr-FR"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0C33DAF3-C004-44A9-8B36-1849194F77A0}" type="slidenum">
              <a:rPr lang="fr-FR" smtClean="0"/>
              <a:t>‹N°›</a:t>
            </a:fld>
            <a:endParaRPr lang="fr-FR" dirty="0"/>
          </a:p>
        </p:txBody>
      </p:sp>
    </p:spTree>
    <p:extLst>
      <p:ext uri="{BB962C8B-B14F-4D97-AF65-F5344CB8AC3E}">
        <p14:creationId xmlns:p14="http://schemas.microsoft.com/office/powerpoint/2010/main" val="264335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206719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250411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263155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351042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3910440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862525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1571164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220433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165653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142028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321408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133327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241417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106708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202153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C9E350-D5DF-4A74-BDA7-8F40AC0F7ABE}" type="datetimeFigureOut">
              <a:rPr lang="fr-FR" smtClean="0"/>
              <a:t>13/05/2023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33DAF3-C004-44A9-8B36-1849194F77A0}" type="slidenum">
              <a:rPr lang="fr-FR" smtClean="0"/>
              <a:t>‹N°›</a:t>
            </a:fld>
            <a:endParaRPr lang="fr-FR" dirty="0"/>
          </a:p>
        </p:txBody>
      </p:sp>
    </p:spTree>
    <p:extLst>
      <p:ext uri="{BB962C8B-B14F-4D97-AF65-F5344CB8AC3E}">
        <p14:creationId xmlns:p14="http://schemas.microsoft.com/office/powerpoint/2010/main" val="383784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9C9E350-D5DF-4A74-BDA7-8F40AC0F7ABE}" type="datetimeFigureOut">
              <a:rPr lang="fr-FR" smtClean="0"/>
              <a:t>13/05/2023</a:t>
            </a:fld>
            <a:endParaRPr lang="fr-FR"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fr-FR"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C33DAF3-C004-44A9-8B36-1849194F77A0}" type="slidenum">
              <a:rPr lang="fr-FR" smtClean="0"/>
              <a:t>‹N°›</a:t>
            </a:fld>
            <a:endParaRPr lang="fr-FR" dirty="0"/>
          </a:p>
        </p:txBody>
      </p:sp>
    </p:spTree>
    <p:extLst>
      <p:ext uri="{BB962C8B-B14F-4D97-AF65-F5344CB8AC3E}">
        <p14:creationId xmlns:p14="http://schemas.microsoft.com/office/powerpoint/2010/main" val="18171513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C3E9B-4601-1E4E-BA9F-F6449DD5017E}"/>
              </a:ext>
            </a:extLst>
          </p:cNvPr>
          <p:cNvSpPr>
            <a:spLocks noGrp="1"/>
          </p:cNvSpPr>
          <p:nvPr>
            <p:ph type="ctrTitle"/>
          </p:nvPr>
        </p:nvSpPr>
        <p:spPr>
          <a:xfrm>
            <a:off x="1307355" y="903979"/>
            <a:ext cx="8825658" cy="2677648"/>
          </a:xfrm>
        </p:spPr>
        <p:txBody>
          <a:bodyPr/>
          <a:lstStyle/>
          <a:p>
            <a:pPr algn="ctr"/>
            <a:r>
              <a:rPr lang="fr-FR" u="sng" dirty="0"/>
              <a:t>Le Renard polaire</a:t>
            </a:r>
          </a:p>
        </p:txBody>
      </p:sp>
      <p:sp>
        <p:nvSpPr>
          <p:cNvPr id="3" name="Sous-titre 2">
            <a:extLst>
              <a:ext uri="{FF2B5EF4-FFF2-40B4-BE49-F238E27FC236}">
                <a16:creationId xmlns:a16="http://schemas.microsoft.com/office/drawing/2014/main" id="{6BC64160-2B20-7599-F57D-80F150B8C7E6}"/>
              </a:ext>
            </a:extLst>
          </p:cNvPr>
          <p:cNvSpPr>
            <a:spLocks noGrp="1"/>
          </p:cNvSpPr>
          <p:nvPr>
            <p:ph type="subTitle" idx="1"/>
          </p:nvPr>
        </p:nvSpPr>
        <p:spPr>
          <a:xfrm>
            <a:off x="-1717199" y="3581627"/>
            <a:ext cx="8825658" cy="861420"/>
          </a:xfrm>
        </p:spPr>
        <p:txBody>
          <a:bodyPr/>
          <a:lstStyle/>
          <a:p>
            <a:pPr algn="r"/>
            <a:r>
              <a:rPr lang="fr-FR" dirty="0"/>
              <a:t>Aron debbache</a:t>
            </a:r>
          </a:p>
        </p:txBody>
      </p:sp>
    </p:spTree>
    <p:extLst>
      <p:ext uri="{BB962C8B-B14F-4D97-AF65-F5344CB8AC3E}">
        <p14:creationId xmlns:p14="http://schemas.microsoft.com/office/powerpoint/2010/main" val="21936923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665C4-CE00-A7D2-8D16-553361AC6FB3}"/>
              </a:ext>
            </a:extLst>
          </p:cNvPr>
          <p:cNvSpPr>
            <a:spLocks noGrp="1"/>
          </p:cNvSpPr>
          <p:nvPr>
            <p:ph type="title"/>
          </p:nvPr>
        </p:nvSpPr>
        <p:spPr/>
        <p:txBody>
          <a:bodyPr/>
          <a:lstStyle/>
          <a:p>
            <a:pPr algn="ctr"/>
            <a:r>
              <a:rPr lang="fr-FR" dirty="0">
                <a:latin typeface="+mn-lt"/>
              </a:rPr>
              <a:t>Sitographie</a:t>
            </a:r>
          </a:p>
        </p:txBody>
      </p:sp>
      <p:sp>
        <p:nvSpPr>
          <p:cNvPr id="3" name="Espace réservé du contenu 2">
            <a:extLst>
              <a:ext uri="{FF2B5EF4-FFF2-40B4-BE49-F238E27FC236}">
                <a16:creationId xmlns:a16="http://schemas.microsoft.com/office/drawing/2014/main" id="{1841677A-D81B-F50F-AA6F-E93395ABC548}"/>
              </a:ext>
            </a:extLst>
          </p:cNvPr>
          <p:cNvSpPr>
            <a:spLocks noGrp="1"/>
          </p:cNvSpPr>
          <p:nvPr>
            <p:ph idx="1"/>
          </p:nvPr>
        </p:nvSpPr>
        <p:spPr/>
        <p:txBody>
          <a:bodyPr/>
          <a:lstStyle/>
          <a:p>
            <a:r>
              <a:rPr lang="fr-FR" dirty="0">
                <a:solidFill>
                  <a:schemeClr val="tx2"/>
                </a:solidFill>
              </a:rPr>
              <a:t>Nova Scotia : </a:t>
            </a:r>
          </a:p>
          <a:p>
            <a:pPr marL="0" indent="0">
              <a:buNone/>
            </a:pPr>
            <a:r>
              <a:rPr lang="fr-FR" u="sng" dirty="0">
                <a:solidFill>
                  <a:srgbClr val="FF0000"/>
                </a:solidFill>
              </a:rPr>
              <a:t>https://wildlifepark.novascotia.ca/</a:t>
            </a:r>
          </a:p>
          <a:p>
            <a:r>
              <a:rPr lang="fr-FR" dirty="0">
                <a:solidFill>
                  <a:schemeClr val="tx2"/>
                </a:solidFill>
              </a:rPr>
              <a:t>Instinct-Animal : </a:t>
            </a:r>
          </a:p>
          <a:p>
            <a:pPr marL="0" indent="0">
              <a:buNone/>
            </a:pPr>
            <a:r>
              <a:rPr lang="fr-FR" u="sng" dirty="0">
                <a:solidFill>
                  <a:srgbClr val="FF0000"/>
                </a:solidFill>
              </a:rPr>
              <a:t>https://www.instinct-animal.fr/</a:t>
            </a:r>
          </a:p>
          <a:p>
            <a:pPr marL="0" indent="0">
              <a:buNone/>
            </a:pPr>
            <a:endParaRPr lang="fr-FR" dirty="0">
              <a:solidFill>
                <a:srgbClr val="FF0000"/>
              </a:solidFill>
            </a:endParaRPr>
          </a:p>
          <a:p>
            <a:pPr marL="0" indent="0">
              <a:buNone/>
            </a:pPr>
            <a:endParaRPr lang="fr-FR" dirty="0">
              <a:solidFill>
                <a:srgbClr val="FF0000"/>
              </a:solidFill>
            </a:endParaRPr>
          </a:p>
          <a:p>
            <a:pPr marL="0" indent="0">
              <a:buNone/>
            </a:pPr>
            <a:endParaRPr lang="fr-FR" dirty="0"/>
          </a:p>
        </p:txBody>
      </p:sp>
    </p:spTree>
    <p:extLst>
      <p:ext uri="{BB962C8B-B14F-4D97-AF65-F5344CB8AC3E}">
        <p14:creationId xmlns:p14="http://schemas.microsoft.com/office/powerpoint/2010/main" val="11929119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052B2-3448-3ECB-607C-180F7EE8DB1E}"/>
              </a:ext>
            </a:extLst>
          </p:cNvPr>
          <p:cNvSpPr>
            <a:spLocks noGrp="1"/>
          </p:cNvSpPr>
          <p:nvPr>
            <p:ph type="title"/>
          </p:nvPr>
        </p:nvSpPr>
        <p:spPr/>
        <p:txBody>
          <a:bodyPr/>
          <a:lstStyle/>
          <a:p>
            <a:pPr algn="ctr"/>
            <a:r>
              <a:rPr lang="fr-FR" sz="4000" dirty="0"/>
              <a:t>Sommaire</a:t>
            </a:r>
            <a:endParaRPr lang="fr-FR" sz="4400" dirty="0"/>
          </a:p>
        </p:txBody>
      </p:sp>
      <p:sp>
        <p:nvSpPr>
          <p:cNvPr id="3" name="Espace réservé du contenu 2">
            <a:extLst>
              <a:ext uri="{FF2B5EF4-FFF2-40B4-BE49-F238E27FC236}">
                <a16:creationId xmlns:a16="http://schemas.microsoft.com/office/drawing/2014/main" id="{941C0B54-20F8-B254-C03F-BB1CAF0AA86A}"/>
              </a:ext>
            </a:extLst>
          </p:cNvPr>
          <p:cNvSpPr>
            <a:spLocks noGrp="1"/>
          </p:cNvSpPr>
          <p:nvPr>
            <p:ph idx="1"/>
          </p:nvPr>
        </p:nvSpPr>
        <p:spPr>
          <a:xfrm>
            <a:off x="1154953" y="2468032"/>
            <a:ext cx="8761412" cy="3416300"/>
          </a:xfrm>
        </p:spPr>
        <p:txBody>
          <a:bodyPr/>
          <a:lstStyle/>
          <a:p>
            <a:pPr marL="0" indent="0">
              <a:buNone/>
            </a:pPr>
            <a:r>
              <a:rPr lang="fr-FR" dirty="0"/>
              <a:t>Nom Scientifique, Classification, ST Conservation</a:t>
            </a:r>
          </a:p>
          <a:p>
            <a:pPr marL="0" indent="0">
              <a:buNone/>
            </a:pPr>
            <a:r>
              <a:rPr lang="fr-FR" dirty="0"/>
              <a:t>Répartition Géographique</a:t>
            </a:r>
          </a:p>
          <a:p>
            <a:pPr marL="0" indent="0">
              <a:buNone/>
            </a:pPr>
            <a:r>
              <a:rPr lang="fr-FR" dirty="0"/>
              <a:t>Description</a:t>
            </a:r>
          </a:p>
          <a:p>
            <a:pPr marL="0" indent="0">
              <a:buNone/>
            </a:pPr>
            <a:r>
              <a:rPr lang="fr-FR" dirty="0"/>
              <a:t>Alimentation</a:t>
            </a:r>
          </a:p>
          <a:p>
            <a:pPr marL="0" indent="0">
              <a:buNone/>
            </a:pPr>
            <a:r>
              <a:rPr lang="fr-FR" dirty="0"/>
              <a:t>Reproduction</a:t>
            </a:r>
          </a:p>
          <a:p>
            <a:pPr marL="0" indent="0">
              <a:buNone/>
            </a:pPr>
            <a:r>
              <a:rPr lang="fr-FR" dirty="0"/>
              <a:t>Comportement, Mode de vie,…</a:t>
            </a:r>
          </a:p>
          <a:p>
            <a:pPr marL="0" indent="0">
              <a:buNone/>
            </a:pPr>
            <a:r>
              <a:rPr lang="fr-FR" dirty="0"/>
              <a:t>Lexique</a:t>
            </a:r>
          </a:p>
          <a:p>
            <a:pPr marL="0" indent="0">
              <a:buNone/>
            </a:pPr>
            <a:r>
              <a:rPr lang="fr-FR" dirty="0"/>
              <a:t>Sitographie</a:t>
            </a:r>
          </a:p>
        </p:txBody>
      </p:sp>
    </p:spTree>
    <p:extLst>
      <p:ext uri="{BB962C8B-B14F-4D97-AF65-F5344CB8AC3E}">
        <p14:creationId xmlns:p14="http://schemas.microsoft.com/office/powerpoint/2010/main" val="36876002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5988D-EB74-8D54-F12B-3FD0ADA95738}"/>
              </a:ext>
            </a:extLst>
          </p:cNvPr>
          <p:cNvSpPr>
            <a:spLocks noGrp="1"/>
          </p:cNvSpPr>
          <p:nvPr>
            <p:ph type="title"/>
          </p:nvPr>
        </p:nvSpPr>
        <p:spPr>
          <a:xfrm>
            <a:off x="1418491" y="1172308"/>
            <a:ext cx="10281139" cy="508324"/>
          </a:xfrm>
        </p:spPr>
        <p:txBody>
          <a:bodyPr/>
          <a:lstStyle/>
          <a:p>
            <a:r>
              <a:rPr lang="fr-FR" sz="3200" dirty="0"/>
              <a:t>Nom Scientifique, Classification, ST Conservation</a:t>
            </a:r>
            <a:br>
              <a:rPr lang="fr-FR" sz="3200" dirty="0"/>
            </a:br>
            <a:endParaRPr lang="fr-FR" sz="3200" dirty="0"/>
          </a:p>
        </p:txBody>
      </p:sp>
      <p:sp>
        <p:nvSpPr>
          <p:cNvPr id="3" name="Espace réservé du contenu 2">
            <a:extLst>
              <a:ext uri="{FF2B5EF4-FFF2-40B4-BE49-F238E27FC236}">
                <a16:creationId xmlns:a16="http://schemas.microsoft.com/office/drawing/2014/main" id="{72D0B5E4-D0A3-6E3E-DCF6-E0999A2BCD10}"/>
              </a:ext>
            </a:extLst>
          </p:cNvPr>
          <p:cNvSpPr>
            <a:spLocks noGrp="1"/>
          </p:cNvSpPr>
          <p:nvPr>
            <p:ph idx="1"/>
          </p:nvPr>
        </p:nvSpPr>
        <p:spPr>
          <a:xfrm>
            <a:off x="1237016" y="2748398"/>
            <a:ext cx="6910522" cy="3416300"/>
          </a:xfrm>
        </p:spPr>
        <p:txBody>
          <a:bodyPr/>
          <a:lstStyle/>
          <a:p>
            <a:r>
              <a:rPr lang="fr-FR" b="0" i="0" dirty="0">
                <a:solidFill>
                  <a:srgbClr val="202124"/>
                </a:solidFill>
                <a:effectLst/>
              </a:rPr>
              <a:t>On connait </a:t>
            </a:r>
            <a:r>
              <a:rPr lang="fr-FR" b="0" i="0" dirty="0">
                <a:solidFill>
                  <a:srgbClr val="040C28"/>
                </a:solidFill>
                <a:effectLst/>
              </a:rPr>
              <a:t>Vulpes lagopus</a:t>
            </a:r>
            <a:r>
              <a:rPr lang="fr-FR" b="0" i="0" dirty="0">
                <a:solidFill>
                  <a:srgbClr val="202124"/>
                </a:solidFill>
                <a:effectLst/>
              </a:rPr>
              <a:t>, le renard polaire, sous différents noms : renard arctique, Isatis ou encore renard bleu.</a:t>
            </a:r>
          </a:p>
          <a:p>
            <a:r>
              <a:rPr lang="fr-FR" dirty="0">
                <a:solidFill>
                  <a:srgbClr val="000000"/>
                </a:solidFill>
              </a:rPr>
              <a:t>L</a:t>
            </a:r>
            <a:r>
              <a:rPr lang="fr-FR" b="0" i="0" dirty="0">
                <a:solidFill>
                  <a:srgbClr val="000000"/>
                </a:solidFill>
                <a:effectLst/>
              </a:rPr>
              <a:t>e renard polaire, est un </a:t>
            </a:r>
            <a:r>
              <a:rPr lang="fr-FR" i="0" dirty="0">
                <a:solidFill>
                  <a:srgbClr val="000000"/>
                </a:solidFill>
                <a:effectLst/>
              </a:rPr>
              <a:t>mammifère carnivore </a:t>
            </a:r>
            <a:r>
              <a:rPr lang="fr-FR" b="0" i="0" dirty="0">
                <a:solidFill>
                  <a:srgbClr val="000000"/>
                </a:solidFill>
                <a:effectLst/>
              </a:rPr>
              <a:t>de la famille des canidés.</a:t>
            </a:r>
          </a:p>
          <a:p>
            <a:r>
              <a:rPr lang="fr-FR" dirty="0">
                <a:solidFill>
                  <a:srgbClr val="000000"/>
                </a:solidFill>
              </a:rPr>
              <a:t>Sont statut de conservation est LC ( préoccupation mineur)</a:t>
            </a:r>
            <a:endParaRPr lang="fr-FR" b="0" i="0" dirty="0">
              <a:solidFill>
                <a:srgbClr val="202124"/>
              </a:solidFill>
              <a:effectLst/>
            </a:endParaRPr>
          </a:p>
          <a:p>
            <a:endParaRPr lang="fr-FR" dirty="0"/>
          </a:p>
        </p:txBody>
      </p:sp>
      <p:pic>
        <p:nvPicPr>
          <p:cNvPr id="7" name="Image 6">
            <a:extLst>
              <a:ext uri="{FF2B5EF4-FFF2-40B4-BE49-F238E27FC236}">
                <a16:creationId xmlns:a16="http://schemas.microsoft.com/office/drawing/2014/main" id="{651A0EDD-FE24-0535-F5CD-613EB9467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944" y="2439377"/>
            <a:ext cx="3259748" cy="4034342"/>
          </a:xfrm>
          <a:prstGeom prst="rect">
            <a:avLst/>
          </a:prstGeom>
        </p:spPr>
      </p:pic>
    </p:spTree>
    <p:extLst>
      <p:ext uri="{BB962C8B-B14F-4D97-AF65-F5344CB8AC3E}">
        <p14:creationId xmlns:p14="http://schemas.microsoft.com/office/powerpoint/2010/main" val="3886009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21390-B574-BE2C-C281-B91431EDDBEC}"/>
              </a:ext>
            </a:extLst>
          </p:cNvPr>
          <p:cNvSpPr>
            <a:spLocks noGrp="1"/>
          </p:cNvSpPr>
          <p:nvPr>
            <p:ph type="title"/>
          </p:nvPr>
        </p:nvSpPr>
        <p:spPr/>
        <p:txBody>
          <a:bodyPr/>
          <a:lstStyle/>
          <a:p>
            <a:pPr algn="ctr"/>
            <a:r>
              <a:rPr lang="fr-FR" dirty="0"/>
              <a:t>Répartition Géographique</a:t>
            </a:r>
            <a:br>
              <a:rPr lang="fr-FR" dirty="0"/>
            </a:br>
            <a:endParaRPr lang="fr-FR" dirty="0"/>
          </a:p>
        </p:txBody>
      </p:sp>
      <p:sp>
        <p:nvSpPr>
          <p:cNvPr id="3" name="Espace réservé du contenu 2">
            <a:extLst>
              <a:ext uri="{FF2B5EF4-FFF2-40B4-BE49-F238E27FC236}">
                <a16:creationId xmlns:a16="http://schemas.microsoft.com/office/drawing/2014/main" id="{4E0972B5-44F9-17B4-FAD0-B8DBAE1BB663}"/>
              </a:ext>
            </a:extLst>
          </p:cNvPr>
          <p:cNvSpPr>
            <a:spLocks noGrp="1"/>
          </p:cNvSpPr>
          <p:nvPr>
            <p:ph idx="1"/>
          </p:nvPr>
        </p:nvSpPr>
        <p:spPr>
          <a:xfrm>
            <a:off x="1154953" y="2961053"/>
            <a:ext cx="5069999" cy="3416300"/>
          </a:xfrm>
        </p:spPr>
        <p:txBody>
          <a:bodyPr/>
          <a:lstStyle/>
          <a:p>
            <a:r>
              <a:rPr lang="fr-FR" b="0" i="0" dirty="0">
                <a:solidFill>
                  <a:srgbClr val="333333"/>
                </a:solidFill>
                <a:effectLst/>
              </a:rPr>
              <a:t>Le renard arctique se trouve dans la toundra arctique dans le nord de l’Europe, le nord de l’Asie et en Amérique du Nord. Au Canada, on le trouve aussi au sud que la baie d’Hudson</a:t>
            </a:r>
            <a:endParaRPr lang="fr-FR" dirty="0"/>
          </a:p>
        </p:txBody>
      </p:sp>
      <p:pic>
        <p:nvPicPr>
          <p:cNvPr id="5" name="Image 4">
            <a:extLst>
              <a:ext uri="{FF2B5EF4-FFF2-40B4-BE49-F238E27FC236}">
                <a16:creationId xmlns:a16="http://schemas.microsoft.com/office/drawing/2014/main" id="{45DA1FC4-04FE-D8E7-4DE1-B0B85C83B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026" y="2603500"/>
            <a:ext cx="5323743" cy="3566908"/>
          </a:xfrm>
          <a:prstGeom prst="rect">
            <a:avLst/>
          </a:prstGeom>
        </p:spPr>
      </p:pic>
    </p:spTree>
    <p:extLst>
      <p:ext uri="{BB962C8B-B14F-4D97-AF65-F5344CB8AC3E}">
        <p14:creationId xmlns:p14="http://schemas.microsoft.com/office/powerpoint/2010/main" val="22774505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0E4D7-FEC5-AAC3-7455-0E321B03E05B}"/>
              </a:ext>
            </a:extLst>
          </p:cNvPr>
          <p:cNvSpPr>
            <a:spLocks noGrp="1"/>
          </p:cNvSpPr>
          <p:nvPr>
            <p:ph type="title"/>
          </p:nvPr>
        </p:nvSpPr>
        <p:spPr/>
        <p:txBody>
          <a:bodyPr/>
          <a:lstStyle/>
          <a:p>
            <a:pPr algn="ctr"/>
            <a:r>
              <a:rPr lang="fr-FR" dirty="0"/>
              <a:t>Description</a:t>
            </a:r>
            <a:br>
              <a:rPr lang="fr-FR" dirty="0"/>
            </a:br>
            <a:endParaRPr lang="fr-FR" dirty="0"/>
          </a:p>
        </p:txBody>
      </p:sp>
      <p:sp>
        <p:nvSpPr>
          <p:cNvPr id="3" name="Espace réservé du contenu 2">
            <a:extLst>
              <a:ext uri="{FF2B5EF4-FFF2-40B4-BE49-F238E27FC236}">
                <a16:creationId xmlns:a16="http://schemas.microsoft.com/office/drawing/2014/main" id="{A9B09306-D278-B641-1518-336A54529D93}"/>
              </a:ext>
            </a:extLst>
          </p:cNvPr>
          <p:cNvSpPr>
            <a:spLocks noGrp="1"/>
          </p:cNvSpPr>
          <p:nvPr>
            <p:ph idx="1"/>
          </p:nvPr>
        </p:nvSpPr>
        <p:spPr>
          <a:xfrm>
            <a:off x="1154953" y="2924877"/>
            <a:ext cx="5374799" cy="3416300"/>
          </a:xfrm>
        </p:spPr>
        <p:txBody>
          <a:bodyPr/>
          <a:lstStyle/>
          <a:p>
            <a:r>
              <a:rPr lang="fr-FR" b="0" i="0" dirty="0">
                <a:solidFill>
                  <a:srgbClr val="333333"/>
                </a:solidFill>
                <a:effectLst/>
                <a:latin typeface="PT Serif" panose="020A0603040505020204" pitchFamily="18" charset="0"/>
              </a:rPr>
              <a:t> </a:t>
            </a:r>
            <a:r>
              <a:rPr lang="fr-FR" b="0" i="0" dirty="0">
                <a:solidFill>
                  <a:srgbClr val="333333"/>
                </a:solidFill>
                <a:effectLst/>
              </a:rPr>
              <a:t>Le renard arctique a un manteau blanc ou gris bleu en hiver, qui devient gris brun en été. Il peut atteindre 85 cm de longueur queue comprise, mesurer jusqu’à 30 cm à l’épaule et peser jusqu’à 3,5 kg .Il peut vivre jusqu’à 10 à 15 ans.</a:t>
            </a:r>
            <a:endParaRPr lang="fr-FR" dirty="0"/>
          </a:p>
        </p:txBody>
      </p:sp>
      <p:pic>
        <p:nvPicPr>
          <p:cNvPr id="5" name="Image 4">
            <a:extLst>
              <a:ext uri="{FF2B5EF4-FFF2-40B4-BE49-F238E27FC236}">
                <a16:creationId xmlns:a16="http://schemas.microsoft.com/office/drawing/2014/main" id="{DD1CB4CB-88A2-2EEE-57EA-09FF00983A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80615" y="2870328"/>
            <a:ext cx="3991477" cy="3470849"/>
          </a:xfrm>
          <a:prstGeom prst="rect">
            <a:avLst/>
          </a:prstGeom>
        </p:spPr>
      </p:pic>
    </p:spTree>
    <p:extLst>
      <p:ext uri="{BB962C8B-B14F-4D97-AF65-F5344CB8AC3E}">
        <p14:creationId xmlns:p14="http://schemas.microsoft.com/office/powerpoint/2010/main" val="1783634371"/>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F01D4-8F12-E8D2-BCEC-056626157861}"/>
              </a:ext>
            </a:extLst>
          </p:cNvPr>
          <p:cNvSpPr>
            <a:spLocks noGrp="1"/>
          </p:cNvSpPr>
          <p:nvPr>
            <p:ph type="title"/>
          </p:nvPr>
        </p:nvSpPr>
        <p:spPr/>
        <p:txBody>
          <a:bodyPr/>
          <a:lstStyle/>
          <a:p>
            <a:pPr algn="ctr"/>
            <a:r>
              <a:rPr lang="fr-FR" dirty="0"/>
              <a:t>Alimentation</a:t>
            </a:r>
            <a:br>
              <a:rPr lang="fr-FR" dirty="0"/>
            </a:br>
            <a:endParaRPr lang="fr-FR" dirty="0"/>
          </a:p>
        </p:txBody>
      </p:sp>
      <p:sp>
        <p:nvSpPr>
          <p:cNvPr id="3" name="Espace réservé du contenu 2">
            <a:extLst>
              <a:ext uri="{FF2B5EF4-FFF2-40B4-BE49-F238E27FC236}">
                <a16:creationId xmlns:a16="http://schemas.microsoft.com/office/drawing/2014/main" id="{77F28DA8-EB97-A485-2BA8-C6460BE670CC}"/>
              </a:ext>
            </a:extLst>
          </p:cNvPr>
          <p:cNvSpPr>
            <a:spLocks noGrp="1"/>
          </p:cNvSpPr>
          <p:nvPr>
            <p:ph idx="1"/>
          </p:nvPr>
        </p:nvSpPr>
        <p:spPr>
          <a:xfrm>
            <a:off x="1154955" y="2603499"/>
            <a:ext cx="5409968" cy="4113823"/>
          </a:xfrm>
        </p:spPr>
        <p:txBody>
          <a:bodyPr/>
          <a:lstStyle/>
          <a:p>
            <a:r>
              <a:rPr lang="fr-FR" b="0" i="0" dirty="0">
                <a:solidFill>
                  <a:srgbClr val="333333"/>
                </a:solidFill>
                <a:effectLst/>
              </a:rPr>
              <a:t>Principalement carnivore, le renard arctique est une espèce opportuniste. Il se nourrit de lemmings, de campagnols, d’autres rongeurs, de lièvres, d’oiseaux et d’œufs. Au besoin, il mange des carcasses abandonnées par de plus grands prédateurs comme les loups et les ours polaires. Lorsque les lemmings sont abondants, ils sont sa proie préférée</a:t>
            </a:r>
            <a:r>
              <a:rPr lang="fr-FR" b="0" i="0" dirty="0">
                <a:solidFill>
                  <a:srgbClr val="333333"/>
                </a:solidFill>
                <a:effectLst/>
                <a:latin typeface="PT Serif" panose="020A0603040505020204" pitchFamily="18" charset="0"/>
              </a:rPr>
              <a:t>.</a:t>
            </a:r>
            <a:endParaRPr lang="fr-FR" dirty="0"/>
          </a:p>
        </p:txBody>
      </p:sp>
    </p:spTree>
    <p:extLst>
      <p:ext uri="{BB962C8B-B14F-4D97-AF65-F5344CB8AC3E}">
        <p14:creationId xmlns:p14="http://schemas.microsoft.com/office/powerpoint/2010/main" val="36722228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87467B-5FC3-D0FF-9896-C83B5CC2215D}"/>
              </a:ext>
            </a:extLst>
          </p:cNvPr>
          <p:cNvSpPr>
            <a:spLocks noGrp="1"/>
          </p:cNvSpPr>
          <p:nvPr>
            <p:ph type="title"/>
          </p:nvPr>
        </p:nvSpPr>
        <p:spPr/>
        <p:txBody>
          <a:bodyPr/>
          <a:lstStyle/>
          <a:p>
            <a:pPr algn="ctr"/>
            <a:r>
              <a:rPr lang="fr-FR" dirty="0"/>
              <a:t>Reproduction</a:t>
            </a:r>
          </a:p>
        </p:txBody>
      </p:sp>
      <p:sp>
        <p:nvSpPr>
          <p:cNvPr id="3" name="Espace réservé du contenu 2">
            <a:extLst>
              <a:ext uri="{FF2B5EF4-FFF2-40B4-BE49-F238E27FC236}">
                <a16:creationId xmlns:a16="http://schemas.microsoft.com/office/drawing/2014/main" id="{2837DBEE-D4BB-B373-68B8-864EA9FFDB09}"/>
              </a:ext>
            </a:extLst>
          </p:cNvPr>
          <p:cNvSpPr>
            <a:spLocks noGrp="1"/>
          </p:cNvSpPr>
          <p:nvPr>
            <p:ph idx="1"/>
          </p:nvPr>
        </p:nvSpPr>
        <p:spPr>
          <a:xfrm>
            <a:off x="1154953" y="3072423"/>
            <a:ext cx="4941045" cy="3416300"/>
          </a:xfrm>
        </p:spPr>
        <p:txBody>
          <a:bodyPr/>
          <a:lstStyle/>
          <a:p>
            <a:r>
              <a:rPr lang="fr-FR" b="0" i="0" dirty="0">
                <a:solidFill>
                  <a:srgbClr val="333333"/>
                </a:solidFill>
                <a:effectLst/>
              </a:rPr>
              <a:t>Le renard polaire est un mammifère, Il est monogames . Il s’accouplent habituellement en avril ou mai, et la femelle met au monde de 5 à 8 petits après 52 jours de gestation. Les deux parents élèvent les renardeaux, qui sont sevrés au bout de 9 semaines.</a:t>
            </a:r>
            <a:endParaRPr lang="fr-FR" dirty="0"/>
          </a:p>
        </p:txBody>
      </p:sp>
      <p:pic>
        <p:nvPicPr>
          <p:cNvPr id="5" name="Image 4">
            <a:extLst>
              <a:ext uri="{FF2B5EF4-FFF2-40B4-BE49-F238E27FC236}">
                <a16:creationId xmlns:a16="http://schemas.microsoft.com/office/drawing/2014/main" id="{8619CA63-D3A1-4AD9-3570-CBA9C6C78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875" y="2858909"/>
            <a:ext cx="4812047" cy="2709552"/>
          </a:xfrm>
          <a:prstGeom prst="rect">
            <a:avLst/>
          </a:prstGeom>
        </p:spPr>
      </p:pic>
    </p:spTree>
    <p:extLst>
      <p:ext uri="{BB962C8B-B14F-4D97-AF65-F5344CB8AC3E}">
        <p14:creationId xmlns:p14="http://schemas.microsoft.com/office/powerpoint/2010/main" val="1146777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4D3C6-C3DE-EC88-0C1F-53EC34D4D413}"/>
              </a:ext>
            </a:extLst>
          </p:cNvPr>
          <p:cNvSpPr>
            <a:spLocks noGrp="1"/>
          </p:cNvSpPr>
          <p:nvPr>
            <p:ph type="title"/>
          </p:nvPr>
        </p:nvSpPr>
        <p:spPr/>
        <p:txBody>
          <a:bodyPr/>
          <a:lstStyle/>
          <a:p>
            <a:pPr algn="ctr"/>
            <a:r>
              <a:rPr lang="fr-FR" dirty="0"/>
              <a:t>Comportement, Mode de vie,…</a:t>
            </a:r>
            <a:br>
              <a:rPr lang="fr-FR" dirty="0"/>
            </a:br>
            <a:endParaRPr lang="fr-FR" dirty="0"/>
          </a:p>
        </p:txBody>
      </p:sp>
      <p:sp>
        <p:nvSpPr>
          <p:cNvPr id="3" name="Espace réservé du contenu 2">
            <a:extLst>
              <a:ext uri="{FF2B5EF4-FFF2-40B4-BE49-F238E27FC236}">
                <a16:creationId xmlns:a16="http://schemas.microsoft.com/office/drawing/2014/main" id="{56A20AF8-9520-33CA-BC4C-DD219AF199DE}"/>
              </a:ext>
            </a:extLst>
          </p:cNvPr>
          <p:cNvSpPr>
            <a:spLocks noGrp="1"/>
          </p:cNvSpPr>
          <p:nvPr>
            <p:ph idx="1"/>
          </p:nvPr>
        </p:nvSpPr>
        <p:spPr>
          <a:xfrm>
            <a:off x="1154953" y="2767623"/>
            <a:ext cx="6277476" cy="3416300"/>
          </a:xfrm>
        </p:spPr>
        <p:txBody>
          <a:bodyPr/>
          <a:lstStyle/>
          <a:p>
            <a:r>
              <a:rPr lang="fr-FR" b="0" i="0" dirty="0">
                <a:solidFill>
                  <a:srgbClr val="333333"/>
                </a:solidFill>
                <a:effectLst/>
              </a:rPr>
              <a:t>Le renard arctique n’hiberne pas. Il vit dans de grandes tanières formées d’un labyrinthe complexe de tunnels.</a:t>
            </a:r>
          </a:p>
          <a:p>
            <a:r>
              <a:rPr lang="fr-FR" dirty="0">
                <a:solidFill>
                  <a:srgbClr val="333333"/>
                </a:solidFill>
              </a:rPr>
              <a:t>Sont cri ressemble à des gémissement, aboiement, glapissement.</a:t>
            </a:r>
          </a:p>
          <a:p>
            <a:r>
              <a:rPr lang="fr-FR" dirty="0">
                <a:solidFill>
                  <a:srgbClr val="333333"/>
                </a:solidFill>
              </a:rPr>
              <a:t>Il peut résister a des température extrême de -70 c°.</a:t>
            </a:r>
          </a:p>
          <a:p>
            <a:r>
              <a:rPr lang="fr-FR" dirty="0">
                <a:solidFill>
                  <a:srgbClr val="333333"/>
                </a:solidFill>
              </a:rPr>
              <a:t>C’est un animal nocturne.</a:t>
            </a:r>
          </a:p>
        </p:txBody>
      </p:sp>
      <p:pic>
        <p:nvPicPr>
          <p:cNvPr id="1026" name="Picture 2" descr="Rencontre avec le renard polaire">
            <a:extLst>
              <a:ext uri="{FF2B5EF4-FFF2-40B4-BE49-F238E27FC236}">
                <a16:creationId xmlns:a16="http://schemas.microsoft.com/office/drawing/2014/main" id="{D3793DA2-D087-DF9C-7236-E5D1C452F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20"/>
          <a:stretch/>
        </p:blipFill>
        <p:spPr bwMode="auto">
          <a:xfrm>
            <a:off x="7550160" y="2767623"/>
            <a:ext cx="4553744" cy="297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579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B357B-8ED3-B9E7-5AEC-FCF0A6DFA4D0}"/>
              </a:ext>
            </a:extLst>
          </p:cNvPr>
          <p:cNvSpPr>
            <a:spLocks noGrp="1"/>
          </p:cNvSpPr>
          <p:nvPr>
            <p:ph type="title"/>
          </p:nvPr>
        </p:nvSpPr>
        <p:spPr/>
        <p:txBody>
          <a:bodyPr/>
          <a:lstStyle/>
          <a:p>
            <a:pPr algn="ctr"/>
            <a:r>
              <a:rPr lang="fr-FR" dirty="0"/>
              <a:t>Lexique</a:t>
            </a:r>
          </a:p>
        </p:txBody>
      </p:sp>
      <p:sp>
        <p:nvSpPr>
          <p:cNvPr id="3" name="Espace réservé du contenu 2">
            <a:extLst>
              <a:ext uri="{FF2B5EF4-FFF2-40B4-BE49-F238E27FC236}">
                <a16:creationId xmlns:a16="http://schemas.microsoft.com/office/drawing/2014/main" id="{73591F98-9DBE-9ED6-A49E-52D761910FB9}"/>
              </a:ext>
            </a:extLst>
          </p:cNvPr>
          <p:cNvSpPr>
            <a:spLocks noGrp="1"/>
          </p:cNvSpPr>
          <p:nvPr>
            <p:ph idx="1"/>
          </p:nvPr>
        </p:nvSpPr>
        <p:spPr/>
        <p:txBody>
          <a:bodyPr/>
          <a:lstStyle/>
          <a:p>
            <a:pPr marL="0" indent="0">
              <a:buNone/>
            </a:pPr>
            <a:r>
              <a:rPr lang="fr-FR" dirty="0">
                <a:solidFill>
                  <a:srgbClr val="FF0000"/>
                </a:solidFill>
              </a:rPr>
              <a:t>Monogames :</a:t>
            </a:r>
            <a:endParaRPr lang="fr-FR" dirty="0">
              <a:solidFill>
                <a:schemeClr val="tx1"/>
              </a:solidFill>
            </a:endParaRPr>
          </a:p>
          <a:p>
            <a:pPr marL="0" indent="0">
              <a:buNone/>
            </a:pPr>
            <a:r>
              <a:rPr lang="fr-FR" b="0" i="0" dirty="0">
                <a:solidFill>
                  <a:srgbClr val="202124"/>
                </a:solidFill>
                <a:effectLst/>
              </a:rPr>
              <a:t>Qui n'a qu'un seul conjoint à la fois</a:t>
            </a:r>
          </a:p>
          <a:p>
            <a:pPr marL="0" indent="0">
              <a:buNone/>
            </a:pPr>
            <a:endParaRPr lang="fr-FR" dirty="0">
              <a:solidFill>
                <a:srgbClr val="202124"/>
              </a:solidFill>
            </a:endParaRPr>
          </a:p>
          <a:p>
            <a:pPr marL="0" indent="0">
              <a:buNone/>
            </a:pPr>
            <a:r>
              <a:rPr lang="fr-FR" dirty="0">
                <a:solidFill>
                  <a:srgbClr val="FF0000"/>
                </a:solidFill>
              </a:rPr>
              <a:t>Opportunistes :</a:t>
            </a:r>
          </a:p>
          <a:p>
            <a:pPr marL="0" indent="0">
              <a:buNone/>
            </a:pPr>
            <a:r>
              <a:rPr lang="fr-FR" b="0" i="0" dirty="0">
                <a:solidFill>
                  <a:srgbClr val="202124"/>
                </a:solidFill>
                <a:effectLst/>
              </a:rPr>
              <a:t>Partisan de l'opportunisme ; qui se comporte avec opportunisme.</a:t>
            </a:r>
            <a:endParaRPr lang="fr-FR" dirty="0">
              <a:solidFill>
                <a:schemeClr val="tx1"/>
              </a:solidFill>
            </a:endParaRPr>
          </a:p>
        </p:txBody>
      </p:sp>
    </p:spTree>
    <p:extLst>
      <p:ext uri="{BB962C8B-B14F-4D97-AF65-F5344CB8AC3E}">
        <p14:creationId xmlns:p14="http://schemas.microsoft.com/office/powerpoint/2010/main" val="28794586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269</TotalTime>
  <Words>392</Words>
  <Application>Microsoft Office PowerPoint</Application>
  <PresentationFormat>Grand écran</PresentationFormat>
  <Paragraphs>40</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Century Gothic</vt:lpstr>
      <vt:lpstr>PT Serif</vt:lpstr>
      <vt:lpstr>Wingdings 3</vt:lpstr>
      <vt:lpstr>Salle d’ions</vt:lpstr>
      <vt:lpstr>Le Renard polaire</vt:lpstr>
      <vt:lpstr>Sommaire</vt:lpstr>
      <vt:lpstr>Nom Scientifique, Classification, ST Conservation </vt:lpstr>
      <vt:lpstr>Répartition Géographique </vt:lpstr>
      <vt:lpstr>Description </vt:lpstr>
      <vt:lpstr>Alimentation </vt:lpstr>
      <vt:lpstr>Reproduction</vt:lpstr>
      <vt:lpstr>Comportement, Mode de vie,… </vt:lpstr>
      <vt:lpstr>Lexique</vt:lpstr>
      <vt:lpstr>Sitographie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Renard polaire</dc:title>
  <dc:creator>Abdelatif Abdelatif</dc:creator>
  <cp:lastModifiedBy>Abdelatif Abdelatif</cp:lastModifiedBy>
  <cp:revision>1</cp:revision>
  <dcterms:created xsi:type="dcterms:W3CDTF">2023-05-13T05:54:24Z</dcterms:created>
  <dcterms:modified xsi:type="dcterms:W3CDTF">2023-05-13T10:29:23Z</dcterms:modified>
</cp:coreProperties>
</file>