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98" r:id="rId2"/>
    <p:sldId id="264" r:id="rId3"/>
    <p:sldId id="271" r:id="rId4"/>
    <p:sldId id="287" r:id="rId5"/>
    <p:sldId id="296" r:id="rId6"/>
    <p:sldId id="297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26DFE-40F9-1D44-AF96-C188D8D41E08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BA232E-354B-8048-BD98-9D428D04B823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latin typeface="Arial"/>
              <a:cs typeface="Arial"/>
            </a:rPr>
            <a:t>Découvrir le monde professionnel et s'y repérer</a:t>
          </a:r>
        </a:p>
      </dgm:t>
    </dgm:pt>
    <dgm:pt modelId="{314D63A1-F88D-6D4C-B64A-8A68DA8E70F5}" type="parTrans" cxnId="{02CD06A4-4720-FF4B-B7E6-B06CBACE1CAD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992FC91F-22C8-C14F-B28C-E159FA19E789}" type="sibTrans" cxnId="{02CD06A4-4720-FF4B-B7E6-B06CBACE1CAD}">
      <dgm:prSet/>
      <dgm:spPr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51E6EC04-8E20-BC4C-986B-E5CEA784AAEB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800" dirty="0">
              <a:latin typeface="Arial"/>
              <a:cs typeface="Arial"/>
            </a:rPr>
            <a:t>Des savoirs et savoir-faire de la seconde à la  classe terminale qui illustrent cet axe pédagogique (la production et les producteurs de richesse, l'internationalisation des processus de production, le fonctionnement du marché, etc.)</a:t>
          </a:r>
        </a:p>
      </dgm:t>
    </dgm:pt>
    <dgm:pt modelId="{5DEBD57E-B8BB-404B-A70A-807701D96B26}" type="parTrans" cxnId="{5A81C208-F255-E147-9370-CE7DB7542A82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A7AB63E6-B99F-5F43-94C3-7B4D648B4CAA}" type="sibTrans" cxnId="{5A81C208-F255-E147-9370-CE7DB7542A82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359FDF83-1380-594C-932E-4FFAA58ADEE3}">
      <dgm:prSet custT="1"/>
      <dgm:spPr>
        <a:solidFill>
          <a:srgbClr val="002060"/>
        </a:solidFill>
      </dgm:spPr>
      <dgm:t>
        <a:bodyPr/>
        <a:lstStyle/>
        <a:p>
          <a:r>
            <a:rPr lang="fr-FR" sz="1800" dirty="0">
              <a:latin typeface="Arial"/>
              <a:cs typeface="Arial"/>
            </a:rPr>
            <a:t>Des visites d'entreprises, des  interventions possibles dans les classes de représentant du monde économique et social, des participations à des évènements en lien avec le monde économique et social.</a:t>
          </a:r>
        </a:p>
      </dgm:t>
    </dgm:pt>
    <dgm:pt modelId="{073C6642-5EA3-BE47-8DA3-0CD641C969C2}" type="parTrans" cxnId="{B0E3BC3A-50B4-0242-AEE1-330E22F403B1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D0A970C6-67C7-634E-94AB-0EF2738C1AEC}" type="sibTrans" cxnId="{B0E3BC3A-50B4-0242-AEE1-330E22F403B1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5D5EB5E1-5AA9-774E-B900-75D1E9141D1E}" type="pres">
      <dgm:prSet presAssocID="{74C26DFE-40F9-1D44-AF96-C188D8D41E08}" presName="cycle" presStyleCnt="0">
        <dgm:presLayoutVars>
          <dgm:dir/>
          <dgm:resizeHandles val="exact"/>
        </dgm:presLayoutVars>
      </dgm:prSet>
      <dgm:spPr/>
    </dgm:pt>
    <dgm:pt modelId="{3C91CFAB-C91E-5E4D-B138-2AAC40AA335D}" type="pres">
      <dgm:prSet presAssocID="{B8BA232E-354B-8048-BD98-9D428D04B823}" presName="node" presStyleLbl="node1" presStyleIdx="0" presStyleCnt="3" custScaleX="131333" custScaleY="83614" custRadScaleRad="75632" custRadScaleInc="-3071">
        <dgm:presLayoutVars>
          <dgm:bulletEnabled val="1"/>
        </dgm:presLayoutVars>
      </dgm:prSet>
      <dgm:spPr/>
    </dgm:pt>
    <dgm:pt modelId="{8490A5C3-3D5D-F647-86EA-B54FF973F0A9}" type="pres">
      <dgm:prSet presAssocID="{B8BA232E-354B-8048-BD98-9D428D04B823}" presName="spNode" presStyleCnt="0"/>
      <dgm:spPr/>
    </dgm:pt>
    <dgm:pt modelId="{1DCE1FB7-9EAB-A049-99B1-64FFF7C73D1E}" type="pres">
      <dgm:prSet presAssocID="{992FC91F-22C8-C14F-B28C-E159FA19E789}" presName="sibTrans" presStyleLbl="sibTrans1D1" presStyleIdx="0" presStyleCnt="3"/>
      <dgm:spPr/>
    </dgm:pt>
    <dgm:pt modelId="{785180F6-045F-A545-AF28-B3F6F0227314}" type="pres">
      <dgm:prSet presAssocID="{359FDF83-1380-594C-932E-4FFAA58ADEE3}" presName="node" presStyleLbl="node1" presStyleIdx="1" presStyleCnt="3" custScaleX="127320" custScaleY="178481" custRadScaleRad="105545" custRadScaleInc="-13839">
        <dgm:presLayoutVars>
          <dgm:bulletEnabled val="1"/>
        </dgm:presLayoutVars>
      </dgm:prSet>
      <dgm:spPr/>
    </dgm:pt>
    <dgm:pt modelId="{F0D77168-F046-FC4B-8C40-4CF8DD3E9494}" type="pres">
      <dgm:prSet presAssocID="{359FDF83-1380-594C-932E-4FFAA58ADEE3}" presName="spNode" presStyleCnt="0"/>
      <dgm:spPr/>
    </dgm:pt>
    <dgm:pt modelId="{805CFE51-3529-4D4F-B68B-73C46CE2EA25}" type="pres">
      <dgm:prSet presAssocID="{D0A970C6-67C7-634E-94AB-0EF2738C1AEC}" presName="sibTrans" presStyleLbl="sibTrans1D1" presStyleIdx="1" presStyleCnt="3"/>
      <dgm:spPr/>
    </dgm:pt>
    <dgm:pt modelId="{0A9D9352-47E3-5D45-8B20-EA5B657D3FB1}" type="pres">
      <dgm:prSet presAssocID="{51E6EC04-8E20-BC4C-986B-E5CEA784AAEB}" presName="node" presStyleLbl="node1" presStyleIdx="2" presStyleCnt="3" custScaleX="132422" custScaleY="179448" custRadScaleRad="106553" custRadScaleInc="14988">
        <dgm:presLayoutVars>
          <dgm:bulletEnabled val="1"/>
        </dgm:presLayoutVars>
      </dgm:prSet>
      <dgm:spPr/>
    </dgm:pt>
    <dgm:pt modelId="{1D90C9DA-E9F7-B346-A937-3919D36DD2A0}" type="pres">
      <dgm:prSet presAssocID="{51E6EC04-8E20-BC4C-986B-E5CEA784AAEB}" presName="spNode" presStyleCnt="0"/>
      <dgm:spPr/>
    </dgm:pt>
    <dgm:pt modelId="{EAFBC228-188F-994C-B595-F5BF728CFAC7}" type="pres">
      <dgm:prSet presAssocID="{A7AB63E6-B99F-5F43-94C3-7B4D648B4CAA}" presName="sibTrans" presStyleLbl="sibTrans1D1" presStyleIdx="2" presStyleCnt="3"/>
      <dgm:spPr/>
    </dgm:pt>
  </dgm:ptLst>
  <dgm:cxnLst>
    <dgm:cxn modelId="{5A81C208-F255-E147-9370-CE7DB7542A82}" srcId="{74C26DFE-40F9-1D44-AF96-C188D8D41E08}" destId="{51E6EC04-8E20-BC4C-986B-E5CEA784AAEB}" srcOrd="2" destOrd="0" parTransId="{5DEBD57E-B8BB-404B-A70A-807701D96B26}" sibTransId="{A7AB63E6-B99F-5F43-94C3-7B4D648B4CAA}"/>
    <dgm:cxn modelId="{B0E3BC3A-50B4-0242-AEE1-330E22F403B1}" srcId="{74C26DFE-40F9-1D44-AF96-C188D8D41E08}" destId="{359FDF83-1380-594C-932E-4FFAA58ADEE3}" srcOrd="1" destOrd="0" parTransId="{073C6642-5EA3-BE47-8DA3-0CD641C969C2}" sibTransId="{D0A970C6-67C7-634E-94AB-0EF2738C1AEC}"/>
    <dgm:cxn modelId="{6E7E6B63-3AEC-42B0-B075-070C09AF9226}" type="presOf" srcId="{51E6EC04-8E20-BC4C-986B-E5CEA784AAEB}" destId="{0A9D9352-47E3-5D45-8B20-EA5B657D3FB1}" srcOrd="0" destOrd="0" presId="urn:microsoft.com/office/officeart/2005/8/layout/cycle6"/>
    <dgm:cxn modelId="{D9B66579-5818-4F5C-AFD1-2BE8979AB7D3}" type="presOf" srcId="{992FC91F-22C8-C14F-B28C-E159FA19E789}" destId="{1DCE1FB7-9EAB-A049-99B1-64FFF7C73D1E}" srcOrd="0" destOrd="0" presId="urn:microsoft.com/office/officeart/2005/8/layout/cycle6"/>
    <dgm:cxn modelId="{F8CF1B88-8CF9-40BA-B5EB-7ABC3892B2CC}" type="presOf" srcId="{359FDF83-1380-594C-932E-4FFAA58ADEE3}" destId="{785180F6-045F-A545-AF28-B3F6F0227314}" srcOrd="0" destOrd="0" presId="urn:microsoft.com/office/officeart/2005/8/layout/cycle6"/>
    <dgm:cxn modelId="{02CD06A4-4720-FF4B-B7E6-B06CBACE1CAD}" srcId="{74C26DFE-40F9-1D44-AF96-C188D8D41E08}" destId="{B8BA232E-354B-8048-BD98-9D428D04B823}" srcOrd="0" destOrd="0" parTransId="{314D63A1-F88D-6D4C-B64A-8A68DA8E70F5}" sibTransId="{992FC91F-22C8-C14F-B28C-E159FA19E789}"/>
    <dgm:cxn modelId="{134819AB-AF20-4121-B3E1-525EF64A6E3D}" type="presOf" srcId="{D0A970C6-67C7-634E-94AB-0EF2738C1AEC}" destId="{805CFE51-3529-4D4F-B68B-73C46CE2EA25}" srcOrd="0" destOrd="0" presId="urn:microsoft.com/office/officeart/2005/8/layout/cycle6"/>
    <dgm:cxn modelId="{BF8661C5-0521-447C-9362-174378DB6525}" type="presOf" srcId="{A7AB63E6-B99F-5F43-94C3-7B4D648B4CAA}" destId="{EAFBC228-188F-994C-B595-F5BF728CFAC7}" srcOrd="0" destOrd="0" presId="urn:microsoft.com/office/officeart/2005/8/layout/cycle6"/>
    <dgm:cxn modelId="{E7F254C9-4865-4497-9685-E2E8C8149204}" type="presOf" srcId="{74C26DFE-40F9-1D44-AF96-C188D8D41E08}" destId="{5D5EB5E1-5AA9-774E-B900-75D1E9141D1E}" srcOrd="0" destOrd="0" presId="urn:microsoft.com/office/officeart/2005/8/layout/cycle6"/>
    <dgm:cxn modelId="{9AC94DEA-44AF-4046-9E8D-1A04B8993191}" type="presOf" srcId="{B8BA232E-354B-8048-BD98-9D428D04B823}" destId="{3C91CFAB-C91E-5E4D-B138-2AAC40AA335D}" srcOrd="0" destOrd="0" presId="urn:microsoft.com/office/officeart/2005/8/layout/cycle6"/>
    <dgm:cxn modelId="{36646BC6-CBA4-49D9-B7FA-80176BF3FD7F}" type="presParOf" srcId="{5D5EB5E1-5AA9-774E-B900-75D1E9141D1E}" destId="{3C91CFAB-C91E-5E4D-B138-2AAC40AA335D}" srcOrd="0" destOrd="0" presId="urn:microsoft.com/office/officeart/2005/8/layout/cycle6"/>
    <dgm:cxn modelId="{A7D75EC3-2718-4B19-8732-FF2850091FC0}" type="presParOf" srcId="{5D5EB5E1-5AA9-774E-B900-75D1E9141D1E}" destId="{8490A5C3-3D5D-F647-86EA-B54FF973F0A9}" srcOrd="1" destOrd="0" presId="urn:microsoft.com/office/officeart/2005/8/layout/cycle6"/>
    <dgm:cxn modelId="{ECF35904-CD38-4338-B4B6-7E8006DF4EFA}" type="presParOf" srcId="{5D5EB5E1-5AA9-774E-B900-75D1E9141D1E}" destId="{1DCE1FB7-9EAB-A049-99B1-64FFF7C73D1E}" srcOrd="2" destOrd="0" presId="urn:microsoft.com/office/officeart/2005/8/layout/cycle6"/>
    <dgm:cxn modelId="{F21F6B8B-97BC-490E-B115-A57FAB0BAFD4}" type="presParOf" srcId="{5D5EB5E1-5AA9-774E-B900-75D1E9141D1E}" destId="{785180F6-045F-A545-AF28-B3F6F0227314}" srcOrd="3" destOrd="0" presId="urn:microsoft.com/office/officeart/2005/8/layout/cycle6"/>
    <dgm:cxn modelId="{6C5B627B-A3FD-42A5-A73F-CA3ECD2EDA5B}" type="presParOf" srcId="{5D5EB5E1-5AA9-774E-B900-75D1E9141D1E}" destId="{F0D77168-F046-FC4B-8C40-4CF8DD3E9494}" srcOrd="4" destOrd="0" presId="urn:microsoft.com/office/officeart/2005/8/layout/cycle6"/>
    <dgm:cxn modelId="{3C6AB915-E2B0-40F1-97BA-040809CB669A}" type="presParOf" srcId="{5D5EB5E1-5AA9-774E-B900-75D1E9141D1E}" destId="{805CFE51-3529-4D4F-B68B-73C46CE2EA25}" srcOrd="5" destOrd="0" presId="urn:microsoft.com/office/officeart/2005/8/layout/cycle6"/>
    <dgm:cxn modelId="{C4B5A6C5-F190-4BC7-96B2-0E11DD8ED0F9}" type="presParOf" srcId="{5D5EB5E1-5AA9-774E-B900-75D1E9141D1E}" destId="{0A9D9352-47E3-5D45-8B20-EA5B657D3FB1}" srcOrd="6" destOrd="0" presId="urn:microsoft.com/office/officeart/2005/8/layout/cycle6"/>
    <dgm:cxn modelId="{361F2B21-4C45-4F91-A88E-8CC49B40F803}" type="presParOf" srcId="{5D5EB5E1-5AA9-774E-B900-75D1E9141D1E}" destId="{1D90C9DA-E9F7-B346-A937-3919D36DD2A0}" srcOrd="7" destOrd="0" presId="urn:microsoft.com/office/officeart/2005/8/layout/cycle6"/>
    <dgm:cxn modelId="{D02936B2-4FED-4EE0-A09C-A4C32C7AAC96}" type="presParOf" srcId="{5D5EB5E1-5AA9-774E-B900-75D1E9141D1E}" destId="{EAFBC228-188F-994C-B595-F5BF728CFAC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9229E-B93C-C24B-B698-837DE933F332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9D7087-1F94-A64B-9B0C-B8DBE4DAAC10}">
      <dgm:prSet phldrT="[Texte]" custT="1"/>
      <dgm:spPr>
        <a:solidFill>
          <a:srgbClr val="002060"/>
        </a:solidFill>
      </dgm:spPr>
      <dgm:t>
        <a:bodyPr/>
        <a:lstStyle/>
        <a:p>
          <a:pPr marL="0" indent="0">
            <a:tabLst/>
          </a:pPr>
          <a:r>
            <a:rPr lang="fr-FR" sz="2000" b="1" dirty="0">
              <a:latin typeface="Arial"/>
              <a:cs typeface="Arial"/>
            </a:rPr>
            <a:t>Connaître les formations de l'enseignement supérieur et leurs débouchés</a:t>
          </a:r>
        </a:p>
      </dgm:t>
    </dgm:pt>
    <dgm:pt modelId="{D9C7EFA7-092E-8244-8563-43C8188B7858}" type="parTrans" cxnId="{D4132DDE-576D-0043-A96B-C5ED8E74444C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8A73BCD2-0353-F94A-BA59-953FED577AB6}" type="sibTrans" cxnId="{D4132DDE-576D-0043-A96B-C5ED8E74444C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ABC92D63-DC3F-6C4D-AB60-28BAB782FD4D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600" dirty="0">
              <a:latin typeface="Arial"/>
              <a:cs typeface="Arial"/>
            </a:rPr>
            <a:t>Dans le cadre des activités de professeur principal, en lien avec l'équipe éducative et la PsyEN, découverte des formations à partir des ressources disponibles au CDI, sur les sites de l'ONISEP...</a:t>
          </a:r>
        </a:p>
      </dgm:t>
    </dgm:pt>
    <dgm:pt modelId="{BB6A01B0-E6DC-E844-AA10-38BC3C223135}" type="parTrans" cxnId="{577CBBF0-573F-C847-9BCF-31308AF9804E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C0EAC533-36F8-3442-9D59-49426994AFD9}" type="sibTrans" cxnId="{577CBBF0-573F-C847-9BCF-31308AF9804E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08EC8C83-D288-0144-B245-63F9AFB3F761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600" dirty="0">
              <a:latin typeface="Arial"/>
              <a:cs typeface="Arial"/>
            </a:rPr>
            <a:t>Tenu d'entretiens personnalisés d'orientation avec l'appui des PsyEN pour écouter, aider l'élève à formaliser ses intentions d'orientation, l'orienter vers les ressources en lien avec ses souhaits</a:t>
          </a:r>
        </a:p>
      </dgm:t>
    </dgm:pt>
    <dgm:pt modelId="{AEA4B81E-CFE7-E145-B3E7-6FB69576F48A}" type="parTrans" cxnId="{67C5EDB3-E1F1-BB41-9583-B76FB58BA9EF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AEFCAD13-4A9A-5940-A544-8445B83F1325}" type="sibTrans" cxnId="{67C5EDB3-E1F1-BB41-9583-B76FB58BA9EF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72C44BE4-D293-0142-A065-9296B76F1B65}">
      <dgm:prSet phldrT="[Texte]" custT="1"/>
      <dgm:spPr>
        <a:solidFill>
          <a:srgbClr val="002060"/>
        </a:solidFill>
      </dgm:spPr>
      <dgm:t>
        <a:bodyPr/>
        <a:lstStyle/>
        <a:p>
          <a:pPr defTabSz="442913"/>
          <a:r>
            <a:rPr lang="fr-FR" sz="1600" dirty="0">
              <a:latin typeface="Arial"/>
              <a:cs typeface="Arial"/>
            </a:rPr>
            <a:t>Utilisation de la plateforme Parcoursup comme lieu d'informations dès la première et de finalisation des voeux  en classe terminale</a:t>
          </a:r>
        </a:p>
      </dgm:t>
    </dgm:pt>
    <dgm:pt modelId="{7917AE88-8F82-5D47-ABE8-5CCE70B42F61}" type="parTrans" cxnId="{E8A2100E-B98E-0C42-9A08-9F2D85AC8068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E37F86EE-8903-B44F-AC55-4EECC6F8BF35}" type="sibTrans" cxnId="{E8A2100E-B98E-0C42-9A08-9F2D85AC8068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FE8C4097-E1EC-E24D-9D1F-FE19CF88AAC4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600" dirty="0">
              <a:latin typeface="Arial"/>
              <a:cs typeface="Arial"/>
            </a:rPr>
            <a:t>Mise en place de conférences, de forums au sein de l'établissement, visites de salons, portes ouvertes des établissements de l'enseignement supérieur, etc. </a:t>
          </a:r>
        </a:p>
      </dgm:t>
    </dgm:pt>
    <dgm:pt modelId="{E70A35F4-DDBF-3340-8084-9FD58D28AE44}" type="parTrans" cxnId="{9443B500-E853-3B48-8C1A-498EAC26EE2F}">
      <dgm:prSet/>
      <dgm:spPr/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C8837E53-A756-CC4D-8A77-8BC8BC324698}" type="sibTrans" cxnId="{9443B500-E853-3B48-8C1A-498EAC26EE2F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200">
            <a:latin typeface="Arial"/>
            <a:cs typeface="Arial"/>
          </a:endParaRPr>
        </a:p>
      </dgm:t>
    </dgm:pt>
    <dgm:pt modelId="{B5880262-151F-144B-AD00-D684F00F1610}" type="pres">
      <dgm:prSet presAssocID="{4159229E-B93C-C24B-B698-837DE933F332}" presName="cycle" presStyleCnt="0">
        <dgm:presLayoutVars>
          <dgm:dir/>
          <dgm:resizeHandles val="exact"/>
        </dgm:presLayoutVars>
      </dgm:prSet>
      <dgm:spPr/>
    </dgm:pt>
    <dgm:pt modelId="{176D736B-2AC9-E945-8FCF-E851D1E34F7D}" type="pres">
      <dgm:prSet presAssocID="{7D9D7087-1F94-A64B-9B0C-B8DBE4DAAC10}" presName="node" presStyleLbl="node1" presStyleIdx="0" presStyleCnt="5" custScaleX="173737" custScaleY="104299" custRadScaleRad="81251" custRadScaleInc="7114">
        <dgm:presLayoutVars>
          <dgm:bulletEnabled val="1"/>
        </dgm:presLayoutVars>
      </dgm:prSet>
      <dgm:spPr/>
    </dgm:pt>
    <dgm:pt modelId="{6FE56AB8-68F9-B84C-A0DC-5EFAC218C3F6}" type="pres">
      <dgm:prSet presAssocID="{7D9D7087-1F94-A64B-9B0C-B8DBE4DAAC10}" presName="spNode" presStyleCnt="0"/>
      <dgm:spPr/>
    </dgm:pt>
    <dgm:pt modelId="{6390F6DC-9230-0343-8A34-D449D54A5630}" type="pres">
      <dgm:prSet presAssocID="{8A73BCD2-0353-F94A-BA59-953FED577AB6}" presName="sibTrans" presStyleLbl="sibTrans1D1" presStyleIdx="0" presStyleCnt="5"/>
      <dgm:spPr/>
    </dgm:pt>
    <dgm:pt modelId="{C1203CFC-6445-2944-8138-DC9ECC62FBBE}" type="pres">
      <dgm:prSet presAssocID="{ABC92D63-DC3F-6C4D-AB60-28BAB782FD4D}" presName="node" presStyleLbl="node1" presStyleIdx="1" presStyleCnt="5" custScaleX="192971" custScaleY="135743" custRadScaleRad="98746" custRadScaleInc="45024">
        <dgm:presLayoutVars>
          <dgm:bulletEnabled val="1"/>
        </dgm:presLayoutVars>
      </dgm:prSet>
      <dgm:spPr/>
    </dgm:pt>
    <dgm:pt modelId="{D39F7CBD-A9EC-974B-B270-61C493BC3344}" type="pres">
      <dgm:prSet presAssocID="{ABC92D63-DC3F-6C4D-AB60-28BAB782FD4D}" presName="spNode" presStyleCnt="0"/>
      <dgm:spPr/>
    </dgm:pt>
    <dgm:pt modelId="{0E168199-83BC-4C4C-AE65-5C4B207BC120}" type="pres">
      <dgm:prSet presAssocID="{C0EAC533-36F8-3442-9D59-49426994AFD9}" presName="sibTrans" presStyleLbl="sibTrans1D1" presStyleIdx="1" presStyleCnt="5"/>
      <dgm:spPr/>
    </dgm:pt>
    <dgm:pt modelId="{C364F86C-6D67-C54D-BFE7-1A29F9CE4DDF}" type="pres">
      <dgm:prSet presAssocID="{08EC8C83-D288-0144-B245-63F9AFB3F761}" presName="node" presStyleLbl="node1" presStyleIdx="2" presStyleCnt="5" custScaleX="151677" custScaleY="158427" custRadScaleRad="100533" custRadScaleInc="-4462">
        <dgm:presLayoutVars>
          <dgm:bulletEnabled val="1"/>
        </dgm:presLayoutVars>
      </dgm:prSet>
      <dgm:spPr/>
    </dgm:pt>
    <dgm:pt modelId="{C6A12A21-2AD0-5043-B4CF-D8B79FE634F5}" type="pres">
      <dgm:prSet presAssocID="{08EC8C83-D288-0144-B245-63F9AFB3F761}" presName="spNode" presStyleCnt="0"/>
      <dgm:spPr/>
    </dgm:pt>
    <dgm:pt modelId="{4B273F56-9127-C14F-8EBC-140F125D1967}" type="pres">
      <dgm:prSet presAssocID="{AEFCAD13-4A9A-5940-A544-8445B83F1325}" presName="sibTrans" presStyleLbl="sibTrans1D1" presStyleIdx="2" presStyleCnt="5"/>
      <dgm:spPr/>
    </dgm:pt>
    <dgm:pt modelId="{636B221B-B81D-3E41-885A-34987260FE2A}" type="pres">
      <dgm:prSet presAssocID="{72C44BE4-D293-0142-A065-9296B76F1B65}" presName="node" presStyleLbl="node1" presStyleIdx="3" presStyleCnt="5" custScaleX="127758" custScaleY="156460">
        <dgm:presLayoutVars>
          <dgm:bulletEnabled val="1"/>
        </dgm:presLayoutVars>
      </dgm:prSet>
      <dgm:spPr/>
    </dgm:pt>
    <dgm:pt modelId="{197A5BD9-5A95-A94E-B95B-E081B7F61B47}" type="pres">
      <dgm:prSet presAssocID="{72C44BE4-D293-0142-A065-9296B76F1B65}" presName="spNode" presStyleCnt="0"/>
      <dgm:spPr/>
    </dgm:pt>
    <dgm:pt modelId="{C4E2F37A-83BD-024B-A57B-82A2F01DE185}" type="pres">
      <dgm:prSet presAssocID="{E37F86EE-8903-B44F-AC55-4EECC6F8BF35}" presName="sibTrans" presStyleLbl="sibTrans1D1" presStyleIdx="3" presStyleCnt="5"/>
      <dgm:spPr/>
    </dgm:pt>
    <dgm:pt modelId="{68731C7E-F63C-E446-AF19-E52C72D26260}" type="pres">
      <dgm:prSet presAssocID="{FE8C4097-E1EC-E24D-9D1F-FE19CF88AAC4}" presName="node" presStyleLbl="node1" presStyleIdx="4" presStyleCnt="5" custScaleX="186775" custScaleY="128231" custRadScaleRad="95171" custRadScaleInc="-56197">
        <dgm:presLayoutVars>
          <dgm:bulletEnabled val="1"/>
        </dgm:presLayoutVars>
      </dgm:prSet>
      <dgm:spPr/>
    </dgm:pt>
    <dgm:pt modelId="{C6D26DCC-25E5-0A4C-B7F3-94E4085AE117}" type="pres">
      <dgm:prSet presAssocID="{FE8C4097-E1EC-E24D-9D1F-FE19CF88AAC4}" presName="spNode" presStyleCnt="0"/>
      <dgm:spPr/>
    </dgm:pt>
    <dgm:pt modelId="{25EC2E88-B539-2D4F-B771-A072DB4144F7}" type="pres">
      <dgm:prSet presAssocID="{C8837E53-A756-CC4D-8A77-8BC8BC324698}" presName="sibTrans" presStyleLbl="sibTrans1D1" presStyleIdx="4" presStyleCnt="5"/>
      <dgm:spPr/>
    </dgm:pt>
  </dgm:ptLst>
  <dgm:cxnLst>
    <dgm:cxn modelId="{9443B500-E853-3B48-8C1A-498EAC26EE2F}" srcId="{4159229E-B93C-C24B-B698-837DE933F332}" destId="{FE8C4097-E1EC-E24D-9D1F-FE19CF88AAC4}" srcOrd="4" destOrd="0" parTransId="{E70A35F4-DDBF-3340-8084-9FD58D28AE44}" sibTransId="{C8837E53-A756-CC4D-8A77-8BC8BC324698}"/>
    <dgm:cxn modelId="{E8A2100E-B98E-0C42-9A08-9F2D85AC8068}" srcId="{4159229E-B93C-C24B-B698-837DE933F332}" destId="{72C44BE4-D293-0142-A065-9296B76F1B65}" srcOrd="3" destOrd="0" parTransId="{7917AE88-8F82-5D47-ABE8-5CCE70B42F61}" sibTransId="{E37F86EE-8903-B44F-AC55-4EECC6F8BF35}"/>
    <dgm:cxn modelId="{9F3BEC0E-51BF-4859-9B57-15DCF0082BE6}" type="presOf" srcId="{8A73BCD2-0353-F94A-BA59-953FED577AB6}" destId="{6390F6DC-9230-0343-8A34-D449D54A5630}" srcOrd="0" destOrd="0" presId="urn:microsoft.com/office/officeart/2005/8/layout/cycle6"/>
    <dgm:cxn modelId="{32E27819-12C7-444E-8481-ADE8C63C07E4}" type="presOf" srcId="{4159229E-B93C-C24B-B698-837DE933F332}" destId="{B5880262-151F-144B-AD00-D684F00F1610}" srcOrd="0" destOrd="0" presId="urn:microsoft.com/office/officeart/2005/8/layout/cycle6"/>
    <dgm:cxn modelId="{889BA91B-75E3-4EF1-9FD3-1BAC7F9C97F9}" type="presOf" srcId="{08EC8C83-D288-0144-B245-63F9AFB3F761}" destId="{C364F86C-6D67-C54D-BFE7-1A29F9CE4DDF}" srcOrd="0" destOrd="0" presId="urn:microsoft.com/office/officeart/2005/8/layout/cycle6"/>
    <dgm:cxn modelId="{C3159C56-53A2-450D-BF5D-0A1C4D09960C}" type="presOf" srcId="{72C44BE4-D293-0142-A065-9296B76F1B65}" destId="{636B221B-B81D-3E41-885A-34987260FE2A}" srcOrd="0" destOrd="0" presId="urn:microsoft.com/office/officeart/2005/8/layout/cycle6"/>
    <dgm:cxn modelId="{9089437B-EB49-448B-B138-71E8650798BF}" type="presOf" srcId="{ABC92D63-DC3F-6C4D-AB60-28BAB782FD4D}" destId="{C1203CFC-6445-2944-8138-DC9ECC62FBBE}" srcOrd="0" destOrd="0" presId="urn:microsoft.com/office/officeart/2005/8/layout/cycle6"/>
    <dgm:cxn modelId="{AA3A2793-2847-4A3D-BA5F-93DE1530A6D9}" type="presOf" srcId="{C0EAC533-36F8-3442-9D59-49426994AFD9}" destId="{0E168199-83BC-4C4C-AE65-5C4B207BC120}" srcOrd="0" destOrd="0" presId="urn:microsoft.com/office/officeart/2005/8/layout/cycle6"/>
    <dgm:cxn modelId="{AA12A793-E549-45AE-B1D9-8EEE17F765D4}" type="presOf" srcId="{E37F86EE-8903-B44F-AC55-4EECC6F8BF35}" destId="{C4E2F37A-83BD-024B-A57B-82A2F01DE185}" srcOrd="0" destOrd="0" presId="urn:microsoft.com/office/officeart/2005/8/layout/cycle6"/>
    <dgm:cxn modelId="{B84698A6-DE04-4A63-AA84-ECA93989C190}" type="presOf" srcId="{FE8C4097-E1EC-E24D-9D1F-FE19CF88AAC4}" destId="{68731C7E-F63C-E446-AF19-E52C72D26260}" srcOrd="0" destOrd="0" presId="urn:microsoft.com/office/officeart/2005/8/layout/cycle6"/>
    <dgm:cxn modelId="{67C5EDB3-E1F1-BB41-9583-B76FB58BA9EF}" srcId="{4159229E-B93C-C24B-B698-837DE933F332}" destId="{08EC8C83-D288-0144-B245-63F9AFB3F761}" srcOrd="2" destOrd="0" parTransId="{AEA4B81E-CFE7-E145-B3E7-6FB69576F48A}" sibTransId="{AEFCAD13-4A9A-5940-A544-8445B83F1325}"/>
    <dgm:cxn modelId="{95CCFCD5-9089-4A6A-9334-528E787ABD79}" type="presOf" srcId="{AEFCAD13-4A9A-5940-A544-8445B83F1325}" destId="{4B273F56-9127-C14F-8EBC-140F125D1967}" srcOrd="0" destOrd="0" presId="urn:microsoft.com/office/officeart/2005/8/layout/cycle6"/>
    <dgm:cxn modelId="{9DC86ADB-1C9C-499A-8AFF-0C49C673100D}" type="presOf" srcId="{C8837E53-A756-CC4D-8A77-8BC8BC324698}" destId="{25EC2E88-B539-2D4F-B771-A072DB4144F7}" srcOrd="0" destOrd="0" presId="urn:microsoft.com/office/officeart/2005/8/layout/cycle6"/>
    <dgm:cxn modelId="{0D6682DD-A1C7-4D7C-B78C-ED5864A5C9D7}" type="presOf" srcId="{7D9D7087-1F94-A64B-9B0C-B8DBE4DAAC10}" destId="{176D736B-2AC9-E945-8FCF-E851D1E34F7D}" srcOrd="0" destOrd="0" presId="urn:microsoft.com/office/officeart/2005/8/layout/cycle6"/>
    <dgm:cxn modelId="{D4132DDE-576D-0043-A96B-C5ED8E74444C}" srcId="{4159229E-B93C-C24B-B698-837DE933F332}" destId="{7D9D7087-1F94-A64B-9B0C-B8DBE4DAAC10}" srcOrd="0" destOrd="0" parTransId="{D9C7EFA7-092E-8244-8563-43C8188B7858}" sibTransId="{8A73BCD2-0353-F94A-BA59-953FED577AB6}"/>
    <dgm:cxn modelId="{577CBBF0-573F-C847-9BCF-31308AF9804E}" srcId="{4159229E-B93C-C24B-B698-837DE933F332}" destId="{ABC92D63-DC3F-6C4D-AB60-28BAB782FD4D}" srcOrd="1" destOrd="0" parTransId="{BB6A01B0-E6DC-E844-AA10-38BC3C223135}" sibTransId="{C0EAC533-36F8-3442-9D59-49426994AFD9}"/>
    <dgm:cxn modelId="{12F60D10-9F9C-432C-81EF-ED2A390F105B}" type="presParOf" srcId="{B5880262-151F-144B-AD00-D684F00F1610}" destId="{176D736B-2AC9-E945-8FCF-E851D1E34F7D}" srcOrd="0" destOrd="0" presId="urn:microsoft.com/office/officeart/2005/8/layout/cycle6"/>
    <dgm:cxn modelId="{65A2CA87-5C99-4B4B-AD5D-C2A34BAE62EC}" type="presParOf" srcId="{B5880262-151F-144B-AD00-D684F00F1610}" destId="{6FE56AB8-68F9-B84C-A0DC-5EFAC218C3F6}" srcOrd="1" destOrd="0" presId="urn:microsoft.com/office/officeart/2005/8/layout/cycle6"/>
    <dgm:cxn modelId="{5D90BF89-7EDA-4BB1-BB22-A095D3AB3FE0}" type="presParOf" srcId="{B5880262-151F-144B-AD00-D684F00F1610}" destId="{6390F6DC-9230-0343-8A34-D449D54A5630}" srcOrd="2" destOrd="0" presId="urn:microsoft.com/office/officeart/2005/8/layout/cycle6"/>
    <dgm:cxn modelId="{D63E2977-B684-4669-97D6-DA220A81060F}" type="presParOf" srcId="{B5880262-151F-144B-AD00-D684F00F1610}" destId="{C1203CFC-6445-2944-8138-DC9ECC62FBBE}" srcOrd="3" destOrd="0" presId="urn:microsoft.com/office/officeart/2005/8/layout/cycle6"/>
    <dgm:cxn modelId="{30B4AC80-FA75-4E44-95A8-90982EF64651}" type="presParOf" srcId="{B5880262-151F-144B-AD00-D684F00F1610}" destId="{D39F7CBD-A9EC-974B-B270-61C493BC3344}" srcOrd="4" destOrd="0" presId="urn:microsoft.com/office/officeart/2005/8/layout/cycle6"/>
    <dgm:cxn modelId="{197F044C-295B-4B26-9D3F-D9FF1C19002C}" type="presParOf" srcId="{B5880262-151F-144B-AD00-D684F00F1610}" destId="{0E168199-83BC-4C4C-AE65-5C4B207BC120}" srcOrd="5" destOrd="0" presId="urn:microsoft.com/office/officeart/2005/8/layout/cycle6"/>
    <dgm:cxn modelId="{33369B93-6CC9-4836-A937-A7DA065D1FED}" type="presParOf" srcId="{B5880262-151F-144B-AD00-D684F00F1610}" destId="{C364F86C-6D67-C54D-BFE7-1A29F9CE4DDF}" srcOrd="6" destOrd="0" presId="urn:microsoft.com/office/officeart/2005/8/layout/cycle6"/>
    <dgm:cxn modelId="{2ADC5C47-347F-40A6-B812-984A918583C7}" type="presParOf" srcId="{B5880262-151F-144B-AD00-D684F00F1610}" destId="{C6A12A21-2AD0-5043-B4CF-D8B79FE634F5}" srcOrd="7" destOrd="0" presId="urn:microsoft.com/office/officeart/2005/8/layout/cycle6"/>
    <dgm:cxn modelId="{FE2B44DB-723C-4D57-B388-E47234BA559F}" type="presParOf" srcId="{B5880262-151F-144B-AD00-D684F00F1610}" destId="{4B273F56-9127-C14F-8EBC-140F125D1967}" srcOrd="8" destOrd="0" presId="urn:microsoft.com/office/officeart/2005/8/layout/cycle6"/>
    <dgm:cxn modelId="{71ECD7E5-8114-4DE0-A561-BE5F541EFC0B}" type="presParOf" srcId="{B5880262-151F-144B-AD00-D684F00F1610}" destId="{636B221B-B81D-3E41-885A-34987260FE2A}" srcOrd="9" destOrd="0" presId="urn:microsoft.com/office/officeart/2005/8/layout/cycle6"/>
    <dgm:cxn modelId="{FA9E39BA-5CFF-46AB-97E7-CF801228D24D}" type="presParOf" srcId="{B5880262-151F-144B-AD00-D684F00F1610}" destId="{197A5BD9-5A95-A94E-B95B-E081B7F61B47}" srcOrd="10" destOrd="0" presId="urn:microsoft.com/office/officeart/2005/8/layout/cycle6"/>
    <dgm:cxn modelId="{BAFBFC92-5F5D-4C48-B7E4-711E0706DFE8}" type="presParOf" srcId="{B5880262-151F-144B-AD00-D684F00F1610}" destId="{C4E2F37A-83BD-024B-A57B-82A2F01DE185}" srcOrd="11" destOrd="0" presId="urn:microsoft.com/office/officeart/2005/8/layout/cycle6"/>
    <dgm:cxn modelId="{38E60EF4-DD19-4106-AAF5-EB74F43072E0}" type="presParOf" srcId="{B5880262-151F-144B-AD00-D684F00F1610}" destId="{68731C7E-F63C-E446-AF19-E52C72D26260}" srcOrd="12" destOrd="0" presId="urn:microsoft.com/office/officeart/2005/8/layout/cycle6"/>
    <dgm:cxn modelId="{70F108EC-94AE-44EE-9A02-1522B1B2F98E}" type="presParOf" srcId="{B5880262-151F-144B-AD00-D684F00F1610}" destId="{C6D26DCC-25E5-0A4C-B7F3-94E4085AE117}" srcOrd="13" destOrd="0" presId="urn:microsoft.com/office/officeart/2005/8/layout/cycle6"/>
    <dgm:cxn modelId="{3E998950-D087-4D2F-AA1E-3E442EB8CD1A}" type="presParOf" srcId="{B5880262-151F-144B-AD00-D684F00F1610}" destId="{25EC2E88-B539-2D4F-B771-A072DB4144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A5F2A-4B40-D443-825E-1625D5BDE8CC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D6290B-1ACF-CB45-B3C5-CAA85CAF6B6A}">
      <dgm:prSet phldrT="[Texte]" custT="1"/>
      <dgm:spPr>
        <a:solidFill>
          <a:srgbClr val="002060"/>
        </a:solidFill>
      </dgm:spPr>
      <dgm:t>
        <a:bodyPr/>
        <a:lstStyle/>
        <a:p>
          <a:pPr algn="ctr"/>
          <a:r>
            <a:rPr lang="fr-FR" sz="2000" b="1" dirty="0">
              <a:latin typeface="Arial"/>
              <a:cs typeface="Arial"/>
            </a:rPr>
            <a:t>Elaborer son projet d'orientation</a:t>
          </a:r>
        </a:p>
      </dgm:t>
    </dgm:pt>
    <dgm:pt modelId="{ABB65E2C-935A-3840-9F72-1CB79D7CACF0}" type="parTrans" cxnId="{3A13363E-4C4F-334E-BDA5-0C1496134F36}">
      <dgm:prSet/>
      <dgm:spPr/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BFB0CAD5-45E9-404C-9AED-7D83A14E5B2B}" type="sibTrans" cxnId="{3A13363E-4C4F-334E-BDA5-0C1496134F36}">
      <dgm:prSet/>
      <dgm:spPr>
        <a:ln w="76200">
          <a:solidFill>
            <a:srgbClr val="0070C0"/>
          </a:solidFill>
        </a:ln>
      </dgm:spPr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C0070729-A16B-1C43-889E-1C823BDB2973}">
      <dgm:prSet phldrT="[Texte]" custT="1"/>
      <dgm:spPr>
        <a:solidFill>
          <a:srgbClr val="002060"/>
        </a:solidFill>
      </dgm:spPr>
      <dgm:t>
        <a:bodyPr/>
        <a:lstStyle/>
        <a:p>
          <a:pPr algn="ctr"/>
          <a:r>
            <a:rPr lang="fr-FR" sz="1800" b="1" dirty="0">
              <a:latin typeface="Arial"/>
              <a:cs typeface="Arial"/>
            </a:rPr>
            <a:t>Par le suivi  et le dialogue tout au long de l'année comme PP ou à l'appui du PP </a:t>
          </a:r>
          <a:r>
            <a:rPr lang="fr-FR" sz="1800" dirty="0">
              <a:latin typeface="Arial"/>
              <a:cs typeface="Arial"/>
            </a:rPr>
            <a:t>de la classe  </a:t>
          </a:r>
        </a:p>
        <a:p>
          <a:pPr algn="ctr"/>
          <a:r>
            <a:rPr lang="fr-FR" sz="1600" dirty="0">
              <a:latin typeface="Arial"/>
              <a:cs typeface="Arial"/>
            </a:rPr>
            <a:t>(entretien, fiche dialogue, fiche Avenir, propositions Parcoursup, </a:t>
          </a:r>
          <a:r>
            <a:rPr lang="fr-FR" sz="1600" dirty="0" err="1">
              <a:latin typeface="Arial"/>
              <a:cs typeface="Arial"/>
            </a:rPr>
            <a:t>etc</a:t>
          </a:r>
          <a:r>
            <a:rPr lang="fr-FR" sz="1600" dirty="0">
              <a:latin typeface="Arial"/>
              <a:cs typeface="Arial"/>
            </a:rPr>
            <a:t>)</a:t>
          </a:r>
        </a:p>
      </dgm:t>
    </dgm:pt>
    <dgm:pt modelId="{E78F990F-4385-5E4A-AED6-9281F6428739}" type="parTrans" cxnId="{B143E9CE-5AA7-274E-B3A1-9A910B111A6C}">
      <dgm:prSet/>
      <dgm:spPr/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6925A45C-6DD2-154B-9C74-B57C58DBD029}" type="sibTrans" cxnId="{B143E9CE-5AA7-274E-B3A1-9A910B111A6C}">
      <dgm:prSet/>
      <dgm:spPr>
        <a:ln w="76200">
          <a:solidFill>
            <a:srgbClr val="0070C0"/>
          </a:solidFill>
        </a:ln>
      </dgm:spPr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385E853F-F655-9F44-BBCF-DC96511D3B6F}">
      <dgm:prSet phldrT="[Texte]" custT="1"/>
      <dgm:spPr>
        <a:solidFill>
          <a:srgbClr val="002060"/>
        </a:solidFill>
      </dgm:spPr>
      <dgm:t>
        <a:bodyPr/>
        <a:lstStyle/>
        <a:p>
          <a:pPr algn="ctr"/>
          <a:r>
            <a:rPr lang="fr-FR" sz="1800" b="1" dirty="0">
              <a:latin typeface="Arial"/>
              <a:cs typeface="Arial"/>
            </a:rPr>
            <a:t>Par la découverte des contenus disciplinaires </a:t>
          </a:r>
          <a:r>
            <a:rPr lang="fr-FR" sz="1600" b="0" dirty="0">
              <a:latin typeface="Arial"/>
              <a:cs typeface="Arial"/>
            </a:rPr>
            <a:t>(dont ceux des spécialités) </a:t>
          </a:r>
          <a:r>
            <a:rPr lang="fr-FR" sz="1800" b="1" dirty="0">
              <a:latin typeface="Arial"/>
              <a:cs typeface="Arial"/>
            </a:rPr>
            <a:t>et leur mise  en relation avec des formations  post bac </a:t>
          </a:r>
        </a:p>
        <a:p>
          <a:pPr algn="ctr"/>
          <a:r>
            <a:rPr lang="fr-FR" sz="1600" dirty="0">
              <a:latin typeface="Arial"/>
              <a:cs typeface="Arial"/>
            </a:rPr>
            <a:t>(ex sc. économiques, sociologie et sciences politiques) </a:t>
          </a:r>
        </a:p>
      </dgm:t>
    </dgm:pt>
    <dgm:pt modelId="{FDF084D0-6C80-DC4D-A3AD-4E457201390C}" type="parTrans" cxnId="{E4EAB98A-5B5D-F840-AE1E-5EB8BA7A730C}">
      <dgm:prSet/>
      <dgm:spPr/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F5C31B78-CE13-C844-9E7B-93BC6FE535B2}" type="sibTrans" cxnId="{E4EAB98A-5B5D-F840-AE1E-5EB8BA7A730C}">
      <dgm:prSet/>
      <dgm:spPr>
        <a:ln w="76200">
          <a:solidFill>
            <a:srgbClr val="0070C0"/>
          </a:solidFill>
        </a:ln>
      </dgm:spPr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E12FF28E-455B-214E-BD71-6EF47DB4C8DF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fr-FR" sz="1800" b="1" dirty="0">
              <a:latin typeface="Arial"/>
              <a:cs typeface="Arial"/>
            </a:rPr>
            <a:t>En développant les compétences</a:t>
          </a:r>
        </a:p>
        <a:p>
          <a:pPr algn="ctr"/>
          <a:r>
            <a:rPr lang="fr-FR" sz="1800" dirty="0">
              <a:latin typeface="Arial"/>
              <a:cs typeface="Arial"/>
            </a:rPr>
            <a:t> </a:t>
          </a:r>
          <a:r>
            <a:rPr lang="fr-FR" sz="1600" dirty="0">
              <a:latin typeface="Arial"/>
              <a:cs typeface="Arial"/>
            </a:rPr>
            <a:t>(savoirs et savoir-faire en lien avec les attentes de l'enseignement supérieur</a:t>
          </a:r>
          <a:r>
            <a:rPr lang="fr-FR" sz="1800" dirty="0">
              <a:latin typeface="Arial"/>
              <a:cs typeface="Arial"/>
            </a:rPr>
            <a:t>)</a:t>
          </a:r>
        </a:p>
      </dgm:t>
    </dgm:pt>
    <dgm:pt modelId="{27F83638-AAE9-CA4D-8C53-416D603FEDB9}" type="parTrans" cxnId="{BB8B443C-1DD4-1F44-9A55-1D337F4BDBD6}">
      <dgm:prSet/>
      <dgm:spPr/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EA3BC0EA-77EB-D24D-BEF1-EF07CE240430}" type="sibTrans" cxnId="{BB8B443C-1DD4-1F44-9A55-1D337F4BDBD6}">
      <dgm:prSet/>
      <dgm:spPr>
        <a:ln w="76200">
          <a:solidFill>
            <a:srgbClr val="0070C0"/>
          </a:solidFill>
        </a:ln>
      </dgm:spPr>
      <dgm:t>
        <a:bodyPr/>
        <a:lstStyle/>
        <a:p>
          <a:pPr algn="ctr"/>
          <a:endParaRPr lang="fr-FR" sz="1200">
            <a:latin typeface="Arial"/>
            <a:cs typeface="Arial"/>
          </a:endParaRPr>
        </a:p>
      </dgm:t>
    </dgm:pt>
    <dgm:pt modelId="{CEAB6AAC-C0C0-1C41-B79F-6FB47875E3CC}" type="pres">
      <dgm:prSet presAssocID="{F26A5F2A-4B40-D443-825E-1625D5BDE8CC}" presName="cycle" presStyleCnt="0">
        <dgm:presLayoutVars>
          <dgm:dir/>
          <dgm:resizeHandles val="exact"/>
        </dgm:presLayoutVars>
      </dgm:prSet>
      <dgm:spPr/>
    </dgm:pt>
    <dgm:pt modelId="{1B0E5B90-E0FC-D64B-B01C-1D8B64626A79}" type="pres">
      <dgm:prSet presAssocID="{EAD6290B-1ACF-CB45-B3C5-CAA85CAF6B6A}" presName="node" presStyleLbl="node1" presStyleIdx="0" presStyleCnt="4" custScaleX="129652" custScaleY="69079" custRadScaleRad="86441" custRadScaleInc="-1028">
        <dgm:presLayoutVars>
          <dgm:bulletEnabled val="1"/>
        </dgm:presLayoutVars>
      </dgm:prSet>
      <dgm:spPr/>
    </dgm:pt>
    <dgm:pt modelId="{B671099C-05B9-054B-AF74-B37C8833A60D}" type="pres">
      <dgm:prSet presAssocID="{EAD6290B-1ACF-CB45-B3C5-CAA85CAF6B6A}" presName="spNode" presStyleCnt="0"/>
      <dgm:spPr/>
    </dgm:pt>
    <dgm:pt modelId="{946E0640-7934-CC49-9378-FA92C7DC2446}" type="pres">
      <dgm:prSet presAssocID="{BFB0CAD5-45E9-404C-9AED-7D83A14E5B2B}" presName="sibTrans" presStyleLbl="sibTrans1D1" presStyleIdx="0" presStyleCnt="4"/>
      <dgm:spPr/>
    </dgm:pt>
    <dgm:pt modelId="{04A4DA8D-1D32-CB4D-8699-E6550011ADB2}" type="pres">
      <dgm:prSet presAssocID="{C0070729-A16B-1C43-889E-1C823BDB2973}" presName="node" presStyleLbl="node1" presStyleIdx="1" presStyleCnt="4" custScaleX="133616" custScaleY="150972" custRadScaleRad="93266" custRadScaleInc="-7681">
        <dgm:presLayoutVars>
          <dgm:bulletEnabled val="1"/>
        </dgm:presLayoutVars>
      </dgm:prSet>
      <dgm:spPr/>
    </dgm:pt>
    <dgm:pt modelId="{6CDBD516-0085-3D48-BA9B-EE3DB0DF31F1}" type="pres">
      <dgm:prSet presAssocID="{C0070729-A16B-1C43-889E-1C823BDB2973}" presName="spNode" presStyleCnt="0"/>
      <dgm:spPr/>
    </dgm:pt>
    <dgm:pt modelId="{752162FE-992E-604A-8CCB-6C8DFFE1AC75}" type="pres">
      <dgm:prSet presAssocID="{6925A45C-6DD2-154B-9C74-B57C58DBD029}" presName="sibTrans" presStyleLbl="sibTrans1D1" presStyleIdx="1" presStyleCnt="4"/>
      <dgm:spPr/>
    </dgm:pt>
    <dgm:pt modelId="{65C8FE74-0CA2-8F4D-AD64-985AB15BD5AE}" type="pres">
      <dgm:prSet presAssocID="{385E853F-F655-9F44-BBCF-DC96511D3B6F}" presName="node" presStyleLbl="node1" presStyleIdx="2" presStyleCnt="4" custScaleX="188822" custScaleY="136212" custRadScaleRad="93350" custRadScaleInc="1754">
        <dgm:presLayoutVars>
          <dgm:bulletEnabled val="1"/>
        </dgm:presLayoutVars>
      </dgm:prSet>
      <dgm:spPr/>
    </dgm:pt>
    <dgm:pt modelId="{6C451698-5514-D84D-8355-1C9BC117879A}" type="pres">
      <dgm:prSet presAssocID="{385E853F-F655-9F44-BBCF-DC96511D3B6F}" presName="spNode" presStyleCnt="0"/>
      <dgm:spPr/>
    </dgm:pt>
    <dgm:pt modelId="{EE0A08E0-37F9-5949-AB7A-04CDF8AC94AE}" type="pres">
      <dgm:prSet presAssocID="{F5C31B78-CE13-C844-9E7B-93BC6FE535B2}" presName="sibTrans" presStyleLbl="sibTrans1D1" presStyleIdx="2" presStyleCnt="4"/>
      <dgm:spPr/>
    </dgm:pt>
    <dgm:pt modelId="{8A36DB21-3CB2-8B4E-B40E-9FB1DDF332EE}" type="pres">
      <dgm:prSet presAssocID="{E12FF28E-455B-214E-BD71-6EF47DB4C8DF}" presName="node" presStyleLbl="node1" presStyleIdx="3" presStyleCnt="4" custScaleX="121375" custScaleY="164157" custRadScaleRad="95502" custRadScaleInc="12868">
        <dgm:presLayoutVars>
          <dgm:bulletEnabled val="1"/>
        </dgm:presLayoutVars>
      </dgm:prSet>
      <dgm:spPr/>
    </dgm:pt>
    <dgm:pt modelId="{D96351B7-D43D-F241-AB0E-41CC39462860}" type="pres">
      <dgm:prSet presAssocID="{E12FF28E-455B-214E-BD71-6EF47DB4C8DF}" presName="spNode" presStyleCnt="0"/>
      <dgm:spPr/>
    </dgm:pt>
    <dgm:pt modelId="{1963FF98-BA85-8049-B0B5-872BC7D33102}" type="pres">
      <dgm:prSet presAssocID="{EA3BC0EA-77EB-D24D-BEF1-EF07CE240430}" presName="sibTrans" presStyleLbl="sibTrans1D1" presStyleIdx="3" presStyleCnt="4"/>
      <dgm:spPr/>
    </dgm:pt>
  </dgm:ptLst>
  <dgm:cxnLst>
    <dgm:cxn modelId="{0C3E9C08-B2CF-4E96-8C71-DC191BE97134}" type="presOf" srcId="{385E853F-F655-9F44-BBCF-DC96511D3B6F}" destId="{65C8FE74-0CA2-8F4D-AD64-985AB15BD5AE}" srcOrd="0" destOrd="0" presId="urn:microsoft.com/office/officeart/2005/8/layout/cycle6"/>
    <dgm:cxn modelId="{35149A11-5C09-4081-9097-B7080F332F0F}" type="presOf" srcId="{E12FF28E-455B-214E-BD71-6EF47DB4C8DF}" destId="{8A36DB21-3CB2-8B4E-B40E-9FB1DDF332EE}" srcOrd="0" destOrd="0" presId="urn:microsoft.com/office/officeart/2005/8/layout/cycle6"/>
    <dgm:cxn modelId="{10304A1F-BE4A-4DD0-97AD-9D527A4C4B3E}" type="presOf" srcId="{F26A5F2A-4B40-D443-825E-1625D5BDE8CC}" destId="{CEAB6AAC-C0C0-1C41-B79F-6FB47875E3CC}" srcOrd="0" destOrd="0" presId="urn:microsoft.com/office/officeart/2005/8/layout/cycle6"/>
    <dgm:cxn modelId="{48BBC53B-CCD7-4219-96A3-AC475E17E38D}" type="presOf" srcId="{6925A45C-6DD2-154B-9C74-B57C58DBD029}" destId="{752162FE-992E-604A-8CCB-6C8DFFE1AC75}" srcOrd="0" destOrd="0" presId="urn:microsoft.com/office/officeart/2005/8/layout/cycle6"/>
    <dgm:cxn modelId="{BB8B443C-1DD4-1F44-9A55-1D337F4BDBD6}" srcId="{F26A5F2A-4B40-D443-825E-1625D5BDE8CC}" destId="{E12FF28E-455B-214E-BD71-6EF47DB4C8DF}" srcOrd="3" destOrd="0" parTransId="{27F83638-AAE9-CA4D-8C53-416D603FEDB9}" sibTransId="{EA3BC0EA-77EB-D24D-BEF1-EF07CE240430}"/>
    <dgm:cxn modelId="{3A13363E-4C4F-334E-BDA5-0C1496134F36}" srcId="{F26A5F2A-4B40-D443-825E-1625D5BDE8CC}" destId="{EAD6290B-1ACF-CB45-B3C5-CAA85CAF6B6A}" srcOrd="0" destOrd="0" parTransId="{ABB65E2C-935A-3840-9F72-1CB79D7CACF0}" sibTransId="{BFB0CAD5-45E9-404C-9AED-7D83A14E5B2B}"/>
    <dgm:cxn modelId="{3788754A-A61F-4683-96C0-5009756CFA03}" type="presOf" srcId="{BFB0CAD5-45E9-404C-9AED-7D83A14E5B2B}" destId="{946E0640-7934-CC49-9378-FA92C7DC2446}" srcOrd="0" destOrd="0" presId="urn:microsoft.com/office/officeart/2005/8/layout/cycle6"/>
    <dgm:cxn modelId="{4AC4A784-189A-43F0-B43C-387211BE87CE}" type="presOf" srcId="{C0070729-A16B-1C43-889E-1C823BDB2973}" destId="{04A4DA8D-1D32-CB4D-8699-E6550011ADB2}" srcOrd="0" destOrd="0" presId="urn:microsoft.com/office/officeart/2005/8/layout/cycle6"/>
    <dgm:cxn modelId="{E4EAB98A-5B5D-F840-AE1E-5EB8BA7A730C}" srcId="{F26A5F2A-4B40-D443-825E-1625D5BDE8CC}" destId="{385E853F-F655-9F44-BBCF-DC96511D3B6F}" srcOrd="2" destOrd="0" parTransId="{FDF084D0-6C80-DC4D-A3AD-4E457201390C}" sibTransId="{F5C31B78-CE13-C844-9E7B-93BC6FE535B2}"/>
    <dgm:cxn modelId="{022A30A6-EC95-4DBC-A18D-B2E3A1796C1E}" type="presOf" srcId="{EAD6290B-1ACF-CB45-B3C5-CAA85CAF6B6A}" destId="{1B0E5B90-E0FC-D64B-B01C-1D8B64626A79}" srcOrd="0" destOrd="0" presId="urn:microsoft.com/office/officeart/2005/8/layout/cycle6"/>
    <dgm:cxn modelId="{714BF2BC-5BD8-4BC5-876C-60E6E4DD8625}" type="presOf" srcId="{EA3BC0EA-77EB-D24D-BEF1-EF07CE240430}" destId="{1963FF98-BA85-8049-B0B5-872BC7D33102}" srcOrd="0" destOrd="0" presId="urn:microsoft.com/office/officeart/2005/8/layout/cycle6"/>
    <dgm:cxn modelId="{B143E9CE-5AA7-274E-B3A1-9A910B111A6C}" srcId="{F26A5F2A-4B40-D443-825E-1625D5BDE8CC}" destId="{C0070729-A16B-1C43-889E-1C823BDB2973}" srcOrd="1" destOrd="0" parTransId="{E78F990F-4385-5E4A-AED6-9281F6428739}" sibTransId="{6925A45C-6DD2-154B-9C74-B57C58DBD029}"/>
    <dgm:cxn modelId="{AAD4ACFE-23EC-4320-8DB8-2886948ADF51}" type="presOf" srcId="{F5C31B78-CE13-C844-9E7B-93BC6FE535B2}" destId="{EE0A08E0-37F9-5949-AB7A-04CDF8AC94AE}" srcOrd="0" destOrd="0" presId="urn:microsoft.com/office/officeart/2005/8/layout/cycle6"/>
    <dgm:cxn modelId="{0A0E2301-C05C-42A3-98D1-F20B121C4F05}" type="presParOf" srcId="{CEAB6AAC-C0C0-1C41-B79F-6FB47875E3CC}" destId="{1B0E5B90-E0FC-D64B-B01C-1D8B64626A79}" srcOrd="0" destOrd="0" presId="urn:microsoft.com/office/officeart/2005/8/layout/cycle6"/>
    <dgm:cxn modelId="{C5D0331E-B9AF-45A4-B508-F65B812021F8}" type="presParOf" srcId="{CEAB6AAC-C0C0-1C41-B79F-6FB47875E3CC}" destId="{B671099C-05B9-054B-AF74-B37C8833A60D}" srcOrd="1" destOrd="0" presId="urn:microsoft.com/office/officeart/2005/8/layout/cycle6"/>
    <dgm:cxn modelId="{4F714823-F17A-43A6-98BA-316252D8A9AA}" type="presParOf" srcId="{CEAB6AAC-C0C0-1C41-B79F-6FB47875E3CC}" destId="{946E0640-7934-CC49-9378-FA92C7DC2446}" srcOrd="2" destOrd="0" presId="urn:microsoft.com/office/officeart/2005/8/layout/cycle6"/>
    <dgm:cxn modelId="{D1B18AB5-28A1-4353-BD70-3EF067951CD9}" type="presParOf" srcId="{CEAB6AAC-C0C0-1C41-B79F-6FB47875E3CC}" destId="{04A4DA8D-1D32-CB4D-8699-E6550011ADB2}" srcOrd="3" destOrd="0" presId="urn:microsoft.com/office/officeart/2005/8/layout/cycle6"/>
    <dgm:cxn modelId="{D16F83BA-71B7-4639-8FA9-46C99A55EF7F}" type="presParOf" srcId="{CEAB6AAC-C0C0-1C41-B79F-6FB47875E3CC}" destId="{6CDBD516-0085-3D48-BA9B-EE3DB0DF31F1}" srcOrd="4" destOrd="0" presId="urn:microsoft.com/office/officeart/2005/8/layout/cycle6"/>
    <dgm:cxn modelId="{414103FD-8152-452D-A3AF-C7AEE2FD9580}" type="presParOf" srcId="{CEAB6AAC-C0C0-1C41-B79F-6FB47875E3CC}" destId="{752162FE-992E-604A-8CCB-6C8DFFE1AC75}" srcOrd="5" destOrd="0" presId="urn:microsoft.com/office/officeart/2005/8/layout/cycle6"/>
    <dgm:cxn modelId="{E520095F-C6CA-45D4-B0C3-AD6496DAB396}" type="presParOf" srcId="{CEAB6AAC-C0C0-1C41-B79F-6FB47875E3CC}" destId="{65C8FE74-0CA2-8F4D-AD64-985AB15BD5AE}" srcOrd="6" destOrd="0" presId="urn:microsoft.com/office/officeart/2005/8/layout/cycle6"/>
    <dgm:cxn modelId="{60BDF271-D9FE-44DD-A8C8-DF4C72B65EC4}" type="presParOf" srcId="{CEAB6AAC-C0C0-1C41-B79F-6FB47875E3CC}" destId="{6C451698-5514-D84D-8355-1C9BC117879A}" srcOrd="7" destOrd="0" presId="urn:microsoft.com/office/officeart/2005/8/layout/cycle6"/>
    <dgm:cxn modelId="{00724AC6-1168-4E19-AAFB-AD5AD0220411}" type="presParOf" srcId="{CEAB6AAC-C0C0-1C41-B79F-6FB47875E3CC}" destId="{EE0A08E0-37F9-5949-AB7A-04CDF8AC94AE}" srcOrd="8" destOrd="0" presId="urn:microsoft.com/office/officeart/2005/8/layout/cycle6"/>
    <dgm:cxn modelId="{7314D9FD-4378-4ACF-9CD3-C487DB90BAB8}" type="presParOf" srcId="{CEAB6AAC-C0C0-1C41-B79F-6FB47875E3CC}" destId="{8A36DB21-3CB2-8B4E-B40E-9FB1DDF332EE}" srcOrd="9" destOrd="0" presId="urn:microsoft.com/office/officeart/2005/8/layout/cycle6"/>
    <dgm:cxn modelId="{63291DEE-70E9-41F1-9145-0E06C3A07B1A}" type="presParOf" srcId="{CEAB6AAC-C0C0-1C41-B79F-6FB47875E3CC}" destId="{D96351B7-D43D-F241-AB0E-41CC39462860}" srcOrd="10" destOrd="0" presId="urn:microsoft.com/office/officeart/2005/8/layout/cycle6"/>
    <dgm:cxn modelId="{D9F71C3B-0468-4053-B7FD-C350A1830E2A}" type="presParOf" srcId="{CEAB6AAC-C0C0-1C41-B79F-6FB47875E3CC}" destId="{1963FF98-BA85-8049-B0B5-872BC7D3310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1CFAB-C91E-5E4D-B138-2AAC40AA335D}">
      <dsp:nvSpPr>
        <dsp:cNvPr id="0" name=""/>
        <dsp:cNvSpPr/>
      </dsp:nvSpPr>
      <dsp:spPr>
        <a:xfrm>
          <a:off x="2333431" y="539306"/>
          <a:ext cx="3167737" cy="131089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/>
              <a:cs typeface="Arial"/>
            </a:rPr>
            <a:t>Découvrir le monde professionnel et s'y repérer</a:t>
          </a:r>
        </a:p>
      </dsp:txBody>
      <dsp:txXfrm>
        <a:off x="2397424" y="603299"/>
        <a:ext cx="3039751" cy="1182908"/>
      </dsp:txXfrm>
    </dsp:sp>
    <dsp:sp modelId="{1DCE1FB7-9EAB-A049-99B1-64FFF7C73D1E}">
      <dsp:nvSpPr>
        <dsp:cNvPr id="0" name=""/>
        <dsp:cNvSpPr/>
      </dsp:nvSpPr>
      <dsp:spPr>
        <a:xfrm>
          <a:off x="940314" y="1291732"/>
          <a:ext cx="4182084" cy="4182084"/>
        </a:xfrm>
        <a:custGeom>
          <a:avLst/>
          <a:gdLst/>
          <a:ahLst/>
          <a:cxnLst/>
          <a:rect l="0" t="0" r="0" b="0"/>
          <a:pathLst>
            <a:path>
              <a:moveTo>
                <a:pt x="3517769" y="562347"/>
              </a:moveTo>
              <a:arcTo wR="2091042" hR="2091042" stAng="18781437" swAng="920260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180F6-045F-A545-AF28-B3F6F0227314}">
      <dsp:nvSpPr>
        <dsp:cNvPr id="0" name=""/>
        <dsp:cNvSpPr/>
      </dsp:nvSpPr>
      <dsp:spPr>
        <a:xfrm>
          <a:off x="4424576" y="2290757"/>
          <a:ext cx="3070944" cy="279821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Des visites d'entreprises, des  interventions possibles dans les classes de représentant du monde économique et social, des participations à des évènements en lien avec le monde économique et social.</a:t>
          </a:r>
        </a:p>
      </dsp:txBody>
      <dsp:txXfrm>
        <a:off x="4561173" y="2427354"/>
        <a:ext cx="2797750" cy="2525018"/>
      </dsp:txXfrm>
    </dsp:sp>
    <dsp:sp modelId="{805CFE51-3529-4D4F-B68B-73C46CE2EA25}">
      <dsp:nvSpPr>
        <dsp:cNvPr id="0" name=""/>
        <dsp:cNvSpPr/>
      </dsp:nvSpPr>
      <dsp:spPr>
        <a:xfrm>
          <a:off x="1813029" y="815247"/>
          <a:ext cx="4182084" cy="4182084"/>
        </a:xfrm>
        <a:custGeom>
          <a:avLst/>
          <a:gdLst/>
          <a:ahLst/>
          <a:cxnLst/>
          <a:rect l="0" t="0" r="0" b="0"/>
          <a:pathLst>
            <a:path>
              <a:moveTo>
                <a:pt x="2602707" y="4118517"/>
              </a:moveTo>
              <a:arcTo wR="2091042" hR="2091042" stAng="4550175" swAng="1481838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D9352-47E3-5D45-8B20-EA5B657D3FB1}">
      <dsp:nvSpPr>
        <dsp:cNvPr id="0" name=""/>
        <dsp:cNvSpPr/>
      </dsp:nvSpPr>
      <dsp:spPr>
        <a:xfrm>
          <a:off x="318836" y="2275608"/>
          <a:ext cx="3194004" cy="281337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Des savoirs et savoir-faire de la seconde à la  classe terminale qui illustrent cet axe pédagogique (la production et les producteurs de richesse, l'internationalisation des processus de production, le fonctionnement du marché, etc.)</a:t>
          </a:r>
        </a:p>
      </dsp:txBody>
      <dsp:txXfrm>
        <a:off x="456174" y="2412946"/>
        <a:ext cx="2919328" cy="2538697"/>
      </dsp:txXfrm>
    </dsp:sp>
    <dsp:sp modelId="{EAFBC228-188F-994C-B595-F5BF728CFAC7}">
      <dsp:nvSpPr>
        <dsp:cNvPr id="0" name=""/>
        <dsp:cNvSpPr/>
      </dsp:nvSpPr>
      <dsp:spPr>
        <a:xfrm>
          <a:off x="2742975" y="1271465"/>
          <a:ext cx="4182084" cy="4182084"/>
        </a:xfrm>
        <a:custGeom>
          <a:avLst/>
          <a:gdLst/>
          <a:ahLst/>
          <a:cxnLst/>
          <a:rect l="0" t="0" r="0" b="0"/>
          <a:pathLst>
            <a:path>
              <a:moveTo>
                <a:pt x="307519" y="999482"/>
              </a:moveTo>
              <a:arcTo wR="2091042" hR="2091042" stAng="12688059" swAng="882277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D736B-2AC9-E945-8FCF-E851D1E34F7D}">
      <dsp:nvSpPr>
        <dsp:cNvPr id="0" name=""/>
        <dsp:cNvSpPr/>
      </dsp:nvSpPr>
      <dsp:spPr>
        <a:xfrm>
          <a:off x="2215033" y="316961"/>
          <a:ext cx="3354318" cy="130889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fr-FR" sz="2000" b="1" kern="1200" dirty="0">
              <a:latin typeface="Arial"/>
              <a:cs typeface="Arial"/>
            </a:rPr>
            <a:t>Connaître les formations de l'enseignement supérieur et leurs débouchés</a:t>
          </a:r>
        </a:p>
      </dsp:txBody>
      <dsp:txXfrm>
        <a:off x="2278928" y="380856"/>
        <a:ext cx="3226528" cy="1181106"/>
      </dsp:txXfrm>
    </dsp:sp>
    <dsp:sp modelId="{6390F6DC-9230-0343-8A34-D449D54A5630}">
      <dsp:nvSpPr>
        <dsp:cNvPr id="0" name=""/>
        <dsp:cNvSpPr/>
      </dsp:nvSpPr>
      <dsp:spPr>
        <a:xfrm>
          <a:off x="921764" y="1235996"/>
          <a:ext cx="5016757" cy="5016757"/>
        </a:xfrm>
        <a:custGeom>
          <a:avLst/>
          <a:gdLst/>
          <a:ahLst/>
          <a:cxnLst/>
          <a:rect l="0" t="0" r="0" b="0"/>
          <a:pathLst>
            <a:path>
              <a:moveTo>
                <a:pt x="3854578" y="391846"/>
              </a:moveTo>
              <a:arcTo wR="2508378" hR="2508378" stAng="18147481" swAng="497747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03CFC-6445-2944-8138-DC9ECC62FBBE}">
      <dsp:nvSpPr>
        <dsp:cNvPr id="0" name=""/>
        <dsp:cNvSpPr/>
      </dsp:nvSpPr>
      <dsp:spPr>
        <a:xfrm>
          <a:off x="4354244" y="1846643"/>
          <a:ext cx="3725666" cy="170350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Dans le cadre des activités de professeur principal, en lien avec l'équipe éducative et la PsyEN, découverte des formations à partir des ressources disponibles au CDI, sur les sites de l'ONISEP...</a:t>
          </a:r>
        </a:p>
      </dsp:txBody>
      <dsp:txXfrm>
        <a:off x="4437402" y="1929801"/>
        <a:ext cx="3559350" cy="1537186"/>
      </dsp:txXfrm>
    </dsp:sp>
    <dsp:sp modelId="{0E168199-83BC-4C4C-AE65-5C4B207BC120}">
      <dsp:nvSpPr>
        <dsp:cNvPr id="0" name=""/>
        <dsp:cNvSpPr/>
      </dsp:nvSpPr>
      <dsp:spPr>
        <a:xfrm>
          <a:off x="1159074" y="1087686"/>
          <a:ext cx="5016757" cy="5016757"/>
        </a:xfrm>
        <a:custGeom>
          <a:avLst/>
          <a:gdLst/>
          <a:ahLst/>
          <a:cxnLst/>
          <a:rect l="0" t="0" r="0" b="0"/>
          <a:pathLst>
            <a:path>
              <a:moveTo>
                <a:pt x="5016420" y="2467236"/>
              </a:moveTo>
              <a:arcTo wR="2508378" hR="2508378" stAng="21543612" swAng="642797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F86C-6D67-C54D-BFE7-1A29F9CE4DDF}">
      <dsp:nvSpPr>
        <dsp:cNvPr id="0" name=""/>
        <dsp:cNvSpPr/>
      </dsp:nvSpPr>
      <dsp:spPr>
        <a:xfrm>
          <a:off x="3887380" y="4026579"/>
          <a:ext cx="2928408" cy="198817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Tenu d'entretiens personnalisés d'orientation avec l'appui des PsyEN pour écouter, aider l'élève à formaliser ses intentions d'orientation, l'orienter vers les ressources en lien avec ses souhaits</a:t>
          </a:r>
        </a:p>
      </dsp:txBody>
      <dsp:txXfrm>
        <a:off x="3984435" y="4123634"/>
        <a:ext cx="2734298" cy="1794064"/>
      </dsp:txXfrm>
    </dsp:sp>
    <dsp:sp modelId="{4B273F56-9127-C14F-8EBC-140F125D1967}">
      <dsp:nvSpPr>
        <dsp:cNvPr id="0" name=""/>
        <dsp:cNvSpPr/>
      </dsp:nvSpPr>
      <dsp:spPr>
        <a:xfrm>
          <a:off x="1435210" y="513588"/>
          <a:ext cx="5016757" cy="5016757"/>
        </a:xfrm>
        <a:custGeom>
          <a:avLst/>
          <a:gdLst/>
          <a:ahLst/>
          <a:cxnLst/>
          <a:rect l="0" t="0" r="0" b="0"/>
          <a:pathLst>
            <a:path>
              <a:moveTo>
                <a:pt x="2449190" y="5016059"/>
              </a:moveTo>
              <a:arcTo wR="2508378" hR="2508378" stAng="5481125" swAng="400475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B221B-B81D-3E41-885A-34987260FE2A}">
      <dsp:nvSpPr>
        <dsp:cNvPr id="0" name=""/>
        <dsp:cNvSpPr/>
      </dsp:nvSpPr>
      <dsp:spPr>
        <a:xfrm>
          <a:off x="1123776" y="4056164"/>
          <a:ext cx="2466607" cy="196348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429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Utilisation de la plateforme Parcoursup comme lieu d'informations dès la première et de finalisation des voeux  en classe terminale</a:t>
          </a:r>
        </a:p>
      </dsp:txBody>
      <dsp:txXfrm>
        <a:off x="1219626" y="4152014"/>
        <a:ext cx="2274907" cy="1771789"/>
      </dsp:txXfrm>
    </dsp:sp>
    <dsp:sp modelId="{C4E2F37A-83BD-024B-A57B-82A2F01DE185}">
      <dsp:nvSpPr>
        <dsp:cNvPr id="0" name=""/>
        <dsp:cNvSpPr/>
      </dsp:nvSpPr>
      <dsp:spPr>
        <a:xfrm>
          <a:off x="1524583" y="1175837"/>
          <a:ext cx="5016757" cy="5016757"/>
        </a:xfrm>
        <a:custGeom>
          <a:avLst/>
          <a:gdLst/>
          <a:ahLst/>
          <a:cxnLst/>
          <a:rect l="0" t="0" r="0" b="0"/>
          <a:pathLst>
            <a:path>
              <a:moveTo>
                <a:pt x="27093" y="2876057"/>
              </a:moveTo>
              <a:arcTo wR="2508378" hR="2508378" stAng="10294273" swAng="580464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31C7E-F63C-E446-AF19-E52C72D26260}">
      <dsp:nvSpPr>
        <dsp:cNvPr id="0" name=""/>
        <dsp:cNvSpPr/>
      </dsp:nvSpPr>
      <dsp:spPr>
        <a:xfrm>
          <a:off x="-351400" y="2016142"/>
          <a:ext cx="3606041" cy="160923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Mise en place de conférences, de forums au sein de l'établissement, visites de salons, portes ouvertes des établissements de l'enseignement supérieur, etc. </a:t>
          </a:r>
        </a:p>
      </dsp:txBody>
      <dsp:txXfrm>
        <a:off x="-272844" y="2094698"/>
        <a:ext cx="3448929" cy="1452118"/>
      </dsp:txXfrm>
    </dsp:sp>
    <dsp:sp modelId="{25EC2E88-B539-2D4F-B771-A072DB4144F7}">
      <dsp:nvSpPr>
        <dsp:cNvPr id="0" name=""/>
        <dsp:cNvSpPr/>
      </dsp:nvSpPr>
      <dsp:spPr>
        <a:xfrm>
          <a:off x="1764920" y="1295205"/>
          <a:ext cx="5016757" cy="5016757"/>
        </a:xfrm>
        <a:custGeom>
          <a:avLst/>
          <a:gdLst/>
          <a:ahLst/>
          <a:cxnLst/>
          <a:rect l="0" t="0" r="0" b="0"/>
          <a:pathLst>
            <a:path>
              <a:moveTo>
                <a:pt x="753155" y="716409"/>
              </a:moveTo>
              <a:arcTo wR="2508378" hR="2508378" stAng="13535611" swAng="870407"/>
            </a:path>
          </a:pathLst>
        </a:custGeom>
        <a:noFill/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5B90-E0FC-D64B-B01C-1D8B64626A79}">
      <dsp:nvSpPr>
        <dsp:cNvPr id="0" name=""/>
        <dsp:cNvSpPr/>
      </dsp:nvSpPr>
      <dsp:spPr>
        <a:xfrm>
          <a:off x="2711743" y="280789"/>
          <a:ext cx="2655490" cy="91965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/>
              <a:cs typeface="Arial"/>
            </a:rPr>
            <a:t>Elaborer son projet d'orientation</a:t>
          </a:r>
        </a:p>
      </dsp:txBody>
      <dsp:txXfrm>
        <a:off x="2756637" y="325683"/>
        <a:ext cx="2565702" cy="829867"/>
      </dsp:txXfrm>
    </dsp:sp>
    <dsp:sp modelId="{946E0640-7934-CC49-9378-FA92C7DC2446}">
      <dsp:nvSpPr>
        <dsp:cNvPr id="0" name=""/>
        <dsp:cNvSpPr/>
      </dsp:nvSpPr>
      <dsp:spPr>
        <a:xfrm>
          <a:off x="1116648" y="814482"/>
          <a:ext cx="4398401" cy="4398401"/>
        </a:xfrm>
        <a:custGeom>
          <a:avLst/>
          <a:gdLst/>
          <a:ahLst/>
          <a:cxnLst/>
          <a:rect l="0" t="0" r="0" b="0"/>
          <a:pathLst>
            <a:path>
              <a:moveTo>
                <a:pt x="3448051" y="388991"/>
              </a:moveTo>
              <a:arcTo wR="2199200" hR="2199200" stAng="18276091" swAng="820817"/>
            </a:path>
          </a:pathLst>
        </a:custGeom>
        <a:noFill/>
        <a:ln w="76200" cap="rnd" cmpd="sng" algn="ctr">
          <a:solidFill>
            <a:srgbClr val="0070C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4DA8D-1D32-CB4D-8699-E6550011ADB2}">
      <dsp:nvSpPr>
        <dsp:cNvPr id="0" name=""/>
        <dsp:cNvSpPr/>
      </dsp:nvSpPr>
      <dsp:spPr>
        <a:xfrm>
          <a:off x="4730829" y="1554180"/>
          <a:ext cx="2736680" cy="200990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/>
              <a:cs typeface="Arial"/>
            </a:rPr>
            <a:t>Par le suivi  et le dialogue tout au long de l'année comme PP ou à l'appui du PP </a:t>
          </a:r>
          <a:r>
            <a:rPr lang="fr-FR" sz="1800" kern="1200" dirty="0">
              <a:latin typeface="Arial"/>
              <a:cs typeface="Arial"/>
            </a:rPr>
            <a:t>de la classe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(entretien, fiche dialogue, fiche Avenir, propositions Parcoursup, </a:t>
          </a:r>
          <a:r>
            <a:rPr lang="fr-FR" sz="1600" kern="1200" dirty="0" err="1">
              <a:latin typeface="Arial"/>
              <a:cs typeface="Arial"/>
            </a:rPr>
            <a:t>etc</a:t>
          </a:r>
          <a:r>
            <a:rPr lang="fr-FR" sz="1600" kern="1200" dirty="0">
              <a:latin typeface="Arial"/>
              <a:cs typeface="Arial"/>
            </a:rPr>
            <a:t>)</a:t>
          </a:r>
        </a:p>
      </dsp:txBody>
      <dsp:txXfrm>
        <a:off x="4828944" y="1652295"/>
        <a:ext cx="2540450" cy="1813674"/>
      </dsp:txXfrm>
    </dsp:sp>
    <dsp:sp modelId="{752162FE-992E-604A-8CCB-6C8DFFE1AC75}">
      <dsp:nvSpPr>
        <dsp:cNvPr id="0" name=""/>
        <dsp:cNvSpPr/>
      </dsp:nvSpPr>
      <dsp:spPr>
        <a:xfrm>
          <a:off x="1242531" y="-49512"/>
          <a:ext cx="4398401" cy="4398401"/>
        </a:xfrm>
        <a:custGeom>
          <a:avLst/>
          <a:gdLst/>
          <a:ahLst/>
          <a:cxnLst/>
          <a:rect l="0" t="0" r="0" b="0"/>
          <a:pathLst>
            <a:path>
              <a:moveTo>
                <a:pt x="3881229" y="3615980"/>
              </a:moveTo>
              <a:arcTo wR="2199200" hR="2199200" stAng="2406454" swAng="477460"/>
            </a:path>
          </a:pathLst>
        </a:custGeom>
        <a:noFill/>
        <a:ln w="76200" cap="rnd" cmpd="sng" algn="ctr">
          <a:solidFill>
            <a:srgbClr val="0070C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FE74-0CA2-8F4D-AD64-985AB15BD5AE}">
      <dsp:nvSpPr>
        <dsp:cNvPr id="0" name=""/>
        <dsp:cNvSpPr/>
      </dsp:nvSpPr>
      <dsp:spPr>
        <a:xfrm>
          <a:off x="2097171" y="3787767"/>
          <a:ext cx="3867391" cy="181340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/>
              <a:cs typeface="Arial"/>
            </a:rPr>
            <a:t>Par la découverte des contenus disciplinaires </a:t>
          </a:r>
          <a:r>
            <a:rPr lang="fr-FR" sz="1600" b="0" kern="1200" dirty="0">
              <a:latin typeface="Arial"/>
              <a:cs typeface="Arial"/>
            </a:rPr>
            <a:t>(dont ceux des spécialités) </a:t>
          </a:r>
          <a:r>
            <a:rPr lang="fr-FR" sz="1800" b="1" kern="1200" dirty="0">
              <a:latin typeface="Arial"/>
              <a:cs typeface="Arial"/>
            </a:rPr>
            <a:t>et leur mise  en relation avec des formations  post bac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(ex sc. économiques, sociologie et sciences politiques) </a:t>
          </a:r>
        </a:p>
      </dsp:txBody>
      <dsp:txXfrm>
        <a:off x="2185694" y="3876290"/>
        <a:ext cx="3690345" cy="1636356"/>
      </dsp:txXfrm>
    </dsp:sp>
    <dsp:sp modelId="{EE0A08E0-37F9-5949-AB7A-04CDF8AC94AE}">
      <dsp:nvSpPr>
        <dsp:cNvPr id="0" name=""/>
        <dsp:cNvSpPr/>
      </dsp:nvSpPr>
      <dsp:spPr>
        <a:xfrm>
          <a:off x="2475671" y="-17719"/>
          <a:ext cx="4398401" cy="4398401"/>
        </a:xfrm>
        <a:custGeom>
          <a:avLst/>
          <a:gdLst/>
          <a:ahLst/>
          <a:cxnLst/>
          <a:rect l="0" t="0" r="0" b="0"/>
          <a:pathLst>
            <a:path>
              <a:moveTo>
                <a:pt x="695133" y="3803652"/>
              </a:moveTo>
              <a:arcTo wR="2199200" hR="2199200" stAng="7989022" swAng="411238"/>
            </a:path>
          </a:pathLst>
        </a:custGeom>
        <a:noFill/>
        <a:ln w="76200" cap="rnd" cmpd="sng" algn="ctr">
          <a:solidFill>
            <a:srgbClr val="0070C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6DB21-3CB2-8B4E-B40E-9FB1DDF332EE}">
      <dsp:nvSpPr>
        <dsp:cNvPr id="0" name=""/>
        <dsp:cNvSpPr/>
      </dsp:nvSpPr>
      <dsp:spPr>
        <a:xfrm>
          <a:off x="711223" y="1407479"/>
          <a:ext cx="2485963" cy="21854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/>
              <a:cs typeface="Arial"/>
            </a:rPr>
            <a:t>En développant les compétences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 </a:t>
          </a:r>
          <a:r>
            <a:rPr lang="fr-FR" sz="1600" kern="1200" dirty="0">
              <a:latin typeface="Arial"/>
              <a:cs typeface="Arial"/>
            </a:rPr>
            <a:t>(savoirs et savoir-faire en lien avec les attentes de l'enseignement supérieur</a:t>
          </a:r>
          <a:r>
            <a:rPr lang="fr-FR" sz="1800" kern="1200" dirty="0">
              <a:latin typeface="Arial"/>
              <a:cs typeface="Arial"/>
            </a:rPr>
            <a:t>)</a:t>
          </a:r>
        </a:p>
      </dsp:txBody>
      <dsp:txXfrm>
        <a:off x="817907" y="1514163"/>
        <a:ext cx="2272595" cy="1972069"/>
      </dsp:txXfrm>
    </dsp:sp>
    <dsp:sp modelId="{1963FF98-BA85-8049-B0B5-872BC7D33102}">
      <dsp:nvSpPr>
        <dsp:cNvPr id="0" name=""/>
        <dsp:cNvSpPr/>
      </dsp:nvSpPr>
      <dsp:spPr>
        <a:xfrm>
          <a:off x="2559364" y="800893"/>
          <a:ext cx="4398401" cy="4398401"/>
        </a:xfrm>
        <a:custGeom>
          <a:avLst/>
          <a:gdLst/>
          <a:ahLst/>
          <a:cxnLst/>
          <a:rect l="0" t="0" r="0" b="0"/>
          <a:pathLst>
            <a:path>
              <a:moveTo>
                <a:pt x="640565" y="647705"/>
              </a:moveTo>
              <a:arcTo wR="2199200" hR="2199200" stAng="13492108" swAng="596827"/>
            </a:path>
          </a:pathLst>
        </a:custGeom>
        <a:noFill/>
        <a:ln w="76200" cap="rnd" cmpd="sng" algn="ctr">
          <a:solidFill>
            <a:srgbClr val="0070C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6B7AB-7E66-49E1-9440-E222ABCB28C9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C7F5-0515-4678-B821-FE69D3980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62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45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</a:t>
            </a:r>
            <a:r>
              <a:rPr lang="fr-FR" dirty="0" err="1"/>
              <a:t>stle</a:t>
            </a:r>
            <a:r>
              <a:rPr lang="fr-FR" dirty="0"/>
              <a:t>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938" y="6041363"/>
            <a:ext cx="539045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S. ASSERAF-GODRIE, Animations pédagogiques  Sciences économiques et sociales, avril 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8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3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9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90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8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0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6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827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4884" y="29031"/>
            <a:ext cx="2162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95000"/>
                  </a:schemeClr>
                </a:solidFill>
              </a:rPr>
              <a:t>SES</a:t>
            </a:r>
            <a:r>
              <a:rPr lang="fr-FR" sz="800" baseline="0" dirty="0">
                <a:solidFill>
                  <a:schemeClr val="bg1">
                    <a:lumMod val="95000"/>
                  </a:schemeClr>
                </a:solidFill>
              </a:rPr>
              <a:t> et Orientation Académie de Paris</a:t>
            </a:r>
            <a:endParaRPr lang="fr-FR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6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3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6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84" y="6406488"/>
            <a:ext cx="5569128" cy="365125"/>
          </a:xfrm>
          <a:prstGeom prst="rect">
            <a:avLst/>
          </a:prstGeom>
        </p:spPr>
        <p:txBody>
          <a:bodyPr/>
          <a:lstStyle/>
          <a:p>
            <a:fld id="{FC2132BF-C61A-4973-940A-4B12885339A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97" y="644228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940-EF46-4A1F-A28A-C5C3FCA1F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85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9" cstate="print"/>
          <a:srcRect t="28873" b="51331"/>
          <a:stretch>
            <a:fillRect/>
          </a:stretch>
        </p:blipFill>
        <p:spPr bwMode="auto">
          <a:xfrm>
            <a:off x="-1" y="1111249"/>
            <a:ext cx="9149543" cy="2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 userDrawn="1"/>
        </p:nvPicPr>
        <p:blipFill>
          <a:blip r:embed="rId19" cstate="print"/>
          <a:srcRect t="28873" b="51331"/>
          <a:stretch>
            <a:fillRect/>
          </a:stretch>
        </p:blipFill>
        <p:spPr bwMode="auto">
          <a:xfrm>
            <a:off x="0" y="5897486"/>
            <a:ext cx="9144000" cy="2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marianne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935" y="5572773"/>
            <a:ext cx="36909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1"/>
          <a:srcRect l="51385" t="-103945" r="39599" b="153156"/>
          <a:stretch/>
        </p:blipFill>
        <p:spPr>
          <a:xfrm>
            <a:off x="8468957" y="5819560"/>
            <a:ext cx="489473" cy="952053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 rotWithShape="1">
          <a:blip r:embed="rId22"/>
          <a:srcRect l="86134" t="33011" r="4731" b="16023"/>
          <a:stretch/>
        </p:blipFill>
        <p:spPr bwMode="auto">
          <a:xfrm>
            <a:off x="42227" y="38586"/>
            <a:ext cx="525145" cy="1014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/>
          <p:cNvPicPr/>
          <p:nvPr userDrawn="1"/>
        </p:nvPicPr>
        <p:blipFill rotWithShape="1">
          <a:blip r:embed="rId22"/>
          <a:srcRect l="5828" t="62951" r="73698"/>
          <a:stretch/>
        </p:blipFill>
        <p:spPr bwMode="auto">
          <a:xfrm>
            <a:off x="47479" y="5973428"/>
            <a:ext cx="1178560" cy="737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6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paris.fr/portail/jcms/p2_1851104/attenduslicence-12-12-2017-867168" TargetMode="External"/><Relationship Id="rId2" Type="http://schemas.openxmlformats.org/officeDocument/2006/relationships/hyperlink" Target="https://www.ac-paris.fr/portail/jcms/p2_1851103/referentiels-de-competences-licence-formatmesr-2014-12-29-ssblancs-3800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8651" y="3138755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6600" b="1" dirty="0">
                <a:solidFill>
                  <a:srgbClr val="000066"/>
                </a:solidFill>
              </a:rPr>
              <a:t>Spécialité SES et orientation</a:t>
            </a:r>
            <a:endParaRPr lang="fr-FR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89399194"/>
              </p:ext>
            </p:extLst>
          </p:nvPr>
        </p:nvGraphicFramePr>
        <p:xfrm>
          <a:off x="587968" y="974245"/>
          <a:ext cx="8224800" cy="573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1680" y="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7" name="Réalisé par le…"/>
          <p:cNvSpPr txBox="1"/>
          <p:nvPr/>
        </p:nvSpPr>
        <p:spPr>
          <a:xfrm>
            <a:off x="7748977" y="6357415"/>
            <a:ext cx="1335769" cy="44145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</a:t>
            </a:r>
            <a:r>
              <a:rPr lang="fr-FR"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une professeur de SES dans l’académie de Paris</a:t>
            </a:r>
            <a:endParaRPr sz="800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22676" y="838881"/>
            <a:ext cx="7821324" cy="27072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fr-FR" sz="2000" b="1" dirty="0">
                <a:solidFill>
                  <a:srgbClr val="002060"/>
                </a:solidFill>
              </a:rPr>
              <a:t>Comment accompagner ses élèves dans leurs choix d’orientation </a:t>
            </a:r>
          </a:p>
        </p:txBody>
      </p:sp>
    </p:spTree>
    <p:extLst>
      <p:ext uri="{BB962C8B-B14F-4D97-AF65-F5344CB8AC3E}">
        <p14:creationId xmlns:p14="http://schemas.microsoft.com/office/powerpoint/2010/main" val="25245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>
            <a:off x="3372199" y="2228806"/>
            <a:ext cx="2336695" cy="31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fr-FR" sz="1350"/>
          </a:p>
        </p:txBody>
      </p:sp>
      <p:sp>
        <p:nvSpPr>
          <p:cNvPr id="8" name="ZoneTexte 7"/>
          <p:cNvSpPr txBox="1"/>
          <p:nvPr/>
        </p:nvSpPr>
        <p:spPr>
          <a:xfrm>
            <a:off x="269624" y="2130693"/>
            <a:ext cx="2704526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3 enseignements de spécialité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06944" y="2120563"/>
            <a:ext cx="2901731" cy="5078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300038" lvl="1" algn="ctr"/>
            <a:r>
              <a:rPr lang="fr-FR" sz="1350" dirty="0"/>
              <a:t>2 enseignements de spécialité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3070" y="1495088"/>
            <a:ext cx="1810111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 anchorCtr="0">
            <a:spAutoFit/>
          </a:bodyPr>
          <a:lstStyle/>
          <a:p>
            <a:pPr algn="ctr"/>
            <a:r>
              <a:rPr lang="fr-FR" sz="2200" dirty="0"/>
              <a:t>En première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50360" y="1514708"/>
            <a:ext cx="1887055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 anchorCtr="0">
            <a:spAutoFit/>
          </a:bodyPr>
          <a:lstStyle/>
          <a:p>
            <a:pPr algn="ctr"/>
            <a:r>
              <a:rPr lang="fr-FR" sz="2200" dirty="0"/>
              <a:t>En terminale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9624" y="3475960"/>
            <a:ext cx="2537004" cy="92333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dirty="0"/>
              <a:t>Sciences économiques et sociales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71671" y="3475960"/>
            <a:ext cx="2537004" cy="92333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dirty="0"/>
              <a:t>Sciences économiques et sociales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80663" y="2729180"/>
            <a:ext cx="2129422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Mathématiques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3425" y="4411515"/>
            <a:ext cx="2016935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Histoire géographie, Géo Po et sc. politiques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19626" y="3579835"/>
            <a:ext cx="2224208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Humanités, littérature et philosophie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39722" y="4665430"/>
            <a:ext cx="1263073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Langues et littérature étrangères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49697" y="5065962"/>
            <a:ext cx="1674283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Numérique et sciences informatiques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691681" y="108745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39722" y="3116453"/>
            <a:ext cx="1909975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Sc. Et Vie de la Terre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30113" y="5497109"/>
            <a:ext cx="1807411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Sciences de l’ingénieur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612572" y="658669"/>
            <a:ext cx="6531428" cy="647700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000" b="1" dirty="0">
                <a:solidFill>
                  <a:srgbClr val="000066"/>
                </a:solidFill>
              </a:rPr>
              <a:t>Les SES préparent à un vaste éventail de cursus</a:t>
            </a: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3" grpId="0" animBg="1"/>
      <p:bldP spid="14" grpId="0" animBg="1"/>
      <p:bldP spid="4" grpId="0" animBg="1"/>
      <p:bldP spid="10" grpId="0" animBg="1"/>
      <p:bldP spid="15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>
            <a:off x="6359856" y="2319862"/>
            <a:ext cx="426896" cy="281808"/>
          </a:xfrm>
          <a:prstGeom prst="rightArrow">
            <a:avLst/>
          </a:prstGeom>
          <a:gradFill>
            <a:gsLst>
              <a:gs pos="0">
                <a:srgbClr val="F5A9F3"/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fr-FR" sz="1350"/>
          </a:p>
        </p:txBody>
      </p:sp>
      <p:sp>
        <p:nvSpPr>
          <p:cNvPr id="9" name="ZoneTexte 8"/>
          <p:cNvSpPr txBox="1"/>
          <p:nvPr/>
        </p:nvSpPr>
        <p:spPr>
          <a:xfrm>
            <a:off x="281961" y="2223731"/>
            <a:ext cx="2743189" cy="413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300038" lvl="1" algn="ctr"/>
            <a:r>
              <a:rPr lang="fr-FR" sz="1350" dirty="0"/>
              <a:t>2 enseignements de spécialité  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1961" y="1923202"/>
            <a:ext cx="1676536" cy="2443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 anchorCtr="0">
            <a:spAutoFit/>
          </a:bodyPr>
          <a:lstStyle/>
          <a:p>
            <a:pPr algn="ctr"/>
            <a:r>
              <a:rPr lang="fr-FR" sz="1350" dirty="0"/>
              <a:t>En terminale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3665" y="3837092"/>
            <a:ext cx="3091218" cy="30777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 économiques et sociales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1961" y="3297983"/>
            <a:ext cx="2388852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Mathématiques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1960" y="4255003"/>
            <a:ext cx="2563597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Histoire Géo et sc. politiques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69448" y="6020739"/>
            <a:ext cx="2102684" cy="582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Humanités, littérature et philosophie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868320" y="5645498"/>
            <a:ext cx="2102684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Langues et littérature étrangères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2483" y="5270414"/>
            <a:ext cx="2102684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Numérique et sciences informatiques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52483" y="1415844"/>
            <a:ext cx="8787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rgbClr val="000066"/>
                </a:solidFill>
              </a:rPr>
              <a:t>Une typologie des profils auxquels les SES paraissent essentielles compte tenu des </a:t>
            </a:r>
            <a:r>
              <a:rPr lang="fr-FR" sz="20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attentes de licences</a:t>
            </a:r>
            <a:endParaRPr lang="fr-FR" sz="20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09937" y="1787749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 Sciences économiques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909937" y="2206380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 Sociologie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09937" y="2635966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 Sciences politiques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909937" y="4344547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Licence Droit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09937" y="5571199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IFSI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900282" y="3530372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CPGE ECG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900282" y="3082130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CPGE BL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900282" y="3930347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CPGE D1 ou D2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909937" y="4762573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Licence Histoire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900282" y="5166886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Licence Géographie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00282" y="5976433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…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81961" y="2897408"/>
            <a:ext cx="3061740" cy="30777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 économiques et sociales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63665" y="4843400"/>
            <a:ext cx="3091218" cy="30777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 économiques et sociales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971004" y="2796914"/>
            <a:ext cx="2388852" cy="300082"/>
          </a:xfrm>
          <a:prstGeom prst="rect">
            <a:avLst/>
          </a:prstGeom>
          <a:gradFill>
            <a:gsLst>
              <a:gs pos="0">
                <a:srgbClr val="F5A9F3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Mathématiques Expert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535180" y="2223731"/>
            <a:ext cx="2590789" cy="297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300038" lvl="1" algn="ctr"/>
            <a:r>
              <a:rPr lang="fr-FR" sz="1350" dirty="0"/>
              <a:t>enseignements facultatifs  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971004" y="3248177"/>
            <a:ext cx="2815748" cy="300082"/>
          </a:xfrm>
          <a:prstGeom prst="rect">
            <a:avLst/>
          </a:prstGeom>
          <a:gradFill>
            <a:gsLst>
              <a:gs pos="0">
                <a:srgbClr val="F5A9F3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Mathématiques Complémentaires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971004" y="3664675"/>
            <a:ext cx="1194674" cy="300082"/>
          </a:xfrm>
          <a:prstGeom prst="rect">
            <a:avLst/>
          </a:prstGeom>
          <a:gradFill>
            <a:gsLst>
              <a:gs pos="0">
                <a:srgbClr val="F5A9F3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DGEMC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5045" y="6228390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Sc. Et Vie de la Terre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43305" y="5269051"/>
            <a:ext cx="2102684" cy="300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1350" dirty="0"/>
              <a:t>Sc. de l’Ingénieur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612572" y="658669"/>
            <a:ext cx="6531428" cy="647700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000" b="1" dirty="0">
                <a:solidFill>
                  <a:srgbClr val="000066"/>
                </a:solidFill>
              </a:rPr>
              <a:t>Les SES préparent à un vaste éventail de cursus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1691681" y="75549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4" grpId="0" animBg="1"/>
      <p:bldP spid="10" grpId="0" animBg="1"/>
      <p:bldP spid="15" grpId="0" animBg="1"/>
      <p:bldP spid="16" grpId="0" animBg="1"/>
      <p:bldP spid="17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2"/>
          <a:srcRect l="25738" t="22712" r="26928" b="13723"/>
          <a:stretch/>
        </p:blipFill>
        <p:spPr bwMode="auto">
          <a:xfrm>
            <a:off x="1018541" y="1302295"/>
            <a:ext cx="6982459" cy="4619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19475" y="5148094"/>
            <a:ext cx="248098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http://www.enseignementsup-recherche.gouv.fr/cid61532/les-referentiels-de-competences-en-licence.html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5825" y="4426966"/>
            <a:ext cx="190997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Plus de 43 mentions de licences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1681" y="103001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12572" y="658669"/>
            <a:ext cx="6531428" cy="647700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000" b="1" dirty="0">
                <a:solidFill>
                  <a:srgbClr val="000066"/>
                </a:solidFill>
              </a:rPr>
              <a:t>Les SES préparent à un vaste éventail de cursus</a:t>
            </a: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 flipH="1">
            <a:off x="4569800" y="152026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2891734" y="3222487"/>
            <a:ext cx="2171303" cy="118000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4" name="Ligne"/>
          <p:cNvSpPr/>
          <p:nvPr/>
        </p:nvSpPr>
        <p:spPr>
          <a:xfrm flipH="1" flipV="1">
            <a:off x="2891706" y="2481010"/>
            <a:ext cx="2171306" cy="1262717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953450" y="2848023"/>
            <a:ext cx="1192427" cy="1192427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971361" y="1162135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705700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Cercle"/>
          <p:cNvSpPr/>
          <p:nvPr/>
        </p:nvSpPr>
        <p:spPr>
          <a:xfrm>
            <a:off x="2470796" y="1878179"/>
            <a:ext cx="1192433" cy="1192433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4287166" y="1590101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722980" y="416870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8" name="Arts"/>
          <p:cNvSpPr txBox="1"/>
          <p:nvPr/>
        </p:nvSpPr>
        <p:spPr>
          <a:xfrm>
            <a:off x="2680530" y="2303711"/>
            <a:ext cx="772920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5" name="Groupe"/>
          <p:cNvGrpSpPr/>
          <p:nvPr/>
        </p:nvGrpSpPr>
        <p:grpSpPr>
          <a:xfrm>
            <a:off x="1080739" y="526334"/>
            <a:ext cx="1912452" cy="2513234"/>
            <a:chOff x="-1" y="-11486"/>
            <a:chExt cx="2719930" cy="3574375"/>
          </a:xfrm>
        </p:grpSpPr>
        <p:sp>
          <p:nvSpPr>
            <p:cNvPr id="139" name="Ligne"/>
            <p:cNvSpPr/>
            <p:nvPr/>
          </p:nvSpPr>
          <p:spPr>
            <a:xfrm flipH="1" flipV="1">
              <a:off x="2461781" y="1070307"/>
              <a:ext cx="229814" cy="831366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0" name="Ligne"/>
            <p:cNvSpPr/>
            <p:nvPr/>
          </p:nvSpPr>
          <p:spPr>
            <a:xfrm flipH="1">
              <a:off x="1187308" y="3088743"/>
              <a:ext cx="831367" cy="229814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1" name="Ligne"/>
            <p:cNvSpPr/>
            <p:nvPr/>
          </p:nvSpPr>
          <p:spPr>
            <a:xfrm>
              <a:off x="1533518" y="2029455"/>
              <a:ext cx="538402" cy="305207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ECOLES…"/>
            <p:cNvSpPr txBox="1"/>
            <p:nvPr/>
          </p:nvSpPr>
          <p:spPr>
            <a:xfrm>
              <a:off x="-1" y="2794679"/>
              <a:ext cx="1325247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d’art et de design</a:t>
              </a:r>
            </a:p>
          </p:txBody>
        </p:sp>
        <p:sp>
          <p:nvSpPr>
            <p:cNvPr id="143" name="DUT…"/>
            <p:cNvSpPr txBox="1"/>
            <p:nvPr/>
          </p:nvSpPr>
          <p:spPr>
            <a:xfrm>
              <a:off x="210455" y="1393581"/>
              <a:ext cx="1637668" cy="10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44" name="LICENCES…"/>
            <p:cNvSpPr txBox="1"/>
            <p:nvPr/>
          </p:nvSpPr>
          <p:spPr>
            <a:xfrm>
              <a:off x="1148992" y="-11486"/>
              <a:ext cx="1570937" cy="1208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grpSp>
        <p:nvGrpSpPr>
          <p:cNvPr id="153" name="Groupe"/>
          <p:cNvGrpSpPr/>
          <p:nvPr/>
        </p:nvGrpSpPr>
        <p:grpSpPr>
          <a:xfrm>
            <a:off x="6084141" y="3356153"/>
            <a:ext cx="2801697" cy="3315228"/>
            <a:chOff x="0" y="-11236"/>
            <a:chExt cx="3984633" cy="4714990"/>
          </a:xfrm>
        </p:grpSpPr>
        <p:sp>
          <p:nvSpPr>
            <p:cNvPr id="146" name="Ligne"/>
            <p:cNvSpPr/>
            <p:nvPr/>
          </p:nvSpPr>
          <p:spPr>
            <a:xfrm>
              <a:off x="120119" y="2214649"/>
              <a:ext cx="223245" cy="83315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8" y="809683"/>
              <a:ext cx="833154" cy="22324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 flipV="1">
              <a:off x="743192" y="1786566"/>
              <a:ext cx="951546" cy="55334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765563" y="982105"/>
              <a:ext cx="2079431" cy="314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Histoire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3" y="-11236"/>
              <a:ext cx="2219070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de journalisme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0" y="3213348"/>
              <a:ext cx="2894397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0" y="3845810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Carrières</a:t>
              </a: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journalisme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6135017" y="90794"/>
            <a:ext cx="3216223" cy="3196317"/>
            <a:chOff x="0" y="-13409"/>
            <a:chExt cx="4574182" cy="4545871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41684" y="1701351"/>
              <a:ext cx="208671" cy="8369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4" y="2636666"/>
              <a:ext cx="530494" cy="318754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206432" y="96766"/>
              <a:ext cx="2015712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Economie</a:t>
              </a: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–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gestion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Psychologie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publique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0" y="-13409"/>
              <a:ext cx="1091456" cy="165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B/L (LSS)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</a:t>
              </a:r>
              <a:r>
                <a:rPr lang="fr-FR"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D2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6" y="2969779"/>
              <a:ext cx="2894396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3158884" y="-23359"/>
            <a:ext cx="2860070" cy="1420910"/>
            <a:chOff x="0" y="-12575"/>
            <a:chExt cx="4067653" cy="2020849"/>
          </a:xfrm>
        </p:grpSpPr>
        <p:sp>
          <p:nvSpPr>
            <p:cNvPr id="161" name="Ligne"/>
            <p:cNvSpPr/>
            <p:nvPr/>
          </p:nvSpPr>
          <p:spPr>
            <a:xfrm flipV="1">
              <a:off x="2680802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706354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1998533" y="1063826"/>
              <a:ext cx="2" cy="61889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0" y="-12575"/>
              <a:ext cx="1325246" cy="147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et sociales</a:t>
              </a: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427533" y="339796"/>
              <a:ext cx="1142003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2637514" y="323197"/>
              <a:ext cx="1430139" cy="1112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Hygiène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Sécurité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z="9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Environnement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920691" y="5254432"/>
            <a:ext cx="3382834" cy="1594282"/>
            <a:chOff x="0" y="-15832"/>
            <a:chExt cx="4811139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1055512" y="329049"/>
              <a:ext cx="613714" cy="60608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3033734" y="337581"/>
              <a:ext cx="522563" cy="522563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2345573" y="658865"/>
              <a:ext cx="3872" cy="618880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0" y="-15832"/>
              <a:ext cx="1325246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3390838" y="798412"/>
              <a:ext cx="69627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3380999" y="1332073"/>
              <a:ext cx="143014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613051" y="923647"/>
              <a:ext cx="1783119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529087" y="3009302"/>
            <a:ext cx="2532212" cy="2836134"/>
            <a:chOff x="0" y="-102708"/>
            <a:chExt cx="3601367" cy="4033610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950294" y="1213998"/>
              <a:ext cx="833876" cy="22053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3249739" y="2614034"/>
              <a:ext cx="220536" cy="83387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2310846" y="2187976"/>
              <a:ext cx="534968" cy="31118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0" y="-102708"/>
              <a:ext cx="2428338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366664" y="2275994"/>
              <a:ext cx="2894395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706971" y="3072958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4134071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1510789" y="3167612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</a:t>
            </a:r>
            <a:r>
              <a:rPr sz="1200" kern="0" dirty="0" err="1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Langues</a:t>
            </a: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1200" kern="0" dirty="0" err="1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Littératures</a:t>
            </a: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</a:t>
            </a:r>
            <a:r>
              <a:rPr sz="1200" kern="0" dirty="0" err="1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Etrangères</a:t>
            </a:r>
            <a:endParaRPr sz="1200" kern="0" dirty="0">
              <a:solidFill>
                <a:srgbClr val="773F9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Réalisé par le…"/>
          <p:cNvSpPr txBox="1"/>
          <p:nvPr/>
        </p:nvSpPr>
        <p:spPr>
          <a:xfrm>
            <a:off x="7783628" y="6512206"/>
            <a:ext cx="1335769" cy="31834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sz="8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D’après une ressource </a:t>
            </a:r>
            <a:r>
              <a:rPr sz="8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1691680" y="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612571" y="695745"/>
            <a:ext cx="6531428" cy="647700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000" b="1" dirty="0">
                <a:solidFill>
                  <a:srgbClr val="000066"/>
                </a:solidFill>
              </a:rPr>
              <a:t>Les SES préparent à un vaste éventail de cursus</a:t>
            </a: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086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45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  <p:bldP spid="68" grpId="0" animBg="1" advAuto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9284" y="21062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7546" y="1554213"/>
            <a:ext cx="7500135" cy="2243613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</a:rPr>
              <a:t>Comment accompagner ses élèves dans leurs choix d’orientation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8643" y="4490322"/>
            <a:ext cx="275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http://www.horizons21.fr/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644" y="4844265"/>
            <a:ext cx="3627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http://www.terminales2020-2021.fr/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643" y="5213597"/>
            <a:ext cx="7608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https://www.education.gouv.fr/parcoursup-les-etapes-cles-2020-9989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643" y="4123268"/>
            <a:ext cx="2387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https://www.onisep.fr/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643" y="5539039"/>
            <a:ext cx="8013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Mais aussi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https://www.ac-paris.fr/portail/jcms/p1_1850059/ses-et-orientation</a:t>
            </a:r>
          </a:p>
        </p:txBody>
      </p:sp>
    </p:spTree>
    <p:extLst>
      <p:ext uri="{BB962C8B-B14F-4D97-AF65-F5344CB8AC3E}">
        <p14:creationId xmlns:p14="http://schemas.microsoft.com/office/powerpoint/2010/main" val="398829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30" y="1443499"/>
            <a:ext cx="8829579" cy="3288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1900" b="1" u="sng" dirty="0">
                <a:solidFill>
                  <a:srgbClr val="002060"/>
                </a:solidFill>
              </a:rPr>
              <a:t>Choix de spécialités et d’option : élaboration et suivi du parcours de l’élève</a:t>
            </a:r>
          </a:p>
          <a:p>
            <a:pPr algn="ctr"/>
            <a:endParaRPr lang="fr-FR" sz="800" b="1" dirty="0">
              <a:solidFill>
                <a:srgbClr val="002060"/>
              </a:solidFill>
            </a:endParaRPr>
          </a:p>
          <a:p>
            <a:pPr algn="ctr"/>
            <a:endParaRPr lang="fr-FR" sz="800" b="1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fr-FR" b="1" dirty="0">
                <a:solidFill>
                  <a:srgbClr val="002060"/>
                </a:solidFill>
              </a:rPr>
              <a:t>* Comment les disciplines/enseignements </a:t>
            </a:r>
            <a:r>
              <a:rPr lang="fr-FR" b="1" dirty="0" err="1">
                <a:solidFill>
                  <a:srgbClr val="002060"/>
                </a:solidFill>
              </a:rPr>
              <a:t>vont-ils</a:t>
            </a:r>
            <a:r>
              <a:rPr lang="fr-FR" b="1" dirty="0">
                <a:solidFill>
                  <a:srgbClr val="002060"/>
                </a:solidFill>
              </a:rPr>
              <a:t> composer ensemble ?</a:t>
            </a:r>
          </a:p>
          <a:p>
            <a:pPr>
              <a:spcBef>
                <a:spcPts val="400"/>
              </a:spcBef>
            </a:pPr>
            <a:endParaRPr lang="fr-FR" b="1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fr-FR" b="1" dirty="0">
                <a:solidFill>
                  <a:srgbClr val="002060"/>
                </a:solidFill>
              </a:rPr>
              <a:t>* Faut-il tenir compte des attentes du supérieur et comment ?</a:t>
            </a:r>
          </a:p>
          <a:p>
            <a:pPr>
              <a:spcBef>
                <a:spcPts val="400"/>
              </a:spcBef>
            </a:pPr>
            <a:endParaRPr lang="fr-FR" b="1" dirty="0">
              <a:solidFill>
                <a:srgbClr val="002060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fr-FR" sz="2000" b="1" dirty="0">
                <a:solidFill>
                  <a:srgbClr val="002060"/>
                </a:solidFill>
              </a:rPr>
              <a:t>* Quelles capacités de l’enseignement secondaire à matérialiser le développement des savoirs, savoir-faire et compétences (disciplinaires et transverses) nécessaires à la poursuite d’études supérieures dans les programmes et lors de moment dédiés à l’orientation ? </a:t>
            </a:r>
          </a:p>
          <a:p>
            <a:pPr algn="ctr"/>
            <a:endParaRPr lang="fr-FR" sz="4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2422" y="4830393"/>
            <a:ext cx="356002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Prendre connaissance des référentiels des licences et des attentes du supérieur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77742" y="4830392"/>
            <a:ext cx="370536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Confronter ces référentiels et attentes aux contenus de programme des spécialités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81536" y="4214839"/>
            <a:ext cx="464168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Intégrer l’accompagnement au parcours d’orientation de l’élève tout au long de l’année à l’aide des contenus de la discipline sur des temps ad hoc et lors des leçons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223" y="1559797"/>
            <a:ext cx="8284191" cy="1938992"/>
          </a:xfrm>
          <a:prstGeom prst="rect">
            <a:avLst/>
          </a:prstGeom>
          <a:gradFill>
            <a:gsLst>
              <a:gs pos="73000">
                <a:schemeClr val="accent1">
                  <a:tint val="65000"/>
                  <a:lumMod val="110000"/>
                </a:schemeClr>
              </a:gs>
              <a:gs pos="100000">
                <a:schemeClr val="accent1">
                  <a:tint val="9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fr-FR" sz="2400" b="1" dirty="0">
                <a:solidFill>
                  <a:srgbClr val="002060"/>
                </a:solidFill>
              </a:rPr>
              <a:t>Capacités et actions des enseignants de SES à favoriser le développement des savoirs, savoir-faire et compétences (disciplinaires et transverses) nécessaires à la poursuite d’études supérieures dans les programmes et lors de moment dédiés à l’orientation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1680" y="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42828" y="467710"/>
            <a:ext cx="8057630" cy="92443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Mettre en relation les compétences disciplinaires et transversales avec les référentiels des licences pour accompagner les élèves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62908" y="6254328"/>
            <a:ext cx="217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Référentiel des licences</a:t>
            </a:r>
            <a:endParaRPr lang="fr-FR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87655" y="6277380"/>
            <a:ext cx="217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Attentes des licences</a:t>
            </a:r>
            <a:endParaRPr lang="fr-FR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27153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8576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3" grpId="0" animBg="1"/>
      <p:bldP spid="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75806635"/>
              </p:ext>
            </p:extLst>
          </p:nvPr>
        </p:nvGraphicFramePr>
        <p:xfrm>
          <a:off x="859726" y="743504"/>
          <a:ext cx="7840879" cy="525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1680" y="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7" name="Réalisé par le…"/>
          <p:cNvSpPr txBox="1"/>
          <p:nvPr/>
        </p:nvSpPr>
        <p:spPr>
          <a:xfrm>
            <a:off x="7748977" y="6357415"/>
            <a:ext cx="1335769" cy="44145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</a:t>
            </a:r>
            <a:r>
              <a:rPr lang="fr-FR"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une professeur de SES dans l’académie de Paris</a:t>
            </a:r>
            <a:endParaRPr sz="800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22676" y="553400"/>
            <a:ext cx="7821324" cy="27072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fr-FR" sz="2000" b="1" dirty="0">
                <a:solidFill>
                  <a:srgbClr val="002060"/>
                </a:solidFill>
              </a:rPr>
              <a:t>Comment accompagner ses élèves dans leurs choix d’orientation </a:t>
            </a:r>
          </a:p>
        </p:txBody>
      </p:sp>
    </p:spTree>
    <p:extLst>
      <p:ext uri="{BB962C8B-B14F-4D97-AF65-F5344CB8AC3E}">
        <p14:creationId xmlns:p14="http://schemas.microsoft.com/office/powerpoint/2010/main" val="32069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78045432"/>
              </p:ext>
            </p:extLst>
          </p:nvPr>
        </p:nvGraphicFramePr>
        <p:xfrm>
          <a:off x="794843" y="749442"/>
          <a:ext cx="7722749" cy="587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1680" y="0"/>
            <a:ext cx="7452319" cy="4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3600" b="1" dirty="0">
                <a:solidFill>
                  <a:srgbClr val="000066"/>
                </a:solidFill>
              </a:rPr>
              <a:t>Spécialité SES et orientation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7" name="Réalisé par le…"/>
          <p:cNvSpPr txBox="1"/>
          <p:nvPr/>
        </p:nvSpPr>
        <p:spPr>
          <a:xfrm>
            <a:off x="7748977" y="6357415"/>
            <a:ext cx="1335769" cy="44145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</a:t>
            </a:r>
            <a:r>
              <a:rPr lang="fr-FR" sz="8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une professeur de SES dans l’académie de Paris</a:t>
            </a:r>
            <a:endParaRPr sz="800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22675" y="614078"/>
            <a:ext cx="7821324" cy="27072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fr-FR" sz="2000" b="1" dirty="0">
                <a:solidFill>
                  <a:srgbClr val="002060"/>
                </a:solidFill>
              </a:rPr>
              <a:t>Comment accompagner ses élèves dans leurs choix d’orientation </a:t>
            </a:r>
          </a:p>
        </p:txBody>
      </p:sp>
    </p:spTree>
    <p:extLst>
      <p:ext uri="{BB962C8B-B14F-4D97-AF65-F5344CB8AC3E}">
        <p14:creationId xmlns:p14="http://schemas.microsoft.com/office/powerpoint/2010/main" val="34611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theme/theme1.xml><?xml version="1.0" encoding="utf-8"?>
<a:theme xmlns:a="http://schemas.openxmlformats.org/drawingml/2006/main" name="Facet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1235</TotalTime>
  <Words>1065</Words>
  <Application>Microsoft Office PowerPoint</Application>
  <PresentationFormat>Affichage à l'écran (4:3)</PresentationFormat>
  <Paragraphs>192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Helvetica Neue Medium</vt:lpstr>
      <vt:lpstr>Helvetica Neue Thin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modernisation du bac au lycée « des possibles »</dc:title>
  <dc:creator>feytout</dc:creator>
  <cp:lastModifiedBy>Odile ALTAY MICHEL</cp:lastModifiedBy>
  <cp:revision>118</cp:revision>
  <dcterms:created xsi:type="dcterms:W3CDTF">2018-03-07T22:24:08Z</dcterms:created>
  <dcterms:modified xsi:type="dcterms:W3CDTF">2020-11-24T04:04:35Z</dcterms:modified>
</cp:coreProperties>
</file>