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B78473-4E00-45CC-82FC-49914EBEB075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0BF115-8536-44E1-BEE7-17C60F444D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7011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/>
              <a:t>Banque de mots </a:t>
            </a:r>
            <a:r>
              <a:rPr lang="fr-FR" dirty="0"/>
              <a:t>: </a:t>
            </a:r>
            <a:r>
              <a:rPr lang="fr-FR" i="1" dirty="0"/>
              <a:t>configurations familiales – recrutements – migrations – reproduction – verticale - d’entreprise – fluidité - la structure socioprofessionnelle – tables – déclassement – courtes- descendante – ascendante – culturel.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9D2C4-2900-4DFD-858C-47C210A91E3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240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/>
              <a:t>Banque de mots </a:t>
            </a:r>
            <a:r>
              <a:rPr lang="fr-FR" dirty="0"/>
              <a:t>: </a:t>
            </a:r>
            <a:r>
              <a:rPr lang="fr-FR" i="1" dirty="0"/>
              <a:t>configurations familiales – recrutements – migrations – reproduction – verticale - d’entreprise – fluidité - la structure socioprofessionnelle – tables – déclassement – courtes- descendante – ascendante – culturel.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9D2C4-2900-4DFD-858C-47C210A91E3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4226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D3CD06-7DFF-EE55-859F-9B3E842DE9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9D945A-6849-E0FC-4277-7366AB76C8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C063FA-DC11-68AF-8D35-3373B9F20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67844-9555-4920-A2AB-4CB2FCF24369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1A9C3E-2FF1-0462-93D7-AE03F0954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F6297DC-21EB-E1A4-4E63-98E659F25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6949C-8A71-4B5F-A9DD-F712697B1E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3532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B4B254-D561-1835-C806-E0916DD05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CB47B97-81DB-48D9-E5EF-87264DDB85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B593F6-DDDB-02A9-48B5-5658FB7DA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67844-9555-4920-A2AB-4CB2FCF24369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55DF39-56D4-143D-D97D-4AFCA36AE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FB4523-EA86-A242-2FCD-123376D16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6949C-8A71-4B5F-A9DD-F712697B1E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0486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A430C32-431C-E3DB-D64C-245EFDB714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207E70D-9811-0C5F-78EC-E0186331A7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8FB052-55AD-AFCF-E949-0157B9FE1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67844-9555-4920-A2AB-4CB2FCF24369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BDAD9B-9576-F842-EC6F-2377933A6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226364-6417-A976-770E-71B7319A5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6949C-8A71-4B5F-A9DD-F712697B1E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9482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28D9C6-E191-AB42-FF3E-5745B2687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A8C69E-E2EA-93FA-06EB-F8B3A824A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67ABD7-67A0-809A-E4EE-20F447A00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67844-9555-4920-A2AB-4CB2FCF24369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5436E0-901C-5B72-F4E3-B01BA3B67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4A5D1A-A5D7-D80A-F7E0-A382B266E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6949C-8A71-4B5F-A9DD-F712697B1E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63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E4A605-3F5B-778D-AB40-A3215F7CE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7AD0A0-8DA9-A8D9-E547-F1B7263DF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F6C7CC-8A61-F5FD-7546-F0ACA71D6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67844-9555-4920-A2AB-4CB2FCF24369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DE0007-D677-2781-849C-0575967B6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6FDD35A-FB5A-2604-78B1-344CA9ECE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6949C-8A71-4B5F-A9DD-F712697B1E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9681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DC38F5-BC5B-78D8-D4A9-C13A043F7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62E138-41BB-A4CB-B87A-17BCCFD56F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FA6273C-ADE9-BD6D-7794-81CB8322C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404250B-85AA-B865-97B6-2A79E1B6C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67844-9555-4920-A2AB-4CB2FCF24369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B6848B-0517-5680-7902-751FB0D7E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63F47BA-6B1B-708D-C4DE-BBBA37A95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6949C-8A71-4B5F-A9DD-F712697B1E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3154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F57ACC-118C-EABB-F63E-ABB8FF215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22699CE-ABD0-59E2-741F-D4A4FD353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63D0BF-985E-E0A5-D25F-8408F4A7A0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0E9D7A7-604C-0F32-E14F-37B7C3E797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9C40B3D-94C1-CAC2-6DAA-F447BA54A1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14794AA-2765-25F5-E6B7-975E1CA58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67844-9555-4920-A2AB-4CB2FCF24369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ACC3F97-06CA-5FD4-C88D-C86ECFF85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16A7EC5-B709-2E78-2CC1-F94DC7059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6949C-8A71-4B5F-A9DD-F712697B1E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1429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9CF6A2-E9FD-6136-B801-8724C1016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50F79CF-0743-E834-8383-EC742B5B4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67844-9555-4920-A2AB-4CB2FCF24369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56D6E20-0347-8975-F64E-CF22EF1EC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2B66256-B652-3830-C27F-749DDCEAF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6949C-8A71-4B5F-A9DD-F712697B1E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0634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411AA8-162F-7676-09BB-A715FA16F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67844-9555-4920-A2AB-4CB2FCF24369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BB13D89-467E-E00D-8BCC-084F3F659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75C6843-7FD8-B7A9-9590-E8211D08F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6949C-8A71-4B5F-A9DD-F712697B1E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283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04CFC0-0517-43E6-F2C5-2BB4C4F02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486E3C-CA46-8EC6-73D9-77B13D32F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820D24D-67E7-F55E-8742-D918BAC685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2E2A583-1044-9A95-3BA5-3A7C26BB4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67844-9555-4920-A2AB-4CB2FCF24369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450DA32-054F-7F3A-C9F5-BB81C14E7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28E1B3A-0A25-55A4-7099-1F8717636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6949C-8A71-4B5F-A9DD-F712697B1E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1402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7639A2-A669-C1CC-FBF4-3BE586B1C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55C5C00-1AEA-3BA1-9906-070C4B502D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899F9FE-DFF8-E245-9099-B60A492858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6B00682-E796-A22D-4912-9ED0C812D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67844-9555-4920-A2AB-4CB2FCF24369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78D0A88-80BD-5CCB-EDB8-365ED8614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5FCFB5C-FCEE-EC96-C16B-399A1E45D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6949C-8A71-4B5F-A9DD-F712697B1E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5484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985F3B8-01CD-0663-D3F9-C37012FC5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BE4D25-96BF-0861-D699-BA14346858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124562-DDFC-B2A9-5867-B5005E4C6C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67844-9555-4920-A2AB-4CB2FCF24369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76A48F-ACA1-D9A9-A026-8E7BDB2CB9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4FABD4-2FBE-CEF9-28E1-DBCA9CFB42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6949C-8A71-4B5F-A9DD-F712697B1E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6182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6851929E-9F58-E295-9716-544049E50384}"/>
              </a:ext>
            </a:extLst>
          </p:cNvPr>
          <p:cNvSpPr/>
          <p:nvPr/>
        </p:nvSpPr>
        <p:spPr>
          <a:xfrm>
            <a:off x="3900195" y="3088433"/>
            <a:ext cx="4488025" cy="732452"/>
          </a:xfrm>
          <a:prstGeom prst="roundRect">
            <a:avLst/>
          </a:prstGeom>
          <a:solidFill>
            <a:srgbClr val="FFFFCC"/>
          </a:solidFill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L’engagement politique dans les sociétés démocratiques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8F694753-0968-6C16-C09A-4AC9AA5A9B11}"/>
              </a:ext>
            </a:extLst>
          </p:cNvPr>
          <p:cNvSpPr/>
          <p:nvPr/>
        </p:nvSpPr>
        <p:spPr>
          <a:xfrm>
            <a:off x="351454" y="2118563"/>
            <a:ext cx="6260070" cy="464974"/>
          </a:xfrm>
          <a:prstGeom prst="roundRect">
            <a:avLst/>
          </a:prstGeom>
          <a:solidFill>
            <a:srgbClr val="FFCCFF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Les formes variées de l’engagement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FEF708E3-D349-B880-E571-19A619C63D37}"/>
              </a:ext>
            </a:extLst>
          </p:cNvPr>
          <p:cNvSpPr/>
          <p:nvPr/>
        </p:nvSpPr>
        <p:spPr>
          <a:xfrm>
            <a:off x="322414" y="187504"/>
            <a:ext cx="1046864" cy="478619"/>
          </a:xfrm>
          <a:prstGeom prst="roundRect">
            <a:avLst/>
          </a:prstGeom>
          <a:solidFill>
            <a:srgbClr val="FFCCFF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ysClr val="windowText" lastClr="000000"/>
                </a:solidFill>
              </a:rPr>
              <a:t>……..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CA061A30-C9A7-FE14-28A3-CC2FF1C59A18}"/>
              </a:ext>
            </a:extLst>
          </p:cNvPr>
          <p:cNvSpPr/>
          <p:nvPr/>
        </p:nvSpPr>
        <p:spPr>
          <a:xfrm>
            <a:off x="1525748" y="187504"/>
            <a:ext cx="1578835" cy="478619"/>
          </a:xfrm>
          <a:prstGeom prst="roundRect">
            <a:avLst/>
          </a:prstGeom>
          <a:solidFill>
            <a:srgbClr val="FFCCFF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militantisme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4963D63C-A2AC-7ECA-4060-0931EDD17FC3}"/>
              </a:ext>
            </a:extLst>
          </p:cNvPr>
          <p:cNvSpPr/>
          <p:nvPr/>
        </p:nvSpPr>
        <p:spPr>
          <a:xfrm>
            <a:off x="3209730" y="187504"/>
            <a:ext cx="1545772" cy="464974"/>
          </a:xfrm>
          <a:prstGeom prst="roundRect">
            <a:avLst/>
          </a:prstGeom>
          <a:solidFill>
            <a:srgbClr val="FFCCFF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Engagement associatif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CBB3F064-3F0A-9B36-9352-3AF9FB76B446}"/>
              </a:ext>
            </a:extLst>
          </p:cNvPr>
          <p:cNvSpPr/>
          <p:nvPr/>
        </p:nvSpPr>
        <p:spPr>
          <a:xfrm>
            <a:off x="7218782" y="1277013"/>
            <a:ext cx="2447731" cy="1269387"/>
          </a:xfrm>
          <a:prstGeom prst="roundRect">
            <a:avLst/>
          </a:prstGeom>
          <a:solidFill>
            <a:srgbClr val="CCECFF"/>
          </a:solidFill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dépend de variables sociodémographiques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1AF84540-23CA-0C04-B4A7-BE44CC0FFD5D}"/>
              </a:ext>
            </a:extLst>
          </p:cNvPr>
          <p:cNvSpPr/>
          <p:nvPr/>
        </p:nvSpPr>
        <p:spPr>
          <a:xfrm>
            <a:off x="7218783" y="193640"/>
            <a:ext cx="2585010" cy="578477"/>
          </a:xfrm>
          <a:prstGeom prst="roundRect">
            <a:avLst/>
          </a:prstGeom>
          <a:solidFill>
            <a:srgbClr val="CCECFF"/>
          </a:solidFill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……………………………………………………………….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11B2C581-8CAE-6BDE-DECB-7F46F48123F9}"/>
              </a:ext>
            </a:extLst>
          </p:cNvPr>
          <p:cNvSpPr/>
          <p:nvPr/>
        </p:nvSpPr>
        <p:spPr>
          <a:xfrm>
            <a:off x="1263129" y="5011036"/>
            <a:ext cx="3893201" cy="464974"/>
          </a:xfrm>
          <a:prstGeom prst="roundRect">
            <a:avLst/>
          </a:prstGeom>
          <a:solidFill>
            <a:srgbClr val="CCFF99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Expliquer l’engagement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71CFD914-1D44-C3D7-91F2-8D5174A1498A}"/>
              </a:ext>
            </a:extLst>
          </p:cNvPr>
          <p:cNvSpPr/>
          <p:nvPr/>
        </p:nvSpPr>
        <p:spPr>
          <a:xfrm>
            <a:off x="167353" y="5860696"/>
            <a:ext cx="2238476" cy="369332"/>
          </a:xfrm>
          <a:prstGeom prst="roundRect">
            <a:avLst/>
          </a:prstGeom>
          <a:solidFill>
            <a:srgbClr val="CCFF99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b="1" dirty="0"/>
              <a:t>……………… ……………..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3F93FCA8-FF0D-99D5-3557-F508CECF4FE9}"/>
              </a:ext>
            </a:extLst>
          </p:cNvPr>
          <p:cNvSpPr/>
          <p:nvPr/>
        </p:nvSpPr>
        <p:spPr>
          <a:xfrm>
            <a:off x="2454322" y="5853394"/>
            <a:ext cx="1843100" cy="892637"/>
          </a:xfrm>
          <a:prstGeom prst="roundRect">
            <a:avLst/>
          </a:prstGeom>
          <a:solidFill>
            <a:srgbClr val="CCFF99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b="1" dirty="0"/>
              <a:t>…………………………</a:t>
            </a:r>
          </a:p>
          <a:p>
            <a:pPr algn="ctr"/>
            <a:r>
              <a:rPr lang="fr-FR" sz="1600" b="1" dirty="0"/>
              <a:t>symboliques</a:t>
            </a: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EFCCAF9F-8D32-51FF-C06F-5D586F077C9E}"/>
              </a:ext>
            </a:extLst>
          </p:cNvPr>
          <p:cNvSpPr/>
          <p:nvPr/>
        </p:nvSpPr>
        <p:spPr>
          <a:xfrm>
            <a:off x="4345915" y="5853395"/>
            <a:ext cx="2022209" cy="892638"/>
          </a:xfrm>
          <a:prstGeom prst="roundRect">
            <a:avLst/>
          </a:prstGeom>
          <a:solidFill>
            <a:srgbClr val="CCFF99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b="1" dirty="0"/>
              <a:t>Structure des opportunités politiques</a:t>
            </a:r>
            <a:endParaRPr lang="fr-FR" sz="1600" dirty="0"/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F9D49B83-F276-F7D2-45B6-EC570FB94025}"/>
              </a:ext>
            </a:extLst>
          </p:cNvPr>
          <p:cNvSpPr/>
          <p:nvPr/>
        </p:nvSpPr>
        <p:spPr>
          <a:xfrm>
            <a:off x="6701134" y="4212586"/>
            <a:ext cx="5378518" cy="464974"/>
          </a:xfrm>
          <a:prstGeom prst="roundRect">
            <a:avLst/>
          </a:prstGeom>
          <a:solidFill>
            <a:srgbClr val="CCCCFF"/>
          </a:solidFill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Les transformations de l’action collective</a:t>
            </a: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B4539F6F-7FF3-4857-E219-4685B6839D91}"/>
              </a:ext>
            </a:extLst>
          </p:cNvPr>
          <p:cNvSpPr/>
          <p:nvPr/>
        </p:nvSpPr>
        <p:spPr>
          <a:xfrm>
            <a:off x="6701134" y="5011036"/>
            <a:ext cx="1660850" cy="562861"/>
          </a:xfrm>
          <a:prstGeom prst="roundRect">
            <a:avLst/>
          </a:prstGeom>
          <a:solidFill>
            <a:srgbClr val="CCCCFF"/>
          </a:solidFill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…………….</a:t>
            </a:r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6BE6D2A6-2685-37C8-5712-76466F62E064}"/>
              </a:ext>
            </a:extLst>
          </p:cNvPr>
          <p:cNvSpPr/>
          <p:nvPr/>
        </p:nvSpPr>
        <p:spPr>
          <a:xfrm>
            <a:off x="8451014" y="5011036"/>
            <a:ext cx="1834245" cy="562863"/>
          </a:xfrm>
          <a:prstGeom prst="roundRect">
            <a:avLst/>
          </a:prstGeom>
          <a:solidFill>
            <a:srgbClr val="CCCCFF"/>
          </a:solidFill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………………</a:t>
            </a:r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627A349D-E3D6-EE22-2AC3-467D99FAE545}"/>
              </a:ext>
            </a:extLst>
          </p:cNvPr>
          <p:cNvSpPr/>
          <p:nvPr/>
        </p:nvSpPr>
        <p:spPr>
          <a:xfrm>
            <a:off x="10374289" y="5011036"/>
            <a:ext cx="1705363" cy="562862"/>
          </a:xfrm>
          <a:prstGeom prst="roundRect">
            <a:avLst/>
          </a:prstGeom>
          <a:solidFill>
            <a:srgbClr val="CCCCFF"/>
          </a:solidFill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………………….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15F6864F-6DD1-A1A1-511E-B075744071C0}"/>
              </a:ext>
            </a:extLst>
          </p:cNvPr>
          <p:cNvSpPr txBox="1"/>
          <p:nvPr/>
        </p:nvSpPr>
        <p:spPr>
          <a:xfrm>
            <a:off x="6727370" y="5839627"/>
            <a:ext cx="1660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Evolution des enjeux, des revendications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67CC165F-2866-7CAD-BC0E-B436FF16E23D}"/>
              </a:ext>
            </a:extLst>
          </p:cNvPr>
          <p:cNvSpPr txBox="1"/>
          <p:nvPr/>
        </p:nvSpPr>
        <p:spPr>
          <a:xfrm>
            <a:off x="8388220" y="5820321"/>
            <a:ext cx="20629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Des travailleurs vers la société civile, des organisations plus décentralisées, plus autonomes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AD1A729F-18EE-0E16-89B9-4A61D96D23E6}"/>
              </a:ext>
            </a:extLst>
          </p:cNvPr>
          <p:cNvSpPr txBox="1"/>
          <p:nvPr/>
        </p:nvSpPr>
        <p:spPr>
          <a:xfrm>
            <a:off x="10473038" y="5820321"/>
            <a:ext cx="1660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Des modes d’action plus originaux, parfois ludiques, importance des médias</a:t>
            </a:r>
          </a:p>
        </p:txBody>
      </p:sp>
      <p:sp>
        <p:nvSpPr>
          <p:cNvPr id="41" name="Flèche : droite 40">
            <a:extLst>
              <a:ext uri="{FF2B5EF4-FFF2-40B4-BE49-F238E27FC236}">
                <a16:creationId xmlns:a16="http://schemas.microsoft.com/office/drawing/2014/main" id="{61F5BFA8-870E-640F-5F58-67778D332829}"/>
              </a:ext>
            </a:extLst>
          </p:cNvPr>
          <p:cNvSpPr/>
          <p:nvPr/>
        </p:nvSpPr>
        <p:spPr>
          <a:xfrm rot="18188595">
            <a:off x="7511143" y="2696732"/>
            <a:ext cx="298579" cy="270403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Flèche : droite 41">
            <a:extLst>
              <a:ext uri="{FF2B5EF4-FFF2-40B4-BE49-F238E27FC236}">
                <a16:creationId xmlns:a16="http://schemas.microsoft.com/office/drawing/2014/main" id="{8310AB7E-0E77-B47D-5291-CA89E998F6CB}"/>
              </a:ext>
            </a:extLst>
          </p:cNvPr>
          <p:cNvSpPr/>
          <p:nvPr/>
        </p:nvSpPr>
        <p:spPr>
          <a:xfrm rot="14255615">
            <a:off x="4712577" y="2691042"/>
            <a:ext cx="298579" cy="270403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Flèche : droite 42">
            <a:extLst>
              <a:ext uri="{FF2B5EF4-FFF2-40B4-BE49-F238E27FC236}">
                <a16:creationId xmlns:a16="http://schemas.microsoft.com/office/drawing/2014/main" id="{21794CA3-1318-8999-E2F9-FC6C54858F64}"/>
              </a:ext>
            </a:extLst>
          </p:cNvPr>
          <p:cNvSpPr/>
          <p:nvPr/>
        </p:nvSpPr>
        <p:spPr>
          <a:xfrm rot="2399531">
            <a:off x="7552472" y="3895370"/>
            <a:ext cx="298579" cy="270403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Flèche : droite 43">
            <a:extLst>
              <a:ext uri="{FF2B5EF4-FFF2-40B4-BE49-F238E27FC236}">
                <a16:creationId xmlns:a16="http://schemas.microsoft.com/office/drawing/2014/main" id="{074F1C74-0562-12C9-3AAD-4C66C7977730}"/>
              </a:ext>
            </a:extLst>
          </p:cNvPr>
          <p:cNvSpPr/>
          <p:nvPr/>
        </p:nvSpPr>
        <p:spPr>
          <a:xfrm rot="7533136">
            <a:off x="4649754" y="3866909"/>
            <a:ext cx="298579" cy="270403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Flèche : droite 44">
            <a:extLst>
              <a:ext uri="{FF2B5EF4-FFF2-40B4-BE49-F238E27FC236}">
                <a16:creationId xmlns:a16="http://schemas.microsoft.com/office/drawing/2014/main" id="{C7D3B0CC-DB44-54BC-68E0-CECC3BB1CC6A}"/>
              </a:ext>
            </a:extLst>
          </p:cNvPr>
          <p:cNvSpPr/>
          <p:nvPr/>
        </p:nvSpPr>
        <p:spPr>
          <a:xfrm rot="5400000">
            <a:off x="1351278" y="5549625"/>
            <a:ext cx="244855" cy="253174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Flèche : droite 45">
            <a:extLst>
              <a:ext uri="{FF2B5EF4-FFF2-40B4-BE49-F238E27FC236}">
                <a16:creationId xmlns:a16="http://schemas.microsoft.com/office/drawing/2014/main" id="{352F50B5-71C2-C348-3B16-3015F5022E41}"/>
              </a:ext>
            </a:extLst>
          </p:cNvPr>
          <p:cNvSpPr/>
          <p:nvPr/>
        </p:nvSpPr>
        <p:spPr>
          <a:xfrm rot="5400000">
            <a:off x="3099214" y="5572913"/>
            <a:ext cx="244855" cy="253174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Flèche : droite 46">
            <a:extLst>
              <a:ext uri="{FF2B5EF4-FFF2-40B4-BE49-F238E27FC236}">
                <a16:creationId xmlns:a16="http://schemas.microsoft.com/office/drawing/2014/main" id="{F004ACFE-4A5B-446F-CC7D-CD6CBF45DC9C}"/>
              </a:ext>
            </a:extLst>
          </p:cNvPr>
          <p:cNvSpPr/>
          <p:nvPr/>
        </p:nvSpPr>
        <p:spPr>
          <a:xfrm rot="5400000">
            <a:off x="4664893" y="5558903"/>
            <a:ext cx="244855" cy="253174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Flèche : droite 47">
            <a:extLst>
              <a:ext uri="{FF2B5EF4-FFF2-40B4-BE49-F238E27FC236}">
                <a16:creationId xmlns:a16="http://schemas.microsoft.com/office/drawing/2014/main" id="{DCEFCC2D-D3B9-F02B-FD3E-CE0813B64A2E}"/>
              </a:ext>
            </a:extLst>
          </p:cNvPr>
          <p:cNvSpPr/>
          <p:nvPr/>
        </p:nvSpPr>
        <p:spPr>
          <a:xfrm rot="5400000">
            <a:off x="7378065" y="4719089"/>
            <a:ext cx="244855" cy="253174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Flèche : droite 48">
            <a:extLst>
              <a:ext uri="{FF2B5EF4-FFF2-40B4-BE49-F238E27FC236}">
                <a16:creationId xmlns:a16="http://schemas.microsoft.com/office/drawing/2014/main" id="{64F52765-C880-D2B3-9226-21C2ACD06384}"/>
              </a:ext>
            </a:extLst>
          </p:cNvPr>
          <p:cNvSpPr/>
          <p:nvPr/>
        </p:nvSpPr>
        <p:spPr>
          <a:xfrm rot="5400000">
            <a:off x="9229025" y="4733652"/>
            <a:ext cx="244855" cy="253174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Flèche : droite 49">
            <a:extLst>
              <a:ext uri="{FF2B5EF4-FFF2-40B4-BE49-F238E27FC236}">
                <a16:creationId xmlns:a16="http://schemas.microsoft.com/office/drawing/2014/main" id="{32BAE81A-627B-6749-AE93-A0046CB68590}"/>
              </a:ext>
            </a:extLst>
          </p:cNvPr>
          <p:cNvSpPr/>
          <p:nvPr/>
        </p:nvSpPr>
        <p:spPr>
          <a:xfrm rot="5400000">
            <a:off x="11141024" y="4719090"/>
            <a:ext cx="244855" cy="253174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Flèche : bas 50">
            <a:extLst>
              <a:ext uri="{FF2B5EF4-FFF2-40B4-BE49-F238E27FC236}">
                <a16:creationId xmlns:a16="http://schemas.microsoft.com/office/drawing/2014/main" id="{21F7FFD8-EBFB-78B2-A009-705741ACFB41}"/>
              </a:ext>
            </a:extLst>
          </p:cNvPr>
          <p:cNvSpPr/>
          <p:nvPr/>
        </p:nvSpPr>
        <p:spPr>
          <a:xfrm>
            <a:off x="11136865" y="5597558"/>
            <a:ext cx="311299" cy="264217"/>
          </a:xfrm>
          <a:prstGeom prst="downArrow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Flèche : bas 51">
            <a:extLst>
              <a:ext uri="{FF2B5EF4-FFF2-40B4-BE49-F238E27FC236}">
                <a16:creationId xmlns:a16="http://schemas.microsoft.com/office/drawing/2014/main" id="{EA4B1ACA-8CD0-F181-EBC2-172E3C8F94D1}"/>
              </a:ext>
            </a:extLst>
          </p:cNvPr>
          <p:cNvSpPr/>
          <p:nvPr/>
        </p:nvSpPr>
        <p:spPr>
          <a:xfrm>
            <a:off x="9250913" y="5604138"/>
            <a:ext cx="311299" cy="264217"/>
          </a:xfrm>
          <a:prstGeom prst="downArrow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Flèche : bas 52">
            <a:extLst>
              <a:ext uri="{FF2B5EF4-FFF2-40B4-BE49-F238E27FC236}">
                <a16:creationId xmlns:a16="http://schemas.microsoft.com/office/drawing/2014/main" id="{7A791B92-CE14-DE83-39E9-90625D27249A}"/>
              </a:ext>
            </a:extLst>
          </p:cNvPr>
          <p:cNvSpPr/>
          <p:nvPr/>
        </p:nvSpPr>
        <p:spPr>
          <a:xfrm>
            <a:off x="7344844" y="5604138"/>
            <a:ext cx="311299" cy="264217"/>
          </a:xfrm>
          <a:prstGeom prst="downArrow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Flèche : droite 62">
            <a:extLst>
              <a:ext uri="{FF2B5EF4-FFF2-40B4-BE49-F238E27FC236}">
                <a16:creationId xmlns:a16="http://schemas.microsoft.com/office/drawing/2014/main" id="{F14DDD4E-C8EC-1FAC-9B4C-B94B06076DDA}"/>
              </a:ext>
            </a:extLst>
          </p:cNvPr>
          <p:cNvSpPr/>
          <p:nvPr/>
        </p:nvSpPr>
        <p:spPr>
          <a:xfrm rot="16200000">
            <a:off x="2585896" y="750083"/>
            <a:ext cx="176731" cy="220801"/>
          </a:xfrm>
          <a:prstGeom prst="rightArrow">
            <a:avLst>
              <a:gd name="adj1" fmla="val 50000"/>
              <a:gd name="adj2" fmla="val 61431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Flèche : droite 63">
            <a:extLst>
              <a:ext uri="{FF2B5EF4-FFF2-40B4-BE49-F238E27FC236}">
                <a16:creationId xmlns:a16="http://schemas.microsoft.com/office/drawing/2014/main" id="{F6A61660-5E48-4579-E07C-F8D7DD5CF827}"/>
              </a:ext>
            </a:extLst>
          </p:cNvPr>
          <p:cNvSpPr/>
          <p:nvPr/>
        </p:nvSpPr>
        <p:spPr>
          <a:xfrm rot="16200000">
            <a:off x="1799977" y="733610"/>
            <a:ext cx="176731" cy="220801"/>
          </a:xfrm>
          <a:prstGeom prst="rightArrow">
            <a:avLst>
              <a:gd name="adj1" fmla="val 50000"/>
              <a:gd name="adj2" fmla="val 61431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Flèche : droite 64">
            <a:extLst>
              <a:ext uri="{FF2B5EF4-FFF2-40B4-BE49-F238E27FC236}">
                <a16:creationId xmlns:a16="http://schemas.microsoft.com/office/drawing/2014/main" id="{3A82C791-F8B9-43D7-548F-23BC3AE15B1A}"/>
              </a:ext>
            </a:extLst>
          </p:cNvPr>
          <p:cNvSpPr/>
          <p:nvPr/>
        </p:nvSpPr>
        <p:spPr>
          <a:xfrm rot="16200000">
            <a:off x="757480" y="741215"/>
            <a:ext cx="176731" cy="220801"/>
          </a:xfrm>
          <a:prstGeom prst="rightArrow">
            <a:avLst>
              <a:gd name="adj1" fmla="val 50000"/>
              <a:gd name="adj2" fmla="val 61431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51BB1CE1-78ED-6A92-DFB7-12C5E7A8E99B}"/>
              </a:ext>
            </a:extLst>
          </p:cNvPr>
          <p:cNvSpPr/>
          <p:nvPr/>
        </p:nvSpPr>
        <p:spPr>
          <a:xfrm>
            <a:off x="4805358" y="193641"/>
            <a:ext cx="1806168" cy="464974"/>
          </a:xfrm>
          <a:prstGeom prst="roundRect">
            <a:avLst/>
          </a:prstGeom>
          <a:solidFill>
            <a:srgbClr val="FFCCFF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…………………………………………</a:t>
            </a:r>
          </a:p>
        </p:txBody>
      </p:sp>
      <p:sp>
        <p:nvSpPr>
          <p:cNvPr id="3" name="Flèche : droite 2">
            <a:extLst>
              <a:ext uri="{FF2B5EF4-FFF2-40B4-BE49-F238E27FC236}">
                <a16:creationId xmlns:a16="http://schemas.microsoft.com/office/drawing/2014/main" id="{81FF4BBA-EB5A-44C4-B18C-CA2B020FE703}"/>
              </a:ext>
            </a:extLst>
          </p:cNvPr>
          <p:cNvSpPr/>
          <p:nvPr/>
        </p:nvSpPr>
        <p:spPr>
          <a:xfrm rot="16200000">
            <a:off x="3857782" y="780553"/>
            <a:ext cx="176731" cy="220801"/>
          </a:xfrm>
          <a:prstGeom prst="rightArrow">
            <a:avLst>
              <a:gd name="adj1" fmla="val 50000"/>
              <a:gd name="adj2" fmla="val 61431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 : droite 8">
            <a:extLst>
              <a:ext uri="{FF2B5EF4-FFF2-40B4-BE49-F238E27FC236}">
                <a16:creationId xmlns:a16="http://schemas.microsoft.com/office/drawing/2014/main" id="{0F03DA9A-2E06-E085-8A08-9793A92B9CF1}"/>
              </a:ext>
            </a:extLst>
          </p:cNvPr>
          <p:cNvSpPr/>
          <p:nvPr/>
        </p:nvSpPr>
        <p:spPr>
          <a:xfrm rot="16200000">
            <a:off x="5472548" y="783238"/>
            <a:ext cx="176731" cy="220801"/>
          </a:xfrm>
          <a:prstGeom prst="rightArrow">
            <a:avLst>
              <a:gd name="adj1" fmla="val 50000"/>
              <a:gd name="adj2" fmla="val 61431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705710B2-5021-89AA-AD2E-A620613F0051}"/>
              </a:ext>
            </a:extLst>
          </p:cNvPr>
          <p:cNvSpPr/>
          <p:nvPr/>
        </p:nvSpPr>
        <p:spPr>
          <a:xfrm>
            <a:off x="322414" y="1035229"/>
            <a:ext cx="1947958" cy="464974"/>
          </a:xfrm>
          <a:prstGeom prst="roundRect">
            <a:avLst/>
          </a:prstGeom>
          <a:solidFill>
            <a:schemeClr val="bg2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Conventionnelles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7DBF4664-794D-CE85-B701-5F7E0474B05A}"/>
              </a:ext>
            </a:extLst>
          </p:cNvPr>
          <p:cNvSpPr/>
          <p:nvPr/>
        </p:nvSpPr>
        <p:spPr>
          <a:xfrm>
            <a:off x="2360261" y="1040059"/>
            <a:ext cx="4251263" cy="464974"/>
          </a:xfrm>
          <a:prstGeom prst="roundRect">
            <a:avLst/>
          </a:prstGeom>
          <a:solidFill>
            <a:schemeClr val="bg2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Non conventionnelles</a:t>
            </a:r>
          </a:p>
        </p:txBody>
      </p:sp>
      <p:sp>
        <p:nvSpPr>
          <p:cNvPr id="12" name="Flèche : droite 11">
            <a:extLst>
              <a:ext uri="{FF2B5EF4-FFF2-40B4-BE49-F238E27FC236}">
                <a16:creationId xmlns:a16="http://schemas.microsoft.com/office/drawing/2014/main" id="{889D9181-E5EE-48DD-1EE5-2EC19269D4AE}"/>
              </a:ext>
            </a:extLst>
          </p:cNvPr>
          <p:cNvSpPr/>
          <p:nvPr/>
        </p:nvSpPr>
        <p:spPr>
          <a:xfrm rot="16200000">
            <a:off x="1219988" y="1689194"/>
            <a:ext cx="298579" cy="270403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 : droite 12">
            <a:extLst>
              <a:ext uri="{FF2B5EF4-FFF2-40B4-BE49-F238E27FC236}">
                <a16:creationId xmlns:a16="http://schemas.microsoft.com/office/drawing/2014/main" id="{F4A08B4E-28ED-CF0D-FDC8-690D90C37FE3}"/>
              </a:ext>
            </a:extLst>
          </p:cNvPr>
          <p:cNvSpPr/>
          <p:nvPr/>
        </p:nvSpPr>
        <p:spPr>
          <a:xfrm rot="16200000">
            <a:off x="4695075" y="1694422"/>
            <a:ext cx="298579" cy="270403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AF2D7D2B-BAC2-DC72-095C-B6593078BC1E}"/>
              </a:ext>
            </a:extLst>
          </p:cNvPr>
          <p:cNvSpPr/>
          <p:nvPr/>
        </p:nvSpPr>
        <p:spPr>
          <a:xfrm>
            <a:off x="10149524" y="1032109"/>
            <a:ext cx="1586206" cy="578477"/>
          </a:xfrm>
          <a:prstGeom prst="roundRect">
            <a:avLst/>
          </a:prstGeom>
          <a:solidFill>
            <a:srgbClr val="CCECFF"/>
          </a:solidFill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génération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3C8F67EA-823E-C710-DC92-08CA517519F2}"/>
              </a:ext>
            </a:extLst>
          </p:cNvPr>
          <p:cNvSpPr/>
          <p:nvPr/>
        </p:nvSpPr>
        <p:spPr>
          <a:xfrm>
            <a:off x="10123714" y="210083"/>
            <a:ext cx="1586206" cy="578477"/>
          </a:xfrm>
          <a:prstGeom prst="roundRect">
            <a:avLst/>
          </a:prstGeom>
          <a:solidFill>
            <a:srgbClr val="CCECFF"/>
          </a:solidFill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âge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6ECCE6C5-12BE-87ED-B0F7-32AEC99CAAA2}"/>
              </a:ext>
            </a:extLst>
          </p:cNvPr>
          <p:cNvSpPr/>
          <p:nvPr/>
        </p:nvSpPr>
        <p:spPr>
          <a:xfrm>
            <a:off x="10164916" y="1904605"/>
            <a:ext cx="1586206" cy="578477"/>
          </a:xfrm>
          <a:prstGeom prst="roundRect">
            <a:avLst/>
          </a:prstGeom>
          <a:solidFill>
            <a:srgbClr val="CCECFF"/>
          </a:solidFill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diplôme</a:t>
            </a: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7C8EBA04-966D-E715-D1DF-89768BC4FE1D}"/>
              </a:ext>
            </a:extLst>
          </p:cNvPr>
          <p:cNvSpPr/>
          <p:nvPr/>
        </p:nvSpPr>
        <p:spPr>
          <a:xfrm>
            <a:off x="10169008" y="2671748"/>
            <a:ext cx="1586206" cy="578477"/>
          </a:xfrm>
          <a:prstGeom prst="roundRect">
            <a:avLst/>
          </a:prstGeom>
          <a:solidFill>
            <a:srgbClr val="CCECFF"/>
          </a:solidFill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………………</a:t>
            </a:r>
          </a:p>
        </p:txBody>
      </p:sp>
      <p:cxnSp>
        <p:nvCxnSpPr>
          <p:cNvPr id="68" name="Connecteur droit avec flèche 67">
            <a:extLst>
              <a:ext uri="{FF2B5EF4-FFF2-40B4-BE49-F238E27FC236}">
                <a16:creationId xmlns:a16="http://schemas.microsoft.com/office/drawing/2014/main" id="{6716E054-1FCB-E9EC-4324-A1ECAAB76781}"/>
              </a:ext>
            </a:extLst>
          </p:cNvPr>
          <p:cNvCxnSpPr>
            <a:stCxn id="17" idx="0"/>
          </p:cNvCxnSpPr>
          <p:nvPr/>
        </p:nvCxnSpPr>
        <p:spPr>
          <a:xfrm flipH="1" flipV="1">
            <a:off x="8442647" y="860483"/>
            <a:ext cx="1" cy="41653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E7CD071E-C5A8-117C-9FF9-EB1132DAF2F3}"/>
              </a:ext>
            </a:extLst>
          </p:cNvPr>
          <p:cNvCxnSpPr>
            <a:cxnSpLocks/>
          </p:cNvCxnSpPr>
          <p:nvPr/>
        </p:nvCxnSpPr>
        <p:spPr>
          <a:xfrm flipV="1">
            <a:off x="9562213" y="772117"/>
            <a:ext cx="495200" cy="53637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Connecteur droit avec flèche 70">
            <a:extLst>
              <a:ext uri="{FF2B5EF4-FFF2-40B4-BE49-F238E27FC236}">
                <a16:creationId xmlns:a16="http://schemas.microsoft.com/office/drawing/2014/main" id="{FCA4CB1A-9250-C702-7901-03019A89C93C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9692945" y="1321348"/>
            <a:ext cx="456579" cy="23069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Connecteur droit avec flèche 74">
            <a:extLst>
              <a:ext uri="{FF2B5EF4-FFF2-40B4-BE49-F238E27FC236}">
                <a16:creationId xmlns:a16="http://schemas.microsoft.com/office/drawing/2014/main" id="{88F035D9-BC71-7DF0-B4EC-AE8D56B8B267}"/>
              </a:ext>
            </a:extLst>
          </p:cNvPr>
          <p:cNvCxnSpPr>
            <a:cxnSpLocks/>
            <a:endCxn id="16" idx="1"/>
          </p:cNvCxnSpPr>
          <p:nvPr/>
        </p:nvCxnSpPr>
        <p:spPr>
          <a:xfrm>
            <a:off x="9692945" y="2069209"/>
            <a:ext cx="471971" cy="12463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Connecteur droit avec flèche 77">
            <a:extLst>
              <a:ext uri="{FF2B5EF4-FFF2-40B4-BE49-F238E27FC236}">
                <a16:creationId xmlns:a16="http://schemas.microsoft.com/office/drawing/2014/main" id="{B4B10D6A-D42B-15F9-A3D9-94BF1F45BFF9}"/>
              </a:ext>
            </a:extLst>
          </p:cNvPr>
          <p:cNvCxnSpPr>
            <a:cxnSpLocks/>
          </p:cNvCxnSpPr>
          <p:nvPr/>
        </p:nvCxnSpPr>
        <p:spPr>
          <a:xfrm>
            <a:off x="9532460" y="2527832"/>
            <a:ext cx="591254" cy="35204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Rectangle : coins arrondis 79">
            <a:extLst>
              <a:ext uri="{FF2B5EF4-FFF2-40B4-BE49-F238E27FC236}">
                <a16:creationId xmlns:a16="http://schemas.microsoft.com/office/drawing/2014/main" id="{EBCCC630-BF90-EB73-C1B3-AAAAB3E93CCD}"/>
              </a:ext>
            </a:extLst>
          </p:cNvPr>
          <p:cNvSpPr/>
          <p:nvPr/>
        </p:nvSpPr>
        <p:spPr>
          <a:xfrm>
            <a:off x="1263129" y="4268008"/>
            <a:ext cx="3893201" cy="464974"/>
          </a:xfrm>
          <a:prstGeom prst="roundRect">
            <a:avLst/>
          </a:prstGeom>
          <a:solidFill>
            <a:srgbClr val="CCFF99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Le ………………… de l’action collective</a:t>
            </a:r>
          </a:p>
        </p:txBody>
      </p:sp>
      <p:sp>
        <p:nvSpPr>
          <p:cNvPr id="81" name="Flèche : droite 80">
            <a:extLst>
              <a:ext uri="{FF2B5EF4-FFF2-40B4-BE49-F238E27FC236}">
                <a16:creationId xmlns:a16="http://schemas.microsoft.com/office/drawing/2014/main" id="{F41AB5EB-CA4A-3157-7DD7-E71C9CC410F2}"/>
              </a:ext>
            </a:extLst>
          </p:cNvPr>
          <p:cNvSpPr/>
          <p:nvPr/>
        </p:nvSpPr>
        <p:spPr>
          <a:xfrm rot="5400000">
            <a:off x="3088620" y="4728823"/>
            <a:ext cx="244855" cy="253174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ZoneTexte 81">
            <a:extLst>
              <a:ext uri="{FF2B5EF4-FFF2-40B4-BE49-F238E27FC236}">
                <a16:creationId xmlns:a16="http://schemas.microsoft.com/office/drawing/2014/main" id="{91011618-9579-BAE6-DC90-F317E8AB286F}"/>
              </a:ext>
            </a:extLst>
          </p:cNvPr>
          <p:cNvSpPr txBox="1"/>
          <p:nvPr/>
        </p:nvSpPr>
        <p:spPr>
          <a:xfrm>
            <a:off x="409459" y="3430887"/>
            <a:ext cx="2212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/>
              <a:t>Passager ………………</a:t>
            </a:r>
          </a:p>
        </p:txBody>
      </p:sp>
      <p:cxnSp>
        <p:nvCxnSpPr>
          <p:cNvPr id="84" name="Connecteur : en arc 83">
            <a:extLst>
              <a:ext uri="{FF2B5EF4-FFF2-40B4-BE49-F238E27FC236}">
                <a16:creationId xmlns:a16="http://schemas.microsoft.com/office/drawing/2014/main" id="{87321264-A1BD-8288-B2BE-872228CE49B9}"/>
              </a:ext>
            </a:extLst>
          </p:cNvPr>
          <p:cNvCxnSpPr>
            <a:stCxn id="80" idx="0"/>
          </p:cNvCxnSpPr>
          <p:nvPr/>
        </p:nvCxnSpPr>
        <p:spPr>
          <a:xfrm rot="16200000" flipV="1">
            <a:off x="2469102" y="3527379"/>
            <a:ext cx="631789" cy="849469"/>
          </a:xfrm>
          <a:prstGeom prst="curvedConnector2">
            <a:avLst/>
          </a:prstGeom>
          <a:ln w="12700"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6" name="ZoneTexte 85">
            <a:extLst>
              <a:ext uri="{FF2B5EF4-FFF2-40B4-BE49-F238E27FC236}">
                <a16:creationId xmlns:a16="http://schemas.microsoft.com/office/drawing/2014/main" id="{0DBC8D5C-702D-FCA1-E78A-A2D6C50B0F65}"/>
              </a:ext>
            </a:extLst>
          </p:cNvPr>
          <p:cNvSpPr txBox="1"/>
          <p:nvPr/>
        </p:nvSpPr>
        <p:spPr>
          <a:xfrm>
            <a:off x="167353" y="6292083"/>
            <a:ext cx="2239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positives / négatives</a:t>
            </a:r>
          </a:p>
          <a:p>
            <a:r>
              <a:rPr lang="fr-FR" sz="1200" dirty="0"/>
              <a:t>m</a:t>
            </a:r>
            <a:r>
              <a:rPr lang="fr-FR" sz="1200"/>
              <a:t>atérielles </a:t>
            </a:r>
            <a:r>
              <a:rPr lang="fr-FR" sz="1200" dirty="0"/>
              <a:t>/ symboliques</a:t>
            </a:r>
          </a:p>
        </p:txBody>
      </p:sp>
    </p:spTree>
    <p:extLst>
      <p:ext uri="{BB962C8B-B14F-4D97-AF65-F5344CB8AC3E}">
        <p14:creationId xmlns:p14="http://schemas.microsoft.com/office/powerpoint/2010/main" val="873418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6851929E-9F58-E295-9716-544049E50384}"/>
              </a:ext>
            </a:extLst>
          </p:cNvPr>
          <p:cNvSpPr/>
          <p:nvPr/>
        </p:nvSpPr>
        <p:spPr>
          <a:xfrm>
            <a:off x="3900195" y="3088433"/>
            <a:ext cx="4488025" cy="732452"/>
          </a:xfrm>
          <a:prstGeom prst="roundRect">
            <a:avLst/>
          </a:prstGeom>
          <a:solidFill>
            <a:srgbClr val="FFFFCC"/>
          </a:solidFill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L’engagement politique dans les sociétés démocratiques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8F694753-0968-6C16-C09A-4AC9AA5A9B11}"/>
              </a:ext>
            </a:extLst>
          </p:cNvPr>
          <p:cNvSpPr/>
          <p:nvPr/>
        </p:nvSpPr>
        <p:spPr>
          <a:xfrm>
            <a:off x="351454" y="2118563"/>
            <a:ext cx="6260070" cy="464974"/>
          </a:xfrm>
          <a:prstGeom prst="roundRect">
            <a:avLst/>
          </a:prstGeom>
          <a:solidFill>
            <a:srgbClr val="FFCCFF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Les formes variées de l’engagement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FEF708E3-D349-B880-E571-19A619C63D37}"/>
              </a:ext>
            </a:extLst>
          </p:cNvPr>
          <p:cNvSpPr/>
          <p:nvPr/>
        </p:nvSpPr>
        <p:spPr>
          <a:xfrm>
            <a:off x="322414" y="187504"/>
            <a:ext cx="1046864" cy="478619"/>
          </a:xfrm>
          <a:prstGeom prst="roundRect">
            <a:avLst/>
          </a:prstGeom>
          <a:solidFill>
            <a:srgbClr val="FFCCFF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ysClr val="windowText" lastClr="000000"/>
                </a:solidFill>
              </a:rPr>
              <a:t>vote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CA061A30-C9A7-FE14-28A3-CC2FF1C59A18}"/>
              </a:ext>
            </a:extLst>
          </p:cNvPr>
          <p:cNvSpPr/>
          <p:nvPr/>
        </p:nvSpPr>
        <p:spPr>
          <a:xfrm>
            <a:off x="1525748" y="187504"/>
            <a:ext cx="1578835" cy="478619"/>
          </a:xfrm>
          <a:prstGeom prst="roundRect">
            <a:avLst/>
          </a:prstGeom>
          <a:solidFill>
            <a:srgbClr val="FFCCFF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militantisme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4963D63C-A2AC-7ECA-4060-0931EDD17FC3}"/>
              </a:ext>
            </a:extLst>
          </p:cNvPr>
          <p:cNvSpPr/>
          <p:nvPr/>
        </p:nvSpPr>
        <p:spPr>
          <a:xfrm>
            <a:off x="3209730" y="187504"/>
            <a:ext cx="1545772" cy="464974"/>
          </a:xfrm>
          <a:prstGeom prst="roundRect">
            <a:avLst/>
          </a:prstGeom>
          <a:solidFill>
            <a:srgbClr val="FFCCFF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Engagement associatif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CBB3F064-3F0A-9B36-9352-3AF9FB76B446}"/>
              </a:ext>
            </a:extLst>
          </p:cNvPr>
          <p:cNvSpPr/>
          <p:nvPr/>
        </p:nvSpPr>
        <p:spPr>
          <a:xfrm>
            <a:off x="7218782" y="1277013"/>
            <a:ext cx="2447731" cy="1269387"/>
          </a:xfrm>
          <a:prstGeom prst="roundRect">
            <a:avLst/>
          </a:prstGeom>
          <a:solidFill>
            <a:srgbClr val="CCECFF"/>
          </a:solidFill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dépend de variables sociodémographiques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1AF84540-23CA-0C04-B4A7-BE44CC0FFD5D}"/>
              </a:ext>
            </a:extLst>
          </p:cNvPr>
          <p:cNvSpPr/>
          <p:nvPr/>
        </p:nvSpPr>
        <p:spPr>
          <a:xfrm>
            <a:off x="7218783" y="193640"/>
            <a:ext cx="2585010" cy="578477"/>
          </a:xfrm>
          <a:prstGeom prst="roundRect">
            <a:avLst/>
          </a:prstGeom>
          <a:solidFill>
            <a:srgbClr val="CCECFF"/>
          </a:solidFill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Catégorie socioprofessionnelle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11B2C581-8CAE-6BDE-DECB-7F46F48123F9}"/>
              </a:ext>
            </a:extLst>
          </p:cNvPr>
          <p:cNvSpPr/>
          <p:nvPr/>
        </p:nvSpPr>
        <p:spPr>
          <a:xfrm>
            <a:off x="1263129" y="5011036"/>
            <a:ext cx="3893201" cy="464974"/>
          </a:xfrm>
          <a:prstGeom prst="roundRect">
            <a:avLst/>
          </a:prstGeom>
          <a:solidFill>
            <a:srgbClr val="CCFF99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Expliquer l’engagement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71CFD914-1D44-C3D7-91F2-8D5174A1498A}"/>
              </a:ext>
            </a:extLst>
          </p:cNvPr>
          <p:cNvSpPr/>
          <p:nvPr/>
        </p:nvSpPr>
        <p:spPr>
          <a:xfrm>
            <a:off x="167353" y="5860696"/>
            <a:ext cx="2238476" cy="369332"/>
          </a:xfrm>
          <a:prstGeom prst="roundRect">
            <a:avLst/>
          </a:prstGeom>
          <a:solidFill>
            <a:srgbClr val="CCFF99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b="1" dirty="0"/>
              <a:t>Incitations sélectives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3F93FCA8-FF0D-99D5-3557-F508CECF4FE9}"/>
              </a:ext>
            </a:extLst>
          </p:cNvPr>
          <p:cNvSpPr/>
          <p:nvPr/>
        </p:nvSpPr>
        <p:spPr>
          <a:xfrm>
            <a:off x="2454322" y="5853394"/>
            <a:ext cx="1843100" cy="892637"/>
          </a:xfrm>
          <a:prstGeom prst="roundRect">
            <a:avLst/>
          </a:prstGeom>
          <a:solidFill>
            <a:srgbClr val="CCFF99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b="1" dirty="0"/>
              <a:t>Rétributions symboliques</a:t>
            </a: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EFCCAF9F-8D32-51FF-C06F-5D586F077C9E}"/>
              </a:ext>
            </a:extLst>
          </p:cNvPr>
          <p:cNvSpPr/>
          <p:nvPr/>
        </p:nvSpPr>
        <p:spPr>
          <a:xfrm>
            <a:off x="4345915" y="5853395"/>
            <a:ext cx="2022209" cy="892638"/>
          </a:xfrm>
          <a:prstGeom prst="roundRect">
            <a:avLst/>
          </a:prstGeom>
          <a:solidFill>
            <a:srgbClr val="CCFF99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b="1" dirty="0"/>
              <a:t>Structure des opportunités politiques</a:t>
            </a:r>
            <a:endParaRPr lang="fr-FR" sz="1600" dirty="0"/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F9D49B83-F276-F7D2-45B6-EC570FB94025}"/>
              </a:ext>
            </a:extLst>
          </p:cNvPr>
          <p:cNvSpPr/>
          <p:nvPr/>
        </p:nvSpPr>
        <p:spPr>
          <a:xfrm>
            <a:off x="6701134" y="4212586"/>
            <a:ext cx="5378518" cy="464974"/>
          </a:xfrm>
          <a:prstGeom prst="roundRect">
            <a:avLst/>
          </a:prstGeom>
          <a:solidFill>
            <a:srgbClr val="CCCCFF"/>
          </a:solidFill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Les transformations de l’action collective</a:t>
            </a: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B4539F6F-7FF3-4857-E219-4685B6839D91}"/>
              </a:ext>
            </a:extLst>
          </p:cNvPr>
          <p:cNvSpPr/>
          <p:nvPr/>
        </p:nvSpPr>
        <p:spPr>
          <a:xfrm>
            <a:off x="6701134" y="5011036"/>
            <a:ext cx="1660850" cy="562861"/>
          </a:xfrm>
          <a:prstGeom prst="roundRect">
            <a:avLst/>
          </a:prstGeom>
          <a:solidFill>
            <a:srgbClr val="CCCCFF"/>
          </a:solidFill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objets</a:t>
            </a:r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6BE6D2A6-2685-37C8-5712-76466F62E064}"/>
              </a:ext>
            </a:extLst>
          </p:cNvPr>
          <p:cNvSpPr/>
          <p:nvPr/>
        </p:nvSpPr>
        <p:spPr>
          <a:xfrm>
            <a:off x="8451014" y="5011036"/>
            <a:ext cx="1834245" cy="562863"/>
          </a:xfrm>
          <a:prstGeom prst="roundRect">
            <a:avLst/>
          </a:prstGeom>
          <a:solidFill>
            <a:srgbClr val="CCCCFF"/>
          </a:solidFill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acteurs</a:t>
            </a:r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627A349D-E3D6-EE22-2AC3-467D99FAE545}"/>
              </a:ext>
            </a:extLst>
          </p:cNvPr>
          <p:cNvSpPr/>
          <p:nvPr/>
        </p:nvSpPr>
        <p:spPr>
          <a:xfrm>
            <a:off x="10374289" y="5011036"/>
            <a:ext cx="1705363" cy="562862"/>
          </a:xfrm>
          <a:prstGeom prst="roundRect">
            <a:avLst/>
          </a:prstGeom>
          <a:solidFill>
            <a:srgbClr val="CCCCFF"/>
          </a:solidFill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répertoires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15F6864F-6DD1-A1A1-511E-B075744071C0}"/>
              </a:ext>
            </a:extLst>
          </p:cNvPr>
          <p:cNvSpPr txBox="1"/>
          <p:nvPr/>
        </p:nvSpPr>
        <p:spPr>
          <a:xfrm>
            <a:off x="6727370" y="5839627"/>
            <a:ext cx="1660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Evolution des enjeux, des revendications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67CC165F-2866-7CAD-BC0E-B436FF16E23D}"/>
              </a:ext>
            </a:extLst>
          </p:cNvPr>
          <p:cNvSpPr txBox="1"/>
          <p:nvPr/>
        </p:nvSpPr>
        <p:spPr>
          <a:xfrm>
            <a:off x="8388220" y="5820321"/>
            <a:ext cx="19765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Des travailleurs vers la société civile, des organisations plus décentralisées, plus autonomes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AD1A729F-18EE-0E16-89B9-4A61D96D23E6}"/>
              </a:ext>
            </a:extLst>
          </p:cNvPr>
          <p:cNvSpPr txBox="1"/>
          <p:nvPr/>
        </p:nvSpPr>
        <p:spPr>
          <a:xfrm>
            <a:off x="10473038" y="5820321"/>
            <a:ext cx="1660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Des modes d’action plus originaux, parfois ludiques, importance des médias</a:t>
            </a:r>
          </a:p>
        </p:txBody>
      </p:sp>
      <p:sp>
        <p:nvSpPr>
          <p:cNvPr id="41" name="Flèche : droite 40">
            <a:extLst>
              <a:ext uri="{FF2B5EF4-FFF2-40B4-BE49-F238E27FC236}">
                <a16:creationId xmlns:a16="http://schemas.microsoft.com/office/drawing/2014/main" id="{61F5BFA8-870E-640F-5F58-67778D332829}"/>
              </a:ext>
            </a:extLst>
          </p:cNvPr>
          <p:cNvSpPr/>
          <p:nvPr/>
        </p:nvSpPr>
        <p:spPr>
          <a:xfrm rot="18188595">
            <a:off x="7511143" y="2696732"/>
            <a:ext cx="298579" cy="270403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Flèche : droite 41">
            <a:extLst>
              <a:ext uri="{FF2B5EF4-FFF2-40B4-BE49-F238E27FC236}">
                <a16:creationId xmlns:a16="http://schemas.microsoft.com/office/drawing/2014/main" id="{8310AB7E-0E77-B47D-5291-CA89E998F6CB}"/>
              </a:ext>
            </a:extLst>
          </p:cNvPr>
          <p:cNvSpPr/>
          <p:nvPr/>
        </p:nvSpPr>
        <p:spPr>
          <a:xfrm rot="14255615">
            <a:off x="4712577" y="2691042"/>
            <a:ext cx="298579" cy="270403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Flèche : droite 42">
            <a:extLst>
              <a:ext uri="{FF2B5EF4-FFF2-40B4-BE49-F238E27FC236}">
                <a16:creationId xmlns:a16="http://schemas.microsoft.com/office/drawing/2014/main" id="{21794CA3-1318-8999-E2F9-FC6C54858F64}"/>
              </a:ext>
            </a:extLst>
          </p:cNvPr>
          <p:cNvSpPr/>
          <p:nvPr/>
        </p:nvSpPr>
        <p:spPr>
          <a:xfrm rot="2399531">
            <a:off x="7552472" y="3895370"/>
            <a:ext cx="298579" cy="270403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Flèche : droite 43">
            <a:extLst>
              <a:ext uri="{FF2B5EF4-FFF2-40B4-BE49-F238E27FC236}">
                <a16:creationId xmlns:a16="http://schemas.microsoft.com/office/drawing/2014/main" id="{074F1C74-0562-12C9-3AAD-4C66C7977730}"/>
              </a:ext>
            </a:extLst>
          </p:cNvPr>
          <p:cNvSpPr/>
          <p:nvPr/>
        </p:nvSpPr>
        <p:spPr>
          <a:xfrm rot="7533136">
            <a:off x="4649754" y="3866909"/>
            <a:ext cx="298579" cy="270403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Flèche : droite 44">
            <a:extLst>
              <a:ext uri="{FF2B5EF4-FFF2-40B4-BE49-F238E27FC236}">
                <a16:creationId xmlns:a16="http://schemas.microsoft.com/office/drawing/2014/main" id="{C7D3B0CC-DB44-54BC-68E0-CECC3BB1CC6A}"/>
              </a:ext>
            </a:extLst>
          </p:cNvPr>
          <p:cNvSpPr/>
          <p:nvPr/>
        </p:nvSpPr>
        <p:spPr>
          <a:xfrm rot="5400000">
            <a:off x="1351278" y="5549625"/>
            <a:ext cx="244855" cy="253174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Flèche : droite 45">
            <a:extLst>
              <a:ext uri="{FF2B5EF4-FFF2-40B4-BE49-F238E27FC236}">
                <a16:creationId xmlns:a16="http://schemas.microsoft.com/office/drawing/2014/main" id="{352F50B5-71C2-C348-3B16-3015F5022E41}"/>
              </a:ext>
            </a:extLst>
          </p:cNvPr>
          <p:cNvSpPr/>
          <p:nvPr/>
        </p:nvSpPr>
        <p:spPr>
          <a:xfrm rot="5400000">
            <a:off x="3099214" y="5572913"/>
            <a:ext cx="244855" cy="253174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Flèche : droite 46">
            <a:extLst>
              <a:ext uri="{FF2B5EF4-FFF2-40B4-BE49-F238E27FC236}">
                <a16:creationId xmlns:a16="http://schemas.microsoft.com/office/drawing/2014/main" id="{F004ACFE-4A5B-446F-CC7D-CD6CBF45DC9C}"/>
              </a:ext>
            </a:extLst>
          </p:cNvPr>
          <p:cNvSpPr/>
          <p:nvPr/>
        </p:nvSpPr>
        <p:spPr>
          <a:xfrm rot="5400000">
            <a:off x="4664893" y="5558903"/>
            <a:ext cx="244855" cy="253174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Flèche : droite 47">
            <a:extLst>
              <a:ext uri="{FF2B5EF4-FFF2-40B4-BE49-F238E27FC236}">
                <a16:creationId xmlns:a16="http://schemas.microsoft.com/office/drawing/2014/main" id="{DCEFCC2D-D3B9-F02B-FD3E-CE0813B64A2E}"/>
              </a:ext>
            </a:extLst>
          </p:cNvPr>
          <p:cNvSpPr/>
          <p:nvPr/>
        </p:nvSpPr>
        <p:spPr>
          <a:xfrm rot="5400000">
            <a:off x="7378065" y="4719089"/>
            <a:ext cx="244855" cy="253174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Flèche : droite 48">
            <a:extLst>
              <a:ext uri="{FF2B5EF4-FFF2-40B4-BE49-F238E27FC236}">
                <a16:creationId xmlns:a16="http://schemas.microsoft.com/office/drawing/2014/main" id="{64F52765-C880-D2B3-9226-21C2ACD06384}"/>
              </a:ext>
            </a:extLst>
          </p:cNvPr>
          <p:cNvSpPr/>
          <p:nvPr/>
        </p:nvSpPr>
        <p:spPr>
          <a:xfrm rot="5400000">
            <a:off x="9229025" y="4733652"/>
            <a:ext cx="244855" cy="253174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Flèche : droite 49">
            <a:extLst>
              <a:ext uri="{FF2B5EF4-FFF2-40B4-BE49-F238E27FC236}">
                <a16:creationId xmlns:a16="http://schemas.microsoft.com/office/drawing/2014/main" id="{32BAE81A-627B-6749-AE93-A0046CB68590}"/>
              </a:ext>
            </a:extLst>
          </p:cNvPr>
          <p:cNvSpPr/>
          <p:nvPr/>
        </p:nvSpPr>
        <p:spPr>
          <a:xfrm rot="5400000">
            <a:off x="11141024" y="4719090"/>
            <a:ext cx="244855" cy="253174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Flèche : bas 50">
            <a:extLst>
              <a:ext uri="{FF2B5EF4-FFF2-40B4-BE49-F238E27FC236}">
                <a16:creationId xmlns:a16="http://schemas.microsoft.com/office/drawing/2014/main" id="{21F7FFD8-EBFB-78B2-A009-705741ACFB41}"/>
              </a:ext>
            </a:extLst>
          </p:cNvPr>
          <p:cNvSpPr/>
          <p:nvPr/>
        </p:nvSpPr>
        <p:spPr>
          <a:xfrm>
            <a:off x="11136865" y="5597558"/>
            <a:ext cx="311299" cy="264217"/>
          </a:xfrm>
          <a:prstGeom prst="downArrow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Flèche : bas 51">
            <a:extLst>
              <a:ext uri="{FF2B5EF4-FFF2-40B4-BE49-F238E27FC236}">
                <a16:creationId xmlns:a16="http://schemas.microsoft.com/office/drawing/2014/main" id="{EA4B1ACA-8CD0-F181-EBC2-172E3C8F94D1}"/>
              </a:ext>
            </a:extLst>
          </p:cNvPr>
          <p:cNvSpPr/>
          <p:nvPr/>
        </p:nvSpPr>
        <p:spPr>
          <a:xfrm>
            <a:off x="9250913" y="5604138"/>
            <a:ext cx="311299" cy="264217"/>
          </a:xfrm>
          <a:prstGeom prst="downArrow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Flèche : bas 52">
            <a:extLst>
              <a:ext uri="{FF2B5EF4-FFF2-40B4-BE49-F238E27FC236}">
                <a16:creationId xmlns:a16="http://schemas.microsoft.com/office/drawing/2014/main" id="{7A791B92-CE14-DE83-39E9-90625D27249A}"/>
              </a:ext>
            </a:extLst>
          </p:cNvPr>
          <p:cNvSpPr/>
          <p:nvPr/>
        </p:nvSpPr>
        <p:spPr>
          <a:xfrm>
            <a:off x="7344844" y="5604138"/>
            <a:ext cx="311299" cy="264217"/>
          </a:xfrm>
          <a:prstGeom prst="downArrow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Flèche : droite 62">
            <a:extLst>
              <a:ext uri="{FF2B5EF4-FFF2-40B4-BE49-F238E27FC236}">
                <a16:creationId xmlns:a16="http://schemas.microsoft.com/office/drawing/2014/main" id="{F14DDD4E-C8EC-1FAC-9B4C-B94B06076DDA}"/>
              </a:ext>
            </a:extLst>
          </p:cNvPr>
          <p:cNvSpPr/>
          <p:nvPr/>
        </p:nvSpPr>
        <p:spPr>
          <a:xfrm rot="16200000">
            <a:off x="2585896" y="750083"/>
            <a:ext cx="176731" cy="220801"/>
          </a:xfrm>
          <a:prstGeom prst="rightArrow">
            <a:avLst>
              <a:gd name="adj1" fmla="val 50000"/>
              <a:gd name="adj2" fmla="val 61431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Flèche : droite 63">
            <a:extLst>
              <a:ext uri="{FF2B5EF4-FFF2-40B4-BE49-F238E27FC236}">
                <a16:creationId xmlns:a16="http://schemas.microsoft.com/office/drawing/2014/main" id="{F6A61660-5E48-4579-E07C-F8D7DD5CF827}"/>
              </a:ext>
            </a:extLst>
          </p:cNvPr>
          <p:cNvSpPr/>
          <p:nvPr/>
        </p:nvSpPr>
        <p:spPr>
          <a:xfrm rot="16200000">
            <a:off x="1799977" y="733610"/>
            <a:ext cx="176731" cy="220801"/>
          </a:xfrm>
          <a:prstGeom prst="rightArrow">
            <a:avLst>
              <a:gd name="adj1" fmla="val 50000"/>
              <a:gd name="adj2" fmla="val 61431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Flèche : droite 64">
            <a:extLst>
              <a:ext uri="{FF2B5EF4-FFF2-40B4-BE49-F238E27FC236}">
                <a16:creationId xmlns:a16="http://schemas.microsoft.com/office/drawing/2014/main" id="{3A82C791-F8B9-43D7-548F-23BC3AE15B1A}"/>
              </a:ext>
            </a:extLst>
          </p:cNvPr>
          <p:cNvSpPr/>
          <p:nvPr/>
        </p:nvSpPr>
        <p:spPr>
          <a:xfrm rot="16200000">
            <a:off x="757480" y="741215"/>
            <a:ext cx="176731" cy="220801"/>
          </a:xfrm>
          <a:prstGeom prst="rightArrow">
            <a:avLst>
              <a:gd name="adj1" fmla="val 50000"/>
              <a:gd name="adj2" fmla="val 61431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51BB1CE1-78ED-6A92-DFB7-12C5E7A8E99B}"/>
              </a:ext>
            </a:extLst>
          </p:cNvPr>
          <p:cNvSpPr/>
          <p:nvPr/>
        </p:nvSpPr>
        <p:spPr>
          <a:xfrm>
            <a:off x="4805358" y="193641"/>
            <a:ext cx="1806168" cy="464974"/>
          </a:xfrm>
          <a:prstGeom prst="roundRect">
            <a:avLst/>
          </a:prstGeom>
          <a:solidFill>
            <a:srgbClr val="FFCCFF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Consommation engagée</a:t>
            </a:r>
          </a:p>
        </p:txBody>
      </p:sp>
      <p:sp>
        <p:nvSpPr>
          <p:cNvPr id="3" name="Flèche : droite 2">
            <a:extLst>
              <a:ext uri="{FF2B5EF4-FFF2-40B4-BE49-F238E27FC236}">
                <a16:creationId xmlns:a16="http://schemas.microsoft.com/office/drawing/2014/main" id="{81FF4BBA-EB5A-44C4-B18C-CA2B020FE703}"/>
              </a:ext>
            </a:extLst>
          </p:cNvPr>
          <p:cNvSpPr/>
          <p:nvPr/>
        </p:nvSpPr>
        <p:spPr>
          <a:xfrm rot="16200000">
            <a:off x="3857782" y="780553"/>
            <a:ext cx="176731" cy="220801"/>
          </a:xfrm>
          <a:prstGeom prst="rightArrow">
            <a:avLst>
              <a:gd name="adj1" fmla="val 50000"/>
              <a:gd name="adj2" fmla="val 61431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 : droite 8">
            <a:extLst>
              <a:ext uri="{FF2B5EF4-FFF2-40B4-BE49-F238E27FC236}">
                <a16:creationId xmlns:a16="http://schemas.microsoft.com/office/drawing/2014/main" id="{0F03DA9A-2E06-E085-8A08-9793A92B9CF1}"/>
              </a:ext>
            </a:extLst>
          </p:cNvPr>
          <p:cNvSpPr/>
          <p:nvPr/>
        </p:nvSpPr>
        <p:spPr>
          <a:xfrm rot="16200000">
            <a:off x="5472548" y="783238"/>
            <a:ext cx="176731" cy="220801"/>
          </a:xfrm>
          <a:prstGeom prst="rightArrow">
            <a:avLst>
              <a:gd name="adj1" fmla="val 50000"/>
              <a:gd name="adj2" fmla="val 61431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705710B2-5021-89AA-AD2E-A620613F0051}"/>
              </a:ext>
            </a:extLst>
          </p:cNvPr>
          <p:cNvSpPr/>
          <p:nvPr/>
        </p:nvSpPr>
        <p:spPr>
          <a:xfrm>
            <a:off x="322414" y="1035229"/>
            <a:ext cx="1947958" cy="464974"/>
          </a:xfrm>
          <a:prstGeom prst="roundRect">
            <a:avLst/>
          </a:prstGeom>
          <a:solidFill>
            <a:schemeClr val="bg2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Conventionnelles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7DBF4664-794D-CE85-B701-5F7E0474B05A}"/>
              </a:ext>
            </a:extLst>
          </p:cNvPr>
          <p:cNvSpPr/>
          <p:nvPr/>
        </p:nvSpPr>
        <p:spPr>
          <a:xfrm>
            <a:off x="2360261" y="1040059"/>
            <a:ext cx="4251263" cy="464974"/>
          </a:xfrm>
          <a:prstGeom prst="roundRect">
            <a:avLst/>
          </a:prstGeom>
          <a:solidFill>
            <a:schemeClr val="bg2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Non conventionnelles</a:t>
            </a:r>
          </a:p>
        </p:txBody>
      </p:sp>
      <p:sp>
        <p:nvSpPr>
          <p:cNvPr id="12" name="Flèche : droite 11">
            <a:extLst>
              <a:ext uri="{FF2B5EF4-FFF2-40B4-BE49-F238E27FC236}">
                <a16:creationId xmlns:a16="http://schemas.microsoft.com/office/drawing/2014/main" id="{889D9181-E5EE-48DD-1EE5-2EC19269D4AE}"/>
              </a:ext>
            </a:extLst>
          </p:cNvPr>
          <p:cNvSpPr/>
          <p:nvPr/>
        </p:nvSpPr>
        <p:spPr>
          <a:xfrm rot="16200000">
            <a:off x="1219988" y="1689194"/>
            <a:ext cx="298579" cy="270403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 : droite 12">
            <a:extLst>
              <a:ext uri="{FF2B5EF4-FFF2-40B4-BE49-F238E27FC236}">
                <a16:creationId xmlns:a16="http://schemas.microsoft.com/office/drawing/2014/main" id="{F4A08B4E-28ED-CF0D-FDC8-690D90C37FE3}"/>
              </a:ext>
            </a:extLst>
          </p:cNvPr>
          <p:cNvSpPr/>
          <p:nvPr/>
        </p:nvSpPr>
        <p:spPr>
          <a:xfrm rot="16200000">
            <a:off x="4695075" y="1694422"/>
            <a:ext cx="298579" cy="270403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AF2D7D2B-BAC2-DC72-095C-B6593078BC1E}"/>
              </a:ext>
            </a:extLst>
          </p:cNvPr>
          <p:cNvSpPr/>
          <p:nvPr/>
        </p:nvSpPr>
        <p:spPr>
          <a:xfrm>
            <a:off x="10149524" y="1032109"/>
            <a:ext cx="1586206" cy="578477"/>
          </a:xfrm>
          <a:prstGeom prst="roundRect">
            <a:avLst/>
          </a:prstGeom>
          <a:solidFill>
            <a:srgbClr val="CCECFF"/>
          </a:solidFill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génération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3C8F67EA-823E-C710-DC92-08CA517519F2}"/>
              </a:ext>
            </a:extLst>
          </p:cNvPr>
          <p:cNvSpPr/>
          <p:nvPr/>
        </p:nvSpPr>
        <p:spPr>
          <a:xfrm>
            <a:off x="10123714" y="210083"/>
            <a:ext cx="1586206" cy="578477"/>
          </a:xfrm>
          <a:prstGeom prst="roundRect">
            <a:avLst/>
          </a:prstGeom>
          <a:solidFill>
            <a:srgbClr val="CCECFF"/>
          </a:solidFill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âge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6ECCE6C5-12BE-87ED-B0F7-32AEC99CAAA2}"/>
              </a:ext>
            </a:extLst>
          </p:cNvPr>
          <p:cNvSpPr/>
          <p:nvPr/>
        </p:nvSpPr>
        <p:spPr>
          <a:xfrm>
            <a:off x="10164916" y="1904605"/>
            <a:ext cx="1586206" cy="578477"/>
          </a:xfrm>
          <a:prstGeom prst="roundRect">
            <a:avLst/>
          </a:prstGeom>
          <a:solidFill>
            <a:srgbClr val="CCECFF"/>
          </a:solidFill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diplôme</a:t>
            </a: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7C8EBA04-966D-E715-D1DF-89768BC4FE1D}"/>
              </a:ext>
            </a:extLst>
          </p:cNvPr>
          <p:cNvSpPr/>
          <p:nvPr/>
        </p:nvSpPr>
        <p:spPr>
          <a:xfrm>
            <a:off x="10164916" y="2694807"/>
            <a:ext cx="1586206" cy="578477"/>
          </a:xfrm>
          <a:prstGeom prst="roundRect">
            <a:avLst/>
          </a:prstGeom>
          <a:solidFill>
            <a:srgbClr val="CCECFF"/>
          </a:solidFill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sexe</a:t>
            </a:r>
          </a:p>
        </p:txBody>
      </p:sp>
      <p:cxnSp>
        <p:nvCxnSpPr>
          <p:cNvPr id="68" name="Connecteur droit avec flèche 67">
            <a:extLst>
              <a:ext uri="{FF2B5EF4-FFF2-40B4-BE49-F238E27FC236}">
                <a16:creationId xmlns:a16="http://schemas.microsoft.com/office/drawing/2014/main" id="{6716E054-1FCB-E9EC-4324-A1ECAAB76781}"/>
              </a:ext>
            </a:extLst>
          </p:cNvPr>
          <p:cNvCxnSpPr>
            <a:stCxn id="17" idx="0"/>
          </p:cNvCxnSpPr>
          <p:nvPr/>
        </p:nvCxnSpPr>
        <p:spPr>
          <a:xfrm flipH="1" flipV="1">
            <a:off x="8442647" y="860483"/>
            <a:ext cx="1" cy="41653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E7CD071E-C5A8-117C-9FF9-EB1132DAF2F3}"/>
              </a:ext>
            </a:extLst>
          </p:cNvPr>
          <p:cNvCxnSpPr>
            <a:cxnSpLocks/>
          </p:cNvCxnSpPr>
          <p:nvPr/>
        </p:nvCxnSpPr>
        <p:spPr>
          <a:xfrm flipV="1">
            <a:off x="9562213" y="772117"/>
            <a:ext cx="495200" cy="53637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Connecteur droit avec flèche 70">
            <a:extLst>
              <a:ext uri="{FF2B5EF4-FFF2-40B4-BE49-F238E27FC236}">
                <a16:creationId xmlns:a16="http://schemas.microsoft.com/office/drawing/2014/main" id="{FCA4CB1A-9250-C702-7901-03019A89C93C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9692945" y="1321348"/>
            <a:ext cx="456579" cy="23069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Connecteur droit avec flèche 74">
            <a:extLst>
              <a:ext uri="{FF2B5EF4-FFF2-40B4-BE49-F238E27FC236}">
                <a16:creationId xmlns:a16="http://schemas.microsoft.com/office/drawing/2014/main" id="{88F035D9-BC71-7DF0-B4EC-AE8D56B8B267}"/>
              </a:ext>
            </a:extLst>
          </p:cNvPr>
          <p:cNvCxnSpPr>
            <a:cxnSpLocks/>
            <a:endCxn id="16" idx="1"/>
          </p:cNvCxnSpPr>
          <p:nvPr/>
        </p:nvCxnSpPr>
        <p:spPr>
          <a:xfrm>
            <a:off x="9692945" y="2069209"/>
            <a:ext cx="471971" cy="12463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Connecteur droit avec flèche 77">
            <a:extLst>
              <a:ext uri="{FF2B5EF4-FFF2-40B4-BE49-F238E27FC236}">
                <a16:creationId xmlns:a16="http://schemas.microsoft.com/office/drawing/2014/main" id="{B4B10D6A-D42B-15F9-A3D9-94BF1F45BFF9}"/>
              </a:ext>
            </a:extLst>
          </p:cNvPr>
          <p:cNvCxnSpPr>
            <a:cxnSpLocks/>
          </p:cNvCxnSpPr>
          <p:nvPr/>
        </p:nvCxnSpPr>
        <p:spPr>
          <a:xfrm>
            <a:off x="9532460" y="2527832"/>
            <a:ext cx="591254" cy="35204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Rectangle : coins arrondis 79">
            <a:extLst>
              <a:ext uri="{FF2B5EF4-FFF2-40B4-BE49-F238E27FC236}">
                <a16:creationId xmlns:a16="http://schemas.microsoft.com/office/drawing/2014/main" id="{EBCCC630-BF90-EB73-C1B3-AAAAB3E93CCD}"/>
              </a:ext>
            </a:extLst>
          </p:cNvPr>
          <p:cNvSpPr/>
          <p:nvPr/>
        </p:nvSpPr>
        <p:spPr>
          <a:xfrm>
            <a:off x="1263129" y="4268008"/>
            <a:ext cx="3893201" cy="464974"/>
          </a:xfrm>
          <a:prstGeom prst="roundRect">
            <a:avLst/>
          </a:prstGeom>
          <a:solidFill>
            <a:srgbClr val="CCFF99"/>
          </a:solidFill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Le paradoxe de l’action collective</a:t>
            </a:r>
          </a:p>
        </p:txBody>
      </p:sp>
      <p:sp>
        <p:nvSpPr>
          <p:cNvPr id="81" name="Flèche : droite 80">
            <a:extLst>
              <a:ext uri="{FF2B5EF4-FFF2-40B4-BE49-F238E27FC236}">
                <a16:creationId xmlns:a16="http://schemas.microsoft.com/office/drawing/2014/main" id="{F41AB5EB-CA4A-3157-7DD7-E71C9CC410F2}"/>
              </a:ext>
            </a:extLst>
          </p:cNvPr>
          <p:cNvSpPr/>
          <p:nvPr/>
        </p:nvSpPr>
        <p:spPr>
          <a:xfrm rot="5400000">
            <a:off x="3088620" y="4728823"/>
            <a:ext cx="244855" cy="253174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ZoneTexte 81">
            <a:extLst>
              <a:ext uri="{FF2B5EF4-FFF2-40B4-BE49-F238E27FC236}">
                <a16:creationId xmlns:a16="http://schemas.microsoft.com/office/drawing/2014/main" id="{91011618-9579-BAE6-DC90-F317E8AB286F}"/>
              </a:ext>
            </a:extLst>
          </p:cNvPr>
          <p:cNvSpPr txBox="1"/>
          <p:nvPr/>
        </p:nvSpPr>
        <p:spPr>
          <a:xfrm>
            <a:off x="409459" y="3430887"/>
            <a:ext cx="2212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/>
              <a:t>Passager clandestin</a:t>
            </a:r>
          </a:p>
        </p:txBody>
      </p:sp>
      <p:cxnSp>
        <p:nvCxnSpPr>
          <p:cNvPr id="84" name="Connecteur : en arc 83">
            <a:extLst>
              <a:ext uri="{FF2B5EF4-FFF2-40B4-BE49-F238E27FC236}">
                <a16:creationId xmlns:a16="http://schemas.microsoft.com/office/drawing/2014/main" id="{87321264-A1BD-8288-B2BE-872228CE49B9}"/>
              </a:ext>
            </a:extLst>
          </p:cNvPr>
          <p:cNvCxnSpPr>
            <a:stCxn id="80" idx="0"/>
          </p:cNvCxnSpPr>
          <p:nvPr/>
        </p:nvCxnSpPr>
        <p:spPr>
          <a:xfrm rot="16200000" flipV="1">
            <a:off x="2469102" y="3527379"/>
            <a:ext cx="631789" cy="849469"/>
          </a:xfrm>
          <a:prstGeom prst="curvedConnector2">
            <a:avLst/>
          </a:prstGeom>
          <a:ln w="12700"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6" name="ZoneTexte 85">
            <a:extLst>
              <a:ext uri="{FF2B5EF4-FFF2-40B4-BE49-F238E27FC236}">
                <a16:creationId xmlns:a16="http://schemas.microsoft.com/office/drawing/2014/main" id="{0DBC8D5C-702D-FCA1-E78A-A2D6C50B0F65}"/>
              </a:ext>
            </a:extLst>
          </p:cNvPr>
          <p:cNvSpPr txBox="1"/>
          <p:nvPr/>
        </p:nvSpPr>
        <p:spPr>
          <a:xfrm>
            <a:off x="167353" y="6292083"/>
            <a:ext cx="2239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positives / négatives</a:t>
            </a:r>
          </a:p>
          <a:p>
            <a:r>
              <a:rPr lang="fr-FR" sz="1200" dirty="0"/>
              <a:t>matérielles / symboliques</a:t>
            </a:r>
          </a:p>
        </p:txBody>
      </p:sp>
    </p:spTree>
    <p:extLst>
      <p:ext uri="{BB962C8B-B14F-4D97-AF65-F5344CB8AC3E}">
        <p14:creationId xmlns:p14="http://schemas.microsoft.com/office/powerpoint/2010/main" val="18840380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254</Words>
  <Application>Microsoft Office PowerPoint</Application>
  <PresentationFormat>Grand écran</PresentationFormat>
  <Paragraphs>63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Mathieu Yven</dc:creator>
  <cp:lastModifiedBy>Mathieu Yven</cp:lastModifiedBy>
  <cp:revision>6</cp:revision>
  <dcterms:created xsi:type="dcterms:W3CDTF">2023-10-19T15:07:45Z</dcterms:created>
  <dcterms:modified xsi:type="dcterms:W3CDTF">2023-10-30T12:39:54Z</dcterms:modified>
</cp:coreProperties>
</file>