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4" r:id="rId5"/>
    <p:sldId id="257" r:id="rId6"/>
    <p:sldId id="276" r:id="rId7"/>
    <p:sldId id="260" r:id="rId8"/>
    <p:sldId id="263" r:id="rId9"/>
    <p:sldId id="265" r:id="rId10"/>
    <p:sldId id="266" r:id="rId11"/>
    <p:sldId id="267" r:id="rId12"/>
    <p:sldId id="277" r:id="rId13"/>
    <p:sldId id="278" r:id="rId14"/>
    <p:sldId id="270" r:id="rId15"/>
    <p:sldId id="279" r:id="rId16"/>
    <p:sldId id="269" r:id="rId17"/>
    <p:sldId id="268" r:id="rId18"/>
    <p:sldId id="274" r:id="rId19"/>
    <p:sldId id="271" r:id="rId20"/>
    <p:sldId id="272" r:id="rId21"/>
    <p:sldId id="273" r:id="rId22"/>
    <p:sldId id="275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5BE11-04E0-759F-6DB4-79D5F8C65D1B}" v="3" dt="2025-05-19T09:18:09.415"/>
    <p1510:client id="{E1EC8886-7920-043F-937C-D8DC9653EA7C}" v="177" dt="2025-05-19T16:26:40.3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5"/>
    <p:restoredTop sz="92239"/>
  </p:normalViewPr>
  <p:slideViewPr>
    <p:cSldViewPr snapToGrid="0" snapToObjects="1">
      <p:cViewPr varScale="1">
        <p:scale>
          <a:sx n="101" d="100"/>
          <a:sy n="101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78FDA-AE2B-0B4E-B0F1-F3B955027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542FEC0-C1DD-9E4F-AE7C-2E62D443C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EF79A-C65C-E843-835D-4559039E5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360323-38C5-3E4A-8BE0-66AE669C0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4A75CE-2764-B04E-B6B4-AB6242B5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8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63A08-E204-7E4C-9738-47FF7C84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9100DE-7DB9-2C43-878A-06241E3EA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CE0179-6947-2D4D-AF1A-84113128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E0A031-6F44-974D-B633-634DACEB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71E5C0-8B3F-9C40-B19F-304B41C5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64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A43D681-8F7E-BD40-BF46-1CCCF40C5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54D9FB-DA00-4C43-9AB1-5C51CBB3B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8EA043-5CC0-7C48-B934-71F9B3E4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F3BC74-1FD6-8846-BED2-5143FEA8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9BC9E-F94F-314C-9A00-BC252BDA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73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1ED77-A6AE-A04A-88CD-DF8ABC71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C2E1FC-DB6E-5B4C-A5BF-1B9D06ADB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55AF66-7F8F-A94A-AB7F-1DAB300F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4733C6-B1AC-AC45-B9E2-501DE904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4D1E3-AE8C-8C4A-8175-608A29E3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06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373F3-81FD-F544-AACD-DBFFEE03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14BCA7-2B99-344D-8CCA-81547DB5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E6FDD-5A29-5B42-AA7D-A87799EB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E8B306-909C-4149-AD53-8E280F04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EC1C6-7E20-164C-A5FF-B94182AA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96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381D9-CD5E-0546-9BF3-67C3A617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E199F8-0ACE-8A4E-BF09-14A30444D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98AF4E-E460-8443-AA0F-1B817BE2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CA0318-8326-1949-B250-DF4C4DCF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CD6C43-B7DB-6148-A9E1-866D24D3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6CF6E2-AA7B-E84A-A7F6-BC4AC16F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32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85F01-5ABC-5C44-9B03-7493405D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354483-D293-D643-B23B-46A60475A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DC2D70-3C82-AC46-8DC9-3CF36AF8E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7BA74C-A076-BA46-BDBC-C89CA3F4D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BC6AFB-1FBA-2D46-B312-295E92D09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D046C7-64D8-2F43-B4AC-593EFF56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F09CC3-E5D6-644E-85EB-5F4D5CE9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7F8016-4BB0-4046-91AB-34098AEC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85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0581D-F12C-F54A-81F5-B4AF9E76F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7AC05D-EA4C-F146-8A47-987F73CF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CFFFF-888C-D14B-9F60-DDCFCF4B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828840-718D-CD4D-9B09-132A3FBB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0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5910C5-865D-B840-A6EB-FD91FEEA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2C6938-0988-EB40-8B3C-18788611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FBC7E1-CC61-1F40-92BB-1AAD311E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98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B2A24-C67F-AA45-AB02-4292D259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67A4C7-7362-6445-9E79-52790600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9FE05E-C0B0-7F4C-A485-09E5ACBD9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D01D00-37ED-2543-AE11-A1DA5C69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FB80C3-C65A-1A46-A32B-47BAAAAB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CE7410-F705-7D4B-A5F4-35D2204D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49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DE46C-048C-7842-AC99-65B91C58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2BDF10-00BA-B74F-9F70-E2438D237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6428EC-B69A-FE4F-B64F-59137E02B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486913-D073-8F42-AD47-7CC3E058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22F968-D2BA-E748-BBBE-B9F75D4F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631F59-A197-B745-9BA6-47735947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95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0D7B318-ADF8-2C42-B945-CAD71015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21CC6F-9FC2-294A-AA53-D8711AAAD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37626-4A27-F049-B8B0-94E17FC05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017F7-0079-CE44-BBC1-E57C6001FF63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DDF8B1-0CA6-A94A-A8EB-D0B2EDA96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0A7A85-BDCF-CF48-A63F-90DEECD35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34A2-51B1-7648-B64C-3DF1DDA61A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93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xWVi5q3elJ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flMhukDH-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6D7E3-796C-0846-8356-B4A690E15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228" y="152400"/>
            <a:ext cx="9144000" cy="1158648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CHAPITRE 11 : Quels sont les processus sociaux qui contribuent à la déviance ?</a:t>
            </a:r>
            <a:endParaRPr lang="fr-FR" sz="3200" dirty="0">
              <a:solidFill>
                <a:srgbClr val="FFC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380E0B-04BD-8B41-87BF-5BAF60387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28" y="2811480"/>
            <a:ext cx="9829800" cy="404652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68EB8D0E-3532-5C48-9CF9-5BE18FB4C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2228" y="1478311"/>
            <a:ext cx="9144000" cy="1655762"/>
          </a:xfrm>
        </p:spPr>
        <p:txBody>
          <a:bodyPr/>
          <a:lstStyle/>
          <a:p>
            <a:r>
              <a:rPr lang="fr-FR" i="1" dirty="0"/>
              <a:t>Comprendre comment la transgression des normes et les valeurs incorporés par les individus dépend des groupes sociaux et des interprétations de la déviance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89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5DE8D4-03B7-6B4E-9736-AA3AC7D0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10" y="1155700"/>
            <a:ext cx="11581379" cy="5384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E74C37-0160-7E42-9076-2E18A3639D16}"/>
              </a:ext>
            </a:extLst>
          </p:cNvPr>
          <p:cNvSpPr txBox="1"/>
          <p:nvPr/>
        </p:nvSpPr>
        <p:spPr>
          <a:xfrm>
            <a:off x="2875439" y="190500"/>
            <a:ext cx="644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Des déviances relatives selon les groupes sociaux</a:t>
            </a:r>
          </a:p>
        </p:txBody>
      </p:sp>
    </p:spTree>
    <p:extLst>
      <p:ext uri="{BB962C8B-B14F-4D97-AF65-F5344CB8AC3E}">
        <p14:creationId xmlns:p14="http://schemas.microsoft.com/office/powerpoint/2010/main" val="173961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63DFA0-372A-D044-BF88-5C1DDAEE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28" y="0"/>
            <a:ext cx="8656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36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Visage humain, personne, femme&#10;&#10;Le contenu généré par l’IA peut être incorrect.">
            <a:extLst>
              <a:ext uri="{FF2B5EF4-FFF2-40B4-BE49-F238E27FC236}">
                <a16:creationId xmlns:a16="http://schemas.microsoft.com/office/drawing/2014/main" id="{01F9A16E-074E-8241-55C2-FF706152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98" y="757238"/>
            <a:ext cx="9401175" cy="61055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F7A3D4C-BDB7-B253-BB2B-25703FED37D7}"/>
              </a:ext>
            </a:extLst>
          </p:cNvPr>
          <p:cNvSpPr txBox="1"/>
          <p:nvPr/>
        </p:nvSpPr>
        <p:spPr>
          <a:xfrm>
            <a:off x="193221" y="152400"/>
            <a:ext cx="111660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ea typeface="Calibri"/>
                <a:cs typeface="Calibri"/>
              </a:rPr>
              <a:t> Un processus de stigmatisation au </a:t>
            </a:r>
            <a:r>
              <a:rPr lang="fr-FR" sz="2400" dirty="0" err="1">
                <a:solidFill>
                  <a:srgbClr val="002060"/>
                </a:solidFill>
                <a:ea typeface="Calibri"/>
                <a:cs typeface="Calibri"/>
              </a:rPr>
              <a:t>coeur</a:t>
            </a:r>
            <a:r>
              <a:rPr lang="fr-FR" sz="2400" dirty="0">
                <a:solidFill>
                  <a:srgbClr val="002060"/>
                </a:solidFill>
                <a:ea typeface="Calibri"/>
                <a:cs typeface="Calibri"/>
              </a:rPr>
              <a:t> des interactions sociales  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9728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D44E431-9BB2-E1E2-C6A6-389AA4E20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" y="1007608"/>
            <a:ext cx="12106275" cy="60674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FB0CC8-740B-8CF3-1458-0CD19A0563CC}"/>
              </a:ext>
            </a:extLst>
          </p:cNvPr>
          <p:cNvSpPr txBox="1"/>
          <p:nvPr/>
        </p:nvSpPr>
        <p:spPr>
          <a:xfrm>
            <a:off x="111578" y="247650"/>
            <a:ext cx="108938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</a:rPr>
              <a:t> L’étiquetage comme mécanisme central de la déviance </a:t>
            </a:r>
            <a:r>
              <a:rPr lang="fr-FR" sz="2400" dirty="0">
                <a:solidFill>
                  <a:srgbClr val="002060"/>
                </a:solidFill>
                <a:ea typeface="Calibri"/>
                <a:cs typeface="Calibri"/>
              </a:rPr>
              <a:t> 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6495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982A48-094E-A84F-8DCF-6EB8CE56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06" y="0"/>
            <a:ext cx="924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1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82660B59-592A-E282-91E9-CD268FDD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17" y="231001"/>
            <a:ext cx="9770878" cy="49965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A125726-C6BF-3416-9DF4-F2F68EC624E2}"/>
              </a:ext>
            </a:extLst>
          </p:cNvPr>
          <p:cNvSpPr txBox="1"/>
          <p:nvPr/>
        </p:nvSpPr>
        <p:spPr>
          <a:xfrm>
            <a:off x="274865" y="5608864"/>
            <a:ext cx="116966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=&gt; la </a:t>
            </a:r>
            <a:r>
              <a:rPr lang="en-US" sz="2400" b="1" dirty="0" err="1">
                <a:ea typeface="Calibri"/>
                <a:cs typeface="Calibri"/>
              </a:rPr>
              <a:t>déviance</a:t>
            </a:r>
            <a:r>
              <a:rPr lang="en-US" sz="2400" b="1" dirty="0">
                <a:ea typeface="Calibri"/>
                <a:cs typeface="Calibri"/>
              </a:rPr>
              <a:t> </a:t>
            </a:r>
            <a:r>
              <a:rPr lang="en-US" sz="2400" b="1" dirty="0" err="1">
                <a:ea typeface="Calibri"/>
                <a:cs typeface="Calibri"/>
              </a:rPr>
              <a:t>est</a:t>
            </a:r>
            <a:r>
              <a:rPr lang="en-US" sz="2400" b="1" dirty="0">
                <a:ea typeface="Calibri"/>
                <a:cs typeface="Calibri"/>
              </a:rPr>
              <a:t> </a:t>
            </a:r>
            <a:r>
              <a:rPr lang="en-US" sz="2400" b="1" dirty="0" err="1">
                <a:ea typeface="Calibri"/>
                <a:cs typeface="Calibri"/>
              </a:rPr>
              <a:t>une</a:t>
            </a:r>
            <a:r>
              <a:rPr lang="en-US" sz="2400" b="1" dirty="0">
                <a:ea typeface="Calibri"/>
                <a:cs typeface="Calibri"/>
              </a:rPr>
              <a:t> construction </a:t>
            </a:r>
            <a:r>
              <a:rPr lang="en-US" sz="2400" b="1" dirty="0" err="1">
                <a:ea typeface="Calibri"/>
                <a:cs typeface="Calibri"/>
              </a:rPr>
              <a:t>sociale</a:t>
            </a:r>
            <a:r>
              <a:rPr lang="en-US" sz="2400" b="1" dirty="0">
                <a:ea typeface="Calibri"/>
                <a:cs typeface="Calibri"/>
              </a:rPr>
              <a:t> </a:t>
            </a:r>
            <a:r>
              <a:rPr lang="en-US" sz="2400" b="1" dirty="0" err="1">
                <a:ea typeface="Calibri"/>
                <a:cs typeface="Calibri"/>
              </a:rPr>
              <a:t>résultant</a:t>
            </a:r>
            <a:r>
              <a:rPr lang="en-US" sz="2400" b="1" dirty="0">
                <a:ea typeface="Calibri"/>
                <a:cs typeface="Calibri"/>
              </a:rPr>
              <a:t> de </a:t>
            </a:r>
            <a:r>
              <a:rPr lang="en-US" sz="2400" b="1" dirty="0" err="1">
                <a:ea typeface="Calibri"/>
                <a:cs typeface="Calibri"/>
              </a:rPr>
              <a:t>différents</a:t>
            </a:r>
            <a:r>
              <a:rPr lang="en-US" sz="2400" b="1" dirty="0">
                <a:ea typeface="Calibri"/>
                <a:cs typeface="Calibri"/>
              </a:rPr>
              <a:t> processus </a:t>
            </a:r>
            <a:r>
              <a:rPr lang="en-US" sz="2400" b="1" dirty="0" err="1">
                <a:ea typeface="Calibri"/>
                <a:cs typeface="Calibri"/>
              </a:rPr>
              <a:t>sociaux</a:t>
            </a:r>
            <a:r>
              <a:rPr lang="en-US" sz="2400" b="1" dirty="0">
                <a:ea typeface="Calibri"/>
                <a:cs typeface="Calibri"/>
              </a:rPr>
              <a:t> (</a:t>
            </a:r>
            <a:r>
              <a:rPr lang="en-US" sz="2400" b="1" dirty="0" err="1">
                <a:ea typeface="Calibri"/>
                <a:cs typeface="Calibri"/>
              </a:rPr>
              <a:t>étiquetage</a:t>
            </a:r>
            <a:r>
              <a:rPr lang="en-US" sz="2400" b="1" dirty="0">
                <a:ea typeface="Calibri"/>
                <a:cs typeface="Calibri"/>
              </a:rPr>
              <a:t>, </a:t>
            </a:r>
            <a:r>
              <a:rPr lang="en-US" sz="2400" b="1" dirty="0" err="1">
                <a:ea typeface="Calibri"/>
                <a:cs typeface="Calibri"/>
              </a:rPr>
              <a:t>stigmatisation</a:t>
            </a:r>
            <a:r>
              <a:rPr lang="en-US" sz="2400" b="1" dirty="0">
                <a:ea typeface="Calibri"/>
                <a:cs typeface="Calibri"/>
              </a:rPr>
              <a:t>, </a:t>
            </a:r>
            <a:r>
              <a:rPr lang="en-US" sz="2400" b="1" dirty="0" err="1">
                <a:ea typeface="Calibri"/>
                <a:cs typeface="Calibri"/>
              </a:rPr>
              <a:t>carrières</a:t>
            </a:r>
            <a:r>
              <a:rPr lang="en-US" sz="2400" b="1" dirty="0">
                <a:ea typeface="Calibri"/>
                <a:cs typeface="Calibri"/>
              </a:rPr>
              <a:t> </a:t>
            </a:r>
            <a:r>
              <a:rPr lang="en-US" sz="2400" b="1" dirty="0" err="1">
                <a:ea typeface="Calibri"/>
                <a:cs typeface="Calibri"/>
              </a:rPr>
              <a:t>déviantes</a:t>
            </a:r>
            <a:r>
              <a:rPr lang="en-US" sz="2400" b="1" dirty="0">
                <a:ea typeface="Calibri"/>
                <a:cs typeface="Calibri"/>
              </a:rPr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421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0E34CFA-5974-5043-93D2-45CA73207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9334"/>
            <a:ext cx="12192000" cy="297013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D2DD63-5B85-7C40-876E-FE649456620D}"/>
              </a:ext>
            </a:extLst>
          </p:cNvPr>
          <p:cNvSpPr txBox="1"/>
          <p:nvPr/>
        </p:nvSpPr>
        <p:spPr>
          <a:xfrm>
            <a:off x="2603500" y="482600"/>
            <a:ext cx="443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Associez la bonne définition à chaque notion </a:t>
            </a:r>
          </a:p>
        </p:txBody>
      </p:sp>
    </p:spTree>
    <p:extLst>
      <p:ext uri="{BB962C8B-B14F-4D97-AF65-F5344CB8AC3E}">
        <p14:creationId xmlns:p14="http://schemas.microsoft.com/office/powerpoint/2010/main" val="4220168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2971C23-5CCC-1B44-904F-83245737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1600"/>
            <a:ext cx="11303000" cy="6654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FA427F-C8C0-F74A-965A-178F29CB3838}"/>
              </a:ext>
            </a:extLst>
          </p:cNvPr>
          <p:cNvSpPr txBox="1"/>
          <p:nvPr/>
        </p:nvSpPr>
        <p:spPr>
          <a:xfrm>
            <a:off x="1181100" y="254000"/>
            <a:ext cx="4250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Quelles sont les frontières entre </a:t>
            </a:r>
          </a:p>
          <a:p>
            <a:r>
              <a:rPr lang="fr-FR" sz="2400" dirty="0"/>
              <a:t>déviance et délinquance ? </a:t>
            </a:r>
          </a:p>
        </p:txBody>
      </p:sp>
    </p:spTree>
    <p:extLst>
      <p:ext uri="{BB962C8B-B14F-4D97-AF65-F5344CB8AC3E}">
        <p14:creationId xmlns:p14="http://schemas.microsoft.com/office/powerpoint/2010/main" val="352746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2E42DE7-84B1-04CE-19F1-2FE2545D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2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55EB8F-A25F-C444-8636-73E44E676E53}"/>
              </a:ext>
            </a:extLst>
          </p:cNvPr>
          <p:cNvPicPr/>
          <p:nvPr/>
        </p:nvPicPr>
        <p:blipFill rotWithShape="1">
          <a:blip r:embed="rId2"/>
          <a:srcRect l="20579" t="25061" r="18663" b="15791"/>
          <a:stretch/>
        </p:blipFill>
        <p:spPr bwMode="auto">
          <a:xfrm>
            <a:off x="1244600" y="330200"/>
            <a:ext cx="8902700" cy="65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6859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6401D-71D9-A145-98F1-8ABDA14FA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55575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Comment s’exerce le contrôle social ? </a:t>
            </a:r>
            <a:br>
              <a:rPr lang="fr-FR" sz="3200" b="1" dirty="0">
                <a:ea typeface="Calibri Light"/>
                <a:cs typeface="Calibri Light"/>
              </a:rPr>
            </a:br>
            <a:r>
              <a:rPr lang="fr-FR" sz="2000" b="1" dirty="0">
                <a:hlinkClick r:id="rId2"/>
              </a:rPr>
              <a:t>video" La fessée , un chatiment qui perdure "INA 13/07/21</a:t>
            </a:r>
            <a:endParaRPr lang="fr-FR" sz="2000" b="1" dirty="0">
              <a:ea typeface="Calibri Light"/>
              <a:cs typeface="Calibri Light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C0A60FC-6EDC-DA4C-96E9-5B31650A4FB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28700"/>
            <a:ext cx="10755085" cy="5780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4086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6402B30-FCA1-A443-A23D-0CD01BD85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534149"/>
              </p:ext>
            </p:extLst>
          </p:nvPr>
        </p:nvGraphicFramePr>
        <p:xfrm>
          <a:off x="1219200" y="1073150"/>
          <a:ext cx="9880600" cy="5200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484">
                  <a:extLst>
                    <a:ext uri="{9D8B030D-6E8A-4147-A177-3AD203B41FA5}">
                      <a16:colId xmlns:a16="http://schemas.microsoft.com/office/drawing/2014/main" val="3001789414"/>
                    </a:ext>
                  </a:extLst>
                </a:gridCol>
                <a:gridCol w="3892115">
                  <a:extLst>
                    <a:ext uri="{9D8B030D-6E8A-4147-A177-3AD203B41FA5}">
                      <a16:colId xmlns:a16="http://schemas.microsoft.com/office/drawing/2014/main" val="2983660428"/>
                    </a:ext>
                  </a:extLst>
                </a:gridCol>
                <a:gridCol w="4051001">
                  <a:extLst>
                    <a:ext uri="{9D8B030D-6E8A-4147-A177-3AD203B41FA5}">
                      <a16:colId xmlns:a16="http://schemas.microsoft.com/office/drawing/2014/main" val="3284548300"/>
                    </a:ext>
                  </a:extLst>
                </a:gridCol>
              </a:tblGrid>
              <a:tr h="80915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1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Statistiques de police</a:t>
                      </a:r>
                      <a:endParaRPr lang="fr-F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Enquêtes de </a:t>
                      </a:r>
                      <a:r>
                        <a:rPr lang="fr-FR" sz="1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victimation</a:t>
                      </a:r>
                      <a:endParaRPr lang="fr-F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5737065"/>
                  </a:ext>
                </a:extLst>
              </a:tr>
              <a:tr h="2195747">
                <a:tc>
                  <a:txBody>
                    <a:bodyPr/>
                    <a:lstStyle/>
                    <a:p>
                      <a:pPr marL="457200" lvl="1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Intérêts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600328"/>
                  </a:ext>
                </a:extLst>
              </a:tr>
              <a:tr h="2195747">
                <a:tc>
                  <a:txBody>
                    <a:bodyPr/>
                    <a:lstStyle/>
                    <a:p>
                      <a:pPr marL="457200" lvl="1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Limites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00520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E6DDD07-631F-4E49-8299-F25C2256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925" y="221963"/>
            <a:ext cx="8890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Classez vos arguments sous forme d’un tableau pour montrer les intérêts et limites de chacune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 deux méthodes de recueil des données sur la délinquance.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562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99887E-D823-A04D-A864-8011E33E1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06"/>
            <a:ext cx="12192000" cy="657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62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23CD853F-537B-A17C-E19B-86B8B75E9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20" y="243402"/>
            <a:ext cx="10465895" cy="61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5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3438B-07FF-B44A-9AF2-A63E1930E6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" y="73025"/>
            <a:ext cx="4974773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824D705-7DD5-C24E-BF42-68C0CC3C0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3874" y="3489325"/>
            <a:ext cx="7784930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A08F5A-EBCC-FC4C-A011-E54E3A1FED30}"/>
              </a:ext>
            </a:extLst>
          </p:cNvPr>
          <p:cNvSpPr/>
          <p:nvPr/>
        </p:nvSpPr>
        <p:spPr>
          <a:xfrm>
            <a:off x="4247739" y="6573157"/>
            <a:ext cx="7931065" cy="1534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4223FE-7530-294D-81AD-22B22090A5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" y="76200"/>
            <a:ext cx="4974773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06B09D-0E35-C940-9D9A-3055A851F28D}"/>
              </a:ext>
            </a:extLst>
          </p:cNvPr>
          <p:cNvSpPr/>
          <p:nvPr/>
        </p:nvSpPr>
        <p:spPr>
          <a:xfrm>
            <a:off x="4393874" y="3489325"/>
            <a:ext cx="3390900" cy="530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743D0B-B1A3-A94A-90C7-5D14D45B074A}"/>
              </a:ext>
            </a:extLst>
          </p:cNvPr>
          <p:cNvSpPr/>
          <p:nvPr/>
        </p:nvSpPr>
        <p:spPr>
          <a:xfrm>
            <a:off x="7784774" y="3354389"/>
            <a:ext cx="2901865" cy="544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7DB694-8F39-2F41-8CEB-43CE2B53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209" y="2860674"/>
            <a:ext cx="5359400" cy="1392919"/>
          </a:xfrm>
        </p:spPr>
        <p:txBody>
          <a:bodyPr>
            <a:normAutofit/>
          </a:bodyPr>
          <a:lstStyle/>
          <a:p>
            <a:r>
              <a:rPr lang="fr-FR" sz="1800" dirty="0"/>
              <a:t>Dans ces images le contrôle social est-il externe ou interne ? Conscient ou inconscient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C6BF64-5EED-A64F-914A-EB89DAB12D89}"/>
              </a:ext>
            </a:extLst>
          </p:cNvPr>
          <p:cNvSpPr txBox="1"/>
          <p:nvPr/>
        </p:nvSpPr>
        <p:spPr>
          <a:xfrm>
            <a:off x="6111833" y="1300949"/>
            <a:ext cx="434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Qu’est-ce que le contrôle social ? </a:t>
            </a:r>
          </a:p>
        </p:txBody>
      </p:sp>
    </p:spTree>
    <p:extLst>
      <p:ext uri="{BB962C8B-B14F-4D97-AF65-F5344CB8AC3E}">
        <p14:creationId xmlns:p14="http://schemas.microsoft.com/office/powerpoint/2010/main" val="426931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EB3FE-8D2E-554D-9BDF-E1C062A1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0" y="-25717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Le regard des autres, outil de contrôle social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D43CF11-1A5B-254A-B810-CF971E4687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00100"/>
            <a:ext cx="11341100" cy="58547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053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165168-6369-4F48-8D3B-B0F7C4EB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56" y="0"/>
            <a:ext cx="1041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85FF4-94F9-C1ED-205D-1EBDEC50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3" y="650875"/>
            <a:ext cx="2432958" cy="1325563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ea typeface="Calibri Light"/>
                <a:cs typeface="Calibri Light"/>
              </a:rPr>
              <a:t>La diversité des formes de contrôle social </a:t>
            </a:r>
            <a:endParaRPr lang="fr-FR" sz="3200" dirty="0"/>
          </a:p>
        </p:txBody>
      </p:sp>
      <p:pic>
        <p:nvPicPr>
          <p:cNvPr id="4" name="Espace réservé du contenu 3" descr="Image">
            <a:extLst>
              <a:ext uri="{FF2B5EF4-FFF2-40B4-BE49-F238E27FC236}">
                <a16:creationId xmlns:a16="http://schemas.microsoft.com/office/drawing/2014/main" id="{60E395FC-C652-FAB3-98B3-F02B5CF05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7447" y="233589"/>
            <a:ext cx="8738714" cy="6378802"/>
          </a:xfrm>
        </p:spPr>
      </p:pic>
    </p:spTree>
    <p:extLst>
      <p:ext uri="{BB962C8B-B14F-4D97-AF65-F5344CB8AC3E}">
        <p14:creationId xmlns:p14="http://schemas.microsoft.com/office/powerpoint/2010/main" val="63270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F9B183-DA85-E64F-B660-F222E91F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9" y="-19276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/>
              <a:t>Les mutations du contrôle social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FC48FE3-D033-E543-8FE0-216EB588E1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4" y="688522"/>
            <a:ext cx="7945551" cy="436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812448-40C6-0644-AD96-83AA2C43EFFB}"/>
              </a:ext>
            </a:extLst>
          </p:cNvPr>
          <p:cNvSpPr txBox="1"/>
          <p:nvPr/>
        </p:nvSpPr>
        <p:spPr>
          <a:xfrm>
            <a:off x="846931" y="5283200"/>
            <a:ext cx="8583184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dirty="0"/>
              <a:t>Quels sont les impacts des nouvelles technologies sur le contrôle social ? </a:t>
            </a:r>
          </a:p>
          <a:p>
            <a:endParaRPr lang="fr-FR"/>
          </a:p>
          <a:p>
            <a:r>
              <a:rPr lang="fr-FR" dirty="0">
                <a:hlinkClick r:id="rId3"/>
              </a:rPr>
              <a:t>Vidéo Avec le crédit social, la Chine classe les « bons » et les « mauvais »  citoyens</a:t>
            </a:r>
            <a:r>
              <a:rPr lang="fr-FR" dirty="0"/>
              <a:t>  </a:t>
            </a:r>
            <a:r>
              <a:rPr lang="fr-FR" dirty="0">
                <a:latin typeface="Times New Roman"/>
                <a:ea typeface="Calibri"/>
                <a:cs typeface="Times New Roman"/>
              </a:rPr>
              <a:t>( 4’40)</a:t>
            </a:r>
          </a:p>
        </p:txBody>
      </p:sp>
    </p:spTree>
    <p:extLst>
      <p:ext uri="{BB962C8B-B14F-4D97-AF65-F5344CB8AC3E}">
        <p14:creationId xmlns:p14="http://schemas.microsoft.com/office/powerpoint/2010/main" val="252273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3848D5-8C80-EE4E-A5E7-B7D35ED8C1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858500" cy="6756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31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CBFC29-F9C7-ED43-BE02-E90FA171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89" y="937838"/>
            <a:ext cx="9416511" cy="5920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E4DDE2-820B-2841-8C2D-E614E866AE7F}"/>
              </a:ext>
            </a:extLst>
          </p:cNvPr>
          <p:cNvSpPr txBox="1"/>
          <p:nvPr/>
        </p:nvSpPr>
        <p:spPr>
          <a:xfrm>
            <a:off x="279400" y="114300"/>
            <a:ext cx="4716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Qu’est-ce que la déviance ?</a:t>
            </a:r>
          </a:p>
        </p:txBody>
      </p:sp>
    </p:spTree>
    <p:extLst>
      <p:ext uri="{BB962C8B-B14F-4D97-AF65-F5344CB8AC3E}">
        <p14:creationId xmlns:p14="http://schemas.microsoft.com/office/powerpoint/2010/main" val="39004373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160</Words>
  <Application>Microsoft Office PowerPoint</Application>
  <PresentationFormat>Grand écran</PresentationFormat>
  <Paragraphs>26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CHAPITRE 11 : Quels sont les processus sociaux qui contribuent à la déviance ?</vt:lpstr>
      <vt:lpstr>Comment s’exerce le contrôle social ?  video" La fessée , un chatiment qui perdure "INA 13/07/21</vt:lpstr>
      <vt:lpstr>Dans ces images le contrôle social est-il externe ou interne ? Conscient ou inconscient ? </vt:lpstr>
      <vt:lpstr>Le regard des autres, outil de contrôle social </vt:lpstr>
      <vt:lpstr>Présentation PowerPoint</vt:lpstr>
      <vt:lpstr>La diversité des formes de contrôle social </vt:lpstr>
      <vt:lpstr>Les mutations du contrôle social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10 : Quels sont les processus sociaux qui contribuent à la déviance ?</dc:title>
  <dc:creator>veronique Garczynska</dc:creator>
  <cp:lastModifiedBy>veronique Garczynska</cp:lastModifiedBy>
  <cp:revision>111</cp:revision>
  <dcterms:created xsi:type="dcterms:W3CDTF">2020-04-22T09:23:23Z</dcterms:created>
  <dcterms:modified xsi:type="dcterms:W3CDTF">2025-05-19T16:55:22Z</dcterms:modified>
</cp:coreProperties>
</file>