
<file path=[Content_Types].xml><?xml version="1.0" encoding="utf-8"?>
<Types xmlns="http://schemas.openxmlformats.org/package/2006/content-types">
  <Default Extension="tmp" ContentType="image/png"/>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7"/>
  </p:notesMasterIdLst>
  <p:handoutMasterIdLst>
    <p:handoutMasterId r:id="rId68"/>
  </p:handoutMasterIdLst>
  <p:sldIdLst>
    <p:sldId id="256" r:id="rId2"/>
    <p:sldId id="292" r:id="rId3"/>
    <p:sldId id="293" r:id="rId4"/>
    <p:sldId id="259" r:id="rId5"/>
    <p:sldId id="304" r:id="rId6"/>
    <p:sldId id="290" r:id="rId7"/>
    <p:sldId id="289" r:id="rId8"/>
    <p:sldId id="294" r:id="rId9"/>
    <p:sldId id="295" r:id="rId10"/>
    <p:sldId id="296" r:id="rId11"/>
    <p:sldId id="258" r:id="rId12"/>
    <p:sldId id="261" r:id="rId13"/>
    <p:sldId id="287" r:id="rId14"/>
    <p:sldId id="288" r:id="rId15"/>
    <p:sldId id="297" r:id="rId16"/>
    <p:sldId id="266" r:id="rId17"/>
    <p:sldId id="285" r:id="rId18"/>
    <p:sldId id="286" r:id="rId19"/>
    <p:sldId id="263" r:id="rId20"/>
    <p:sldId id="275" r:id="rId21"/>
    <p:sldId id="264" r:id="rId22"/>
    <p:sldId id="276" r:id="rId23"/>
    <p:sldId id="277" r:id="rId24"/>
    <p:sldId id="278" r:id="rId25"/>
    <p:sldId id="311" r:id="rId26"/>
    <p:sldId id="279" r:id="rId27"/>
    <p:sldId id="291" r:id="rId28"/>
    <p:sldId id="300" r:id="rId29"/>
    <p:sldId id="280" r:id="rId30"/>
    <p:sldId id="281" r:id="rId31"/>
    <p:sldId id="282" r:id="rId32"/>
    <p:sldId id="283" r:id="rId33"/>
    <p:sldId id="265" r:id="rId34"/>
    <p:sldId id="269" r:id="rId35"/>
    <p:sldId id="270" r:id="rId36"/>
    <p:sldId id="271" r:id="rId37"/>
    <p:sldId id="268" r:id="rId38"/>
    <p:sldId id="272" r:id="rId39"/>
    <p:sldId id="302" r:id="rId40"/>
    <p:sldId id="303" r:id="rId41"/>
    <p:sldId id="305" r:id="rId42"/>
    <p:sldId id="312" r:id="rId43"/>
    <p:sldId id="313" r:id="rId44"/>
    <p:sldId id="260" r:id="rId45"/>
    <p:sldId id="314" r:id="rId46"/>
    <p:sldId id="262" r:id="rId47"/>
    <p:sldId id="315" r:id="rId48"/>
    <p:sldId id="316" r:id="rId49"/>
    <p:sldId id="317" r:id="rId50"/>
    <p:sldId id="318" r:id="rId51"/>
    <p:sldId id="267" r:id="rId52"/>
    <p:sldId id="319" r:id="rId53"/>
    <p:sldId id="320" r:id="rId54"/>
    <p:sldId id="321" r:id="rId55"/>
    <p:sldId id="322" r:id="rId56"/>
    <p:sldId id="323" r:id="rId57"/>
    <p:sldId id="273" r:id="rId58"/>
    <p:sldId id="274" r:id="rId59"/>
    <p:sldId id="324" r:id="rId60"/>
    <p:sldId id="325" r:id="rId61"/>
    <p:sldId id="307" r:id="rId62"/>
    <p:sldId id="309" r:id="rId63"/>
    <p:sldId id="306" r:id="rId64"/>
    <p:sldId id="310" r:id="rId65"/>
    <p:sldId id="308" r:id="rId66"/>
  </p:sldIdLst>
  <p:sldSz cx="9144000" cy="6858000" type="screen4x3"/>
  <p:notesSz cx="6881813" cy="10002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tonello Lambertucci" initials="AL" lastIdx="1" clrIdx="0">
    <p:extLst>
      <p:ext uri="{19B8F6BF-5375-455C-9EA6-DF929625EA0E}">
        <p15:presenceInfo xmlns:p15="http://schemas.microsoft.com/office/powerpoint/2012/main" userId="f688379e8cc238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69891" autoAdjust="0"/>
  </p:normalViewPr>
  <p:slideViewPr>
    <p:cSldViewPr snapToGrid="0">
      <p:cViewPr varScale="1">
        <p:scale>
          <a:sx n="51" d="100"/>
          <a:sy n="51" d="100"/>
        </p:scale>
        <p:origin x="17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FC72AFD6-279C-44A5-9CAB-0EF73FD493D1}"/>
              </a:ext>
            </a:extLst>
          </p:cNvPr>
          <p:cNvSpPr>
            <a:spLocks noGrp="1"/>
          </p:cNvSpPr>
          <p:nvPr>
            <p:ph type="hdr" sz="quarter"/>
          </p:nvPr>
        </p:nvSpPr>
        <p:spPr>
          <a:xfrm>
            <a:off x="0" y="0"/>
            <a:ext cx="2982119" cy="501879"/>
          </a:xfrm>
          <a:prstGeom prst="rect">
            <a:avLst/>
          </a:prstGeom>
        </p:spPr>
        <p:txBody>
          <a:bodyPr vert="horz" lIns="96478" tIns="48239" rIns="96478" bIns="48239" rtlCol="0"/>
          <a:lstStyle>
            <a:lvl1pPr algn="l">
              <a:defRPr sz="1300"/>
            </a:lvl1pPr>
          </a:lstStyle>
          <a:p>
            <a:endParaRPr lang="fr-FR"/>
          </a:p>
        </p:txBody>
      </p:sp>
      <p:sp>
        <p:nvSpPr>
          <p:cNvPr id="3" name="Espace réservé de la date 2">
            <a:extLst>
              <a:ext uri="{FF2B5EF4-FFF2-40B4-BE49-F238E27FC236}">
                <a16:creationId xmlns:a16="http://schemas.microsoft.com/office/drawing/2014/main" id="{0C23F4CE-D4D6-4BFC-94DD-9689A978016E}"/>
              </a:ext>
            </a:extLst>
          </p:cNvPr>
          <p:cNvSpPr>
            <a:spLocks noGrp="1"/>
          </p:cNvSpPr>
          <p:nvPr>
            <p:ph type="dt" sz="quarter" idx="1"/>
          </p:nvPr>
        </p:nvSpPr>
        <p:spPr>
          <a:xfrm>
            <a:off x="3898102" y="0"/>
            <a:ext cx="2982119" cy="501879"/>
          </a:xfrm>
          <a:prstGeom prst="rect">
            <a:avLst/>
          </a:prstGeom>
        </p:spPr>
        <p:txBody>
          <a:bodyPr vert="horz" lIns="96478" tIns="48239" rIns="96478" bIns="48239" rtlCol="0"/>
          <a:lstStyle>
            <a:lvl1pPr algn="r">
              <a:defRPr sz="1300"/>
            </a:lvl1pPr>
          </a:lstStyle>
          <a:p>
            <a:fld id="{A521C551-AE11-4445-98E2-991F223747B1}" type="datetime1">
              <a:rPr lang="fr-FR" smtClean="0"/>
              <a:t>13/02/2020</a:t>
            </a:fld>
            <a:endParaRPr lang="fr-FR"/>
          </a:p>
        </p:txBody>
      </p:sp>
      <p:sp>
        <p:nvSpPr>
          <p:cNvPr id="4" name="Espace réservé du pied de page 3">
            <a:extLst>
              <a:ext uri="{FF2B5EF4-FFF2-40B4-BE49-F238E27FC236}">
                <a16:creationId xmlns:a16="http://schemas.microsoft.com/office/drawing/2014/main" id="{F8C71C90-F6D9-4783-B178-8D767DFAB662}"/>
              </a:ext>
            </a:extLst>
          </p:cNvPr>
          <p:cNvSpPr>
            <a:spLocks noGrp="1"/>
          </p:cNvSpPr>
          <p:nvPr>
            <p:ph type="ftr" sz="quarter" idx="2"/>
          </p:nvPr>
        </p:nvSpPr>
        <p:spPr>
          <a:xfrm>
            <a:off x="0" y="9500961"/>
            <a:ext cx="2982119" cy="501878"/>
          </a:xfrm>
          <a:prstGeom prst="rect">
            <a:avLst/>
          </a:prstGeom>
        </p:spPr>
        <p:txBody>
          <a:bodyPr vert="horz" lIns="96478" tIns="48239" rIns="96478" bIns="48239" rtlCol="0" anchor="b"/>
          <a:lstStyle>
            <a:lvl1pPr algn="l">
              <a:defRPr sz="1300"/>
            </a:lvl1pPr>
          </a:lstStyle>
          <a:p>
            <a:endParaRPr lang="fr-FR"/>
          </a:p>
        </p:txBody>
      </p:sp>
      <p:sp>
        <p:nvSpPr>
          <p:cNvPr id="5" name="Espace réservé du numéro de diapositive 4">
            <a:extLst>
              <a:ext uri="{FF2B5EF4-FFF2-40B4-BE49-F238E27FC236}">
                <a16:creationId xmlns:a16="http://schemas.microsoft.com/office/drawing/2014/main" id="{9DFAEFD0-C769-4634-8BB9-0C1DEB7A8C7D}"/>
              </a:ext>
            </a:extLst>
          </p:cNvPr>
          <p:cNvSpPr>
            <a:spLocks noGrp="1"/>
          </p:cNvSpPr>
          <p:nvPr>
            <p:ph type="sldNum" sz="quarter" idx="3"/>
          </p:nvPr>
        </p:nvSpPr>
        <p:spPr>
          <a:xfrm>
            <a:off x="3898102" y="9500961"/>
            <a:ext cx="2982119" cy="501878"/>
          </a:xfrm>
          <a:prstGeom prst="rect">
            <a:avLst/>
          </a:prstGeom>
        </p:spPr>
        <p:txBody>
          <a:bodyPr vert="horz" lIns="96478" tIns="48239" rIns="96478" bIns="48239" rtlCol="0" anchor="b"/>
          <a:lstStyle>
            <a:lvl1pPr algn="r">
              <a:defRPr sz="1300"/>
            </a:lvl1pPr>
          </a:lstStyle>
          <a:p>
            <a:fld id="{EE0B72C1-0D04-48D0-905D-99BE4CD7EFEB}" type="slidenum">
              <a:rPr lang="fr-FR" smtClean="0"/>
              <a:t>‹N°›</a:t>
            </a:fld>
            <a:endParaRPr lang="fr-FR"/>
          </a:p>
        </p:txBody>
      </p:sp>
    </p:spTree>
    <p:extLst>
      <p:ext uri="{BB962C8B-B14F-4D97-AF65-F5344CB8AC3E}">
        <p14:creationId xmlns:p14="http://schemas.microsoft.com/office/powerpoint/2010/main" val="82735662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82119" cy="501879"/>
          </a:xfrm>
          <a:prstGeom prst="rect">
            <a:avLst/>
          </a:prstGeom>
        </p:spPr>
        <p:txBody>
          <a:bodyPr vert="horz" lIns="96478" tIns="48239" rIns="96478" bIns="48239" rtlCol="0"/>
          <a:lstStyle>
            <a:lvl1pPr algn="l">
              <a:defRPr sz="1300"/>
            </a:lvl1pPr>
          </a:lstStyle>
          <a:p>
            <a:endParaRPr lang="fr-FR"/>
          </a:p>
        </p:txBody>
      </p:sp>
      <p:sp>
        <p:nvSpPr>
          <p:cNvPr id="3" name="Espace réservé de la date 2"/>
          <p:cNvSpPr>
            <a:spLocks noGrp="1"/>
          </p:cNvSpPr>
          <p:nvPr>
            <p:ph type="dt" idx="1"/>
          </p:nvPr>
        </p:nvSpPr>
        <p:spPr>
          <a:xfrm>
            <a:off x="3898102" y="1"/>
            <a:ext cx="2982119" cy="501879"/>
          </a:xfrm>
          <a:prstGeom prst="rect">
            <a:avLst/>
          </a:prstGeom>
        </p:spPr>
        <p:txBody>
          <a:bodyPr vert="horz" lIns="96478" tIns="48239" rIns="96478" bIns="48239" rtlCol="0"/>
          <a:lstStyle>
            <a:lvl1pPr algn="r">
              <a:defRPr sz="1300"/>
            </a:lvl1pPr>
          </a:lstStyle>
          <a:p>
            <a:fld id="{43522BEF-DBE4-46CF-A630-9E368A6D6E0C}" type="datetime1">
              <a:rPr lang="fr-FR" smtClean="0"/>
              <a:t>13/02/2020</a:t>
            </a:fld>
            <a:endParaRPr lang="fr-FR"/>
          </a:p>
        </p:txBody>
      </p:sp>
      <p:sp>
        <p:nvSpPr>
          <p:cNvPr id="4" name="Espace réservé de l'image des diapositives 3"/>
          <p:cNvSpPr>
            <a:spLocks noGrp="1" noRot="1" noChangeAspect="1"/>
          </p:cNvSpPr>
          <p:nvPr>
            <p:ph type="sldImg" idx="2"/>
          </p:nvPr>
        </p:nvSpPr>
        <p:spPr>
          <a:xfrm>
            <a:off x="1192213" y="1250950"/>
            <a:ext cx="4497387" cy="3375025"/>
          </a:xfrm>
          <a:prstGeom prst="rect">
            <a:avLst/>
          </a:prstGeom>
          <a:noFill/>
          <a:ln w="12700">
            <a:solidFill>
              <a:prstClr val="black"/>
            </a:solidFill>
          </a:ln>
        </p:spPr>
        <p:txBody>
          <a:bodyPr vert="horz" lIns="96478" tIns="48239" rIns="96478" bIns="48239" rtlCol="0" anchor="ctr"/>
          <a:lstStyle/>
          <a:p>
            <a:endParaRPr lang="fr-FR"/>
          </a:p>
        </p:txBody>
      </p:sp>
      <p:sp>
        <p:nvSpPr>
          <p:cNvPr id="5" name="Espace réservé des notes 4"/>
          <p:cNvSpPr>
            <a:spLocks noGrp="1"/>
          </p:cNvSpPr>
          <p:nvPr>
            <p:ph type="body" sz="quarter" idx="3"/>
          </p:nvPr>
        </p:nvSpPr>
        <p:spPr>
          <a:xfrm>
            <a:off x="688182" y="4813865"/>
            <a:ext cx="5505450" cy="3938619"/>
          </a:xfrm>
          <a:prstGeom prst="rect">
            <a:avLst/>
          </a:prstGeom>
        </p:spPr>
        <p:txBody>
          <a:bodyPr vert="horz" lIns="96478" tIns="48239" rIns="96478" bIns="48239"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500961"/>
            <a:ext cx="2982119" cy="501878"/>
          </a:xfrm>
          <a:prstGeom prst="rect">
            <a:avLst/>
          </a:prstGeom>
        </p:spPr>
        <p:txBody>
          <a:bodyPr vert="horz" lIns="96478" tIns="48239" rIns="96478" bIns="48239"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898102" y="9500961"/>
            <a:ext cx="2982119" cy="501878"/>
          </a:xfrm>
          <a:prstGeom prst="rect">
            <a:avLst/>
          </a:prstGeom>
        </p:spPr>
        <p:txBody>
          <a:bodyPr vert="horz" lIns="96478" tIns="48239" rIns="96478" bIns="48239" rtlCol="0" anchor="b"/>
          <a:lstStyle>
            <a:lvl1pPr algn="r">
              <a:defRPr sz="1300"/>
            </a:lvl1pPr>
          </a:lstStyle>
          <a:p>
            <a:fld id="{9DE0BB64-DD0A-4E0E-998C-1EBB9CCA80A9}" type="slidenum">
              <a:rPr lang="fr-FR" smtClean="0"/>
              <a:t>‹N°›</a:t>
            </a:fld>
            <a:endParaRPr lang="fr-FR"/>
          </a:p>
        </p:txBody>
      </p:sp>
    </p:spTree>
    <p:extLst>
      <p:ext uri="{BB962C8B-B14F-4D97-AF65-F5344CB8AC3E}">
        <p14:creationId xmlns:p14="http://schemas.microsoft.com/office/powerpoint/2010/main" val="288248637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Préambule : </a:t>
            </a:r>
            <a:r>
              <a:rPr lang="fr-FR" sz="1200" kern="1200" dirty="0" smtClean="0">
                <a:solidFill>
                  <a:schemeClr val="tx1"/>
                </a:solidFill>
                <a:effectLst/>
                <a:latin typeface="+mn-lt"/>
                <a:ea typeface="+mn-ea"/>
                <a:cs typeface="+mn-cs"/>
              </a:rPr>
              <a:t>ce</a:t>
            </a:r>
            <a:r>
              <a:rPr lang="fr-FR" sz="1200" kern="1200" baseline="0" dirty="0" smtClean="0">
                <a:solidFill>
                  <a:schemeClr val="tx1"/>
                </a:solidFill>
                <a:effectLst/>
                <a:latin typeface="+mn-lt"/>
                <a:ea typeface="+mn-ea"/>
                <a:cs typeface="+mn-cs"/>
              </a:rPr>
              <a:t> diaporama est u</a:t>
            </a:r>
            <a:r>
              <a:rPr lang="fr-FR" sz="1200" kern="1200" dirty="0" smtClean="0">
                <a:solidFill>
                  <a:schemeClr val="tx1"/>
                </a:solidFill>
                <a:effectLst/>
                <a:latin typeface="+mn-lt"/>
                <a:ea typeface="+mn-ea"/>
                <a:cs typeface="+mn-cs"/>
              </a:rPr>
              <a:t>n outil de formation pour les formateurs  - Il est destiné à nous donner du matériau pour travailler et non pas à utiliser tel quel avec les élèves - il y a également des documents PDF encapsulés dans les diapos pour aller plus loin dans l’analyse</a:t>
            </a:r>
            <a:r>
              <a:rPr lang="fr-FR" sz="1200" kern="1200" baseline="0" dirty="0" smtClean="0">
                <a:solidFill>
                  <a:schemeClr val="tx1"/>
                </a:solidFill>
                <a:effectLst/>
                <a:latin typeface="+mn-lt"/>
                <a:ea typeface="+mn-ea"/>
                <a:cs typeface="+mn-cs"/>
              </a:rPr>
              <a:t> ou avoir des ressources pour la classe (à travailler et à modifier)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Remarque : la carte mentale est navigable avec des liens hypertextes (soit vers des diapos ou vers des documents, y compris des liens directement téléchargeables sur CAIRN gratuitement)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Elle est construite sur un parti pris : rendre compte de la hiérarchie des débats actuels pour donner à comprendre les grands enjeux de ce chapitre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228600" indent="-228600" rtl="0" fontAlgn="ctr">
              <a:buFont typeface="+mj-lt"/>
              <a:buAutoNum type="arabicPeriod"/>
            </a:pPr>
            <a:r>
              <a:rPr lang="fr-FR" sz="1200" b="0" i="0" kern="1200" dirty="0" smtClean="0">
                <a:solidFill>
                  <a:schemeClr val="tx1"/>
                </a:solidFill>
                <a:effectLst/>
                <a:latin typeface="+mn-lt"/>
                <a:ea typeface="+mn-ea"/>
                <a:cs typeface="+mn-cs"/>
              </a:rPr>
              <a:t>Clés de lecture du chapitre </a:t>
            </a:r>
          </a:p>
          <a:p>
            <a:pPr marL="228600" indent="-228600" rtl="0" fontAlgn="ctr">
              <a:buFont typeface="+mj-lt"/>
              <a:buAutoNum type="arabicPeriod"/>
            </a:pPr>
            <a:r>
              <a:rPr lang="fr-FR" sz="1200" b="0" i="0" kern="1200" dirty="0" smtClean="0">
                <a:solidFill>
                  <a:schemeClr val="tx1"/>
                </a:solidFill>
                <a:effectLst/>
                <a:latin typeface="+mn-lt"/>
                <a:ea typeface="+mn-ea"/>
                <a:cs typeface="+mn-cs"/>
              </a:rPr>
              <a:t>Repères de contenus</a:t>
            </a:r>
          </a:p>
          <a:p>
            <a:pPr marL="228600" indent="-228600" rtl="0" fontAlgn="ctr">
              <a:buFont typeface="+mj-lt"/>
              <a:buAutoNum type="arabicPeriod"/>
            </a:pPr>
            <a:r>
              <a:rPr lang="fr-FR" sz="1200" b="0" i="0" kern="1200" dirty="0" smtClean="0">
                <a:solidFill>
                  <a:schemeClr val="tx1"/>
                </a:solidFill>
                <a:effectLst/>
                <a:latin typeface="+mn-lt"/>
                <a:ea typeface="+mn-ea"/>
                <a:cs typeface="+mn-cs"/>
              </a:rPr>
              <a:t>Activités avec les élèves  </a:t>
            </a:r>
          </a:p>
          <a:p>
            <a:endParaRPr lang="fr-FR" dirty="0"/>
          </a:p>
        </p:txBody>
      </p:sp>
    </p:spTree>
    <p:extLst>
      <p:ext uri="{BB962C8B-B14F-4D97-AF65-F5344CB8AC3E}">
        <p14:creationId xmlns:p14="http://schemas.microsoft.com/office/powerpoint/2010/main" val="1857665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249902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fontAlgn="ctr"/>
            <a:r>
              <a:rPr lang="fr-FR" sz="1200" kern="1200" dirty="0" smtClean="0">
                <a:solidFill>
                  <a:schemeClr val="tx1"/>
                </a:solidFill>
                <a:effectLst/>
                <a:latin typeface="+mn-lt"/>
                <a:ea typeface="+mn-ea"/>
                <a:cs typeface="+mn-cs"/>
              </a:rPr>
              <a:t>Agenda et soutien aux énergies renouvelables : idée de fenêtre d'opportunités (notion pas encore tout à fait stabilisée mais utile pour comprendre les processus à l'œuvre) </a:t>
            </a:r>
          </a:p>
          <a:p>
            <a:pPr lvl="1" rtl="0" fontAlgn="ctr"/>
            <a:r>
              <a:rPr lang="fr-FR" sz="1200" kern="1200" dirty="0" smtClean="0">
                <a:solidFill>
                  <a:schemeClr val="tx1"/>
                </a:solidFill>
                <a:effectLst/>
                <a:latin typeface="+mn-lt"/>
                <a:ea typeface="+mn-ea"/>
                <a:cs typeface="+mn-cs"/>
              </a:rPr>
              <a:t>Formulation du problème et mobilisation </a:t>
            </a:r>
          </a:p>
          <a:p>
            <a:pPr lvl="1" rtl="0" fontAlgn="ctr"/>
            <a:r>
              <a:rPr lang="fr-FR" sz="1200" kern="1200" dirty="0" smtClean="0">
                <a:solidFill>
                  <a:schemeClr val="tx1"/>
                </a:solidFill>
                <a:effectLst/>
                <a:latin typeface="+mn-lt"/>
                <a:ea typeface="+mn-ea"/>
                <a:cs typeface="+mn-cs"/>
              </a:rPr>
              <a:t>Des solutions proposées </a:t>
            </a:r>
          </a:p>
          <a:p>
            <a:pPr lvl="1" rtl="0" fontAlgn="ctr"/>
            <a:r>
              <a:rPr lang="fr-FR" sz="1200" kern="1200" dirty="0" smtClean="0">
                <a:solidFill>
                  <a:schemeClr val="tx1"/>
                </a:solidFill>
                <a:effectLst/>
                <a:latin typeface="+mn-lt"/>
                <a:ea typeface="+mn-ea"/>
                <a:cs typeface="+mn-cs"/>
              </a:rPr>
              <a:t>Une prise en charge politique </a:t>
            </a:r>
          </a:p>
          <a:p>
            <a:endParaRPr lang="fr-FR" dirty="0"/>
          </a:p>
        </p:txBody>
      </p:sp>
    </p:spTree>
    <p:extLst>
      <p:ext uri="{BB962C8B-B14F-4D97-AF65-F5344CB8AC3E}">
        <p14:creationId xmlns:p14="http://schemas.microsoft.com/office/powerpoint/2010/main" val="4166414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Instruments des politiques environnementales - ils sont à  resituer dans un contexte d'externalités - </a:t>
            </a:r>
          </a:p>
          <a:p>
            <a:endParaRPr lang="fr-FR" dirty="0"/>
          </a:p>
        </p:txBody>
      </p:sp>
    </p:spTree>
    <p:extLst>
      <p:ext uri="{BB962C8B-B14F-4D97-AF65-F5344CB8AC3E}">
        <p14:creationId xmlns:p14="http://schemas.microsoft.com/office/powerpoint/2010/main" val="2526993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fontAlgn="ctr"/>
            <a:r>
              <a:rPr lang="fr-FR" sz="1200" kern="1200" dirty="0" smtClean="0">
                <a:solidFill>
                  <a:schemeClr val="tx1"/>
                </a:solidFill>
                <a:effectLst/>
                <a:latin typeface="+mn-lt"/>
                <a:ea typeface="+mn-ea"/>
                <a:cs typeface="+mn-cs"/>
              </a:rPr>
              <a:t>Subvention à l'économie verte (nouveauté) : </a:t>
            </a:r>
            <a:r>
              <a:rPr lang="fr-FR" sz="1200" kern="1200" dirty="0" err="1" smtClean="0">
                <a:solidFill>
                  <a:schemeClr val="tx1"/>
                </a:solidFill>
                <a:effectLst/>
                <a:latin typeface="+mn-lt"/>
                <a:ea typeface="+mn-ea"/>
                <a:cs typeface="+mn-cs"/>
              </a:rPr>
              <a:t>cf</a:t>
            </a:r>
            <a:r>
              <a:rPr lang="fr-FR" sz="1200" kern="1200" dirty="0" smtClean="0">
                <a:solidFill>
                  <a:schemeClr val="tx1"/>
                </a:solidFill>
                <a:effectLst/>
                <a:latin typeface="+mn-lt"/>
                <a:ea typeface="+mn-ea"/>
                <a:cs typeface="+mn-cs"/>
              </a:rPr>
              <a:t> Philippe AGHION - thèse sous -jacente : le progrès</a:t>
            </a:r>
            <a:r>
              <a:rPr lang="fr-FR" sz="1200" kern="1200" baseline="0" dirty="0" smtClean="0">
                <a:solidFill>
                  <a:schemeClr val="tx1"/>
                </a:solidFill>
                <a:effectLst/>
                <a:latin typeface="+mn-lt"/>
                <a:ea typeface="+mn-ea"/>
                <a:cs typeface="+mn-cs"/>
              </a:rPr>
              <a:t> technique</a:t>
            </a:r>
            <a:r>
              <a:rPr lang="fr-FR" sz="1200" kern="1200" dirty="0" smtClean="0">
                <a:solidFill>
                  <a:schemeClr val="tx1"/>
                </a:solidFill>
                <a:effectLst/>
                <a:latin typeface="+mn-lt"/>
                <a:ea typeface="+mn-ea"/>
                <a:cs typeface="+mn-cs"/>
              </a:rPr>
              <a:t> peut repousser les limites écologiques de la croissance (</a:t>
            </a:r>
            <a:r>
              <a:rPr lang="fr-FR" sz="1200" kern="1200" dirty="0" err="1" smtClean="0">
                <a:solidFill>
                  <a:schemeClr val="tx1"/>
                </a:solidFill>
                <a:effectLst/>
                <a:latin typeface="+mn-lt"/>
                <a:ea typeface="+mn-ea"/>
                <a:cs typeface="+mn-cs"/>
              </a:rPr>
              <a:t>cf</a:t>
            </a:r>
            <a:r>
              <a:rPr lang="fr-FR" sz="1200" kern="1200" dirty="0" smtClean="0">
                <a:solidFill>
                  <a:schemeClr val="tx1"/>
                </a:solidFill>
                <a:effectLst/>
                <a:latin typeface="+mn-lt"/>
                <a:ea typeface="+mn-ea"/>
                <a:cs typeface="+mn-cs"/>
              </a:rPr>
              <a:t> 1er chapitre) - l'état doit subventionner l'innovation verte car le marché ne l'enclenche pas - </a:t>
            </a:r>
          </a:p>
          <a:p>
            <a:endParaRPr lang="fr-FR" dirty="0"/>
          </a:p>
        </p:txBody>
      </p:sp>
    </p:spTree>
    <p:extLst>
      <p:ext uri="{BB962C8B-B14F-4D97-AF65-F5344CB8AC3E}">
        <p14:creationId xmlns:p14="http://schemas.microsoft.com/office/powerpoint/2010/main" val="3386295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Problèmes des biens communs  et passager clandestin : partir de la tragédie des "communs" (variante du dilemme du prisonnier - théorie des jeux sans maths) -  c'est une question centrale sur l'environnement - derrière il y a la question de l' inadéquation entre intérêts individuels et collectifs - </a:t>
            </a:r>
          </a:p>
          <a:p>
            <a:endParaRPr lang="fr-FR" dirty="0"/>
          </a:p>
        </p:txBody>
      </p:sp>
    </p:spTree>
    <p:extLst>
      <p:ext uri="{BB962C8B-B14F-4D97-AF65-F5344CB8AC3E}">
        <p14:creationId xmlns:p14="http://schemas.microsoft.com/office/powerpoint/2010/main" val="23874965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smtClean="0">
                <a:solidFill>
                  <a:schemeClr val="tx1"/>
                </a:solidFill>
                <a:effectLst/>
                <a:latin typeface="+mn-lt"/>
                <a:ea typeface="+mn-ea"/>
                <a:cs typeface="+mn-cs"/>
              </a:rPr>
              <a:t>Quelle est la portée de chaque instrument pour résoudre ces problèmes ? (</a:t>
            </a:r>
            <a:r>
              <a:rPr lang="fr-FR" sz="1200" kern="1200" dirty="0" err="1" smtClean="0">
                <a:solidFill>
                  <a:schemeClr val="tx1"/>
                </a:solidFill>
                <a:effectLst/>
                <a:latin typeface="+mn-lt"/>
                <a:ea typeface="+mn-ea"/>
                <a:cs typeface="+mn-cs"/>
              </a:rPr>
              <a:t>cf</a:t>
            </a:r>
            <a:r>
              <a:rPr lang="fr-FR" sz="1200" kern="1200" dirty="0" smtClean="0">
                <a:solidFill>
                  <a:schemeClr val="tx1"/>
                </a:solidFill>
                <a:effectLst/>
                <a:latin typeface="+mn-lt"/>
                <a:ea typeface="+mn-ea"/>
                <a:cs typeface="+mn-cs"/>
              </a:rPr>
              <a:t> ancien fiche EDUSCOL)</a:t>
            </a:r>
          </a:p>
          <a:p>
            <a:pPr rtl="0" fontAlgn="ctr"/>
            <a:r>
              <a:rPr lang="fr-FR" sz="1200" kern="1200" dirty="0" smtClean="0">
                <a:solidFill>
                  <a:schemeClr val="tx1"/>
                </a:solidFill>
                <a:effectLst/>
                <a:latin typeface="+mn-lt"/>
                <a:ea typeface="+mn-ea"/>
                <a:cs typeface="+mn-cs"/>
              </a:rPr>
              <a:t>La règlementation est une solution avec des limites d'application / taxation idem : cela suppose le chiffrage d'une externalité et c'est très difficile dans le cas de l'environnement</a:t>
            </a:r>
            <a:endParaRPr lang="fr-FR" dirty="0"/>
          </a:p>
        </p:txBody>
      </p:sp>
    </p:spTree>
    <p:extLst>
      <p:ext uri="{BB962C8B-B14F-4D97-AF65-F5344CB8AC3E}">
        <p14:creationId xmlns:p14="http://schemas.microsoft.com/office/powerpoint/2010/main" val="5378686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incitation et marchés de quotas (limites : prix du quota)</a:t>
            </a:r>
            <a:endParaRPr lang="fr-FR" dirty="0"/>
          </a:p>
        </p:txBody>
      </p:sp>
    </p:spTree>
    <p:extLst>
      <p:ext uri="{BB962C8B-B14F-4D97-AF65-F5344CB8AC3E}">
        <p14:creationId xmlns:p14="http://schemas.microsoft.com/office/powerpoint/2010/main" val="22900000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Régulation internationale et inégalités de développement (négociations internationales) - deux logiques possibles - logique de souveraineté affirmée (en opposition avec les prescriptions internationales)  -</a:t>
            </a:r>
            <a:endParaRPr lang="fr-FR" dirty="0"/>
          </a:p>
        </p:txBody>
      </p:sp>
    </p:spTree>
    <p:extLst>
      <p:ext uri="{BB962C8B-B14F-4D97-AF65-F5344CB8AC3E}">
        <p14:creationId xmlns:p14="http://schemas.microsoft.com/office/powerpoint/2010/main" val="41885280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travail sur les différents discours - </a:t>
            </a:r>
            <a:r>
              <a:rPr lang="fr-FR" sz="1200" kern="1200" dirty="0" err="1" smtClean="0">
                <a:solidFill>
                  <a:schemeClr val="tx1"/>
                </a:solidFill>
                <a:effectLst/>
                <a:latin typeface="+mn-lt"/>
                <a:ea typeface="+mn-ea"/>
                <a:cs typeface="+mn-cs"/>
              </a:rPr>
              <a:t>cf</a:t>
            </a:r>
            <a:r>
              <a:rPr lang="fr-FR" sz="1200" kern="1200" dirty="0" smtClean="0">
                <a:solidFill>
                  <a:schemeClr val="tx1"/>
                </a:solidFill>
                <a:effectLst/>
                <a:latin typeface="+mn-lt"/>
                <a:ea typeface="+mn-ea"/>
                <a:cs typeface="+mn-cs"/>
              </a:rPr>
              <a:t> différents sommets et la prédominance d'un type de discours : domination du paradigme libéral (comme résultat d'un jeu d'acteurs et de rapports de force) - l</a:t>
            </a:r>
            <a:r>
              <a:rPr lang="fr-FR" sz="1200" b="1" kern="1200" dirty="0" smtClean="0">
                <a:solidFill>
                  <a:schemeClr val="tx1"/>
                </a:solidFill>
                <a:effectLst/>
                <a:latin typeface="+mn-lt"/>
                <a:ea typeface="+mn-ea"/>
                <a:cs typeface="+mn-cs"/>
              </a:rPr>
              <a:t>e programme rend compte de l'état  du débat actue</a:t>
            </a:r>
            <a:r>
              <a:rPr lang="fr-FR" sz="1200" kern="1200" dirty="0" smtClean="0">
                <a:solidFill>
                  <a:schemeClr val="tx1"/>
                </a:solidFill>
                <a:effectLst/>
                <a:latin typeface="+mn-lt"/>
                <a:ea typeface="+mn-ea"/>
                <a:cs typeface="+mn-cs"/>
              </a:rPr>
              <a:t>l - une sorte de compromis serait en cours d'élaboration </a:t>
            </a:r>
          </a:p>
          <a:p>
            <a:endParaRPr lang="fr-FR" dirty="0"/>
          </a:p>
        </p:txBody>
      </p:sp>
    </p:spTree>
    <p:extLst>
      <p:ext uri="{BB962C8B-B14F-4D97-AF65-F5344CB8AC3E}">
        <p14:creationId xmlns:p14="http://schemas.microsoft.com/office/powerpoint/2010/main" val="35420398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On est dans un modèle de soutenabilité faible (dans le précédent programme on présentait le débat - maintenant on est dans le cas où ce paradigme domine) - cela oblige les ONG qui n'y adhèrent pas à s'inscrire quand même dans ce paradigme pour être partie aux débats - cela génère donc des stratégies des acteurs compte-tenu de ce contexte intellectuel et scientifique  - </a:t>
            </a:r>
            <a:r>
              <a:rPr lang="fr-FR" sz="1200" kern="1200" dirty="0" err="1" smtClean="0">
                <a:solidFill>
                  <a:schemeClr val="tx1"/>
                </a:solidFill>
                <a:effectLst/>
                <a:latin typeface="+mn-lt"/>
                <a:ea typeface="+mn-ea"/>
                <a:cs typeface="+mn-cs"/>
              </a:rPr>
              <a:t>cf</a:t>
            </a:r>
            <a:r>
              <a:rPr lang="fr-FR" sz="1200" kern="1200" dirty="0" smtClean="0">
                <a:solidFill>
                  <a:schemeClr val="tx1"/>
                </a:solidFill>
                <a:effectLst/>
                <a:latin typeface="+mn-lt"/>
                <a:ea typeface="+mn-ea"/>
                <a:cs typeface="+mn-cs"/>
              </a:rPr>
              <a:t> dernier OA du chapitre 1 (c'est une option qui prend sens une fois qu'on a vu le RC) </a:t>
            </a:r>
          </a:p>
          <a:p>
            <a:endParaRPr lang="fr-FR" dirty="0"/>
          </a:p>
        </p:txBody>
      </p:sp>
    </p:spTree>
    <p:extLst>
      <p:ext uri="{BB962C8B-B14F-4D97-AF65-F5344CB8AC3E}">
        <p14:creationId xmlns:p14="http://schemas.microsoft.com/office/powerpoint/2010/main" val="2271938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fontAlgn="ctr"/>
            <a:r>
              <a:rPr lang="fr-FR" sz="1200" kern="1200" dirty="0" smtClean="0">
                <a:solidFill>
                  <a:schemeClr val="tx1"/>
                </a:solidFill>
                <a:effectLst/>
                <a:latin typeface="+mn-lt"/>
                <a:ea typeface="+mn-ea"/>
                <a:cs typeface="+mn-cs"/>
              </a:rPr>
              <a:t>Des contenus déjà présents dans l'ancien programme mais dispersés au moins sur deux chapitres - on  croise ici deux chapitres : un de Première et un de Terminale  -</a:t>
            </a:r>
            <a:r>
              <a:rPr lang="fr-FR" sz="1200" kern="1200" dirty="0" err="1" smtClean="0">
                <a:solidFill>
                  <a:schemeClr val="tx1"/>
                </a:solidFill>
                <a:effectLst/>
                <a:latin typeface="+mn-lt"/>
                <a:ea typeface="+mn-ea"/>
                <a:cs typeface="+mn-cs"/>
              </a:rPr>
              <a:t>cf</a:t>
            </a:r>
            <a:r>
              <a:rPr lang="fr-FR" sz="1200" kern="1200" dirty="0" smtClean="0">
                <a:solidFill>
                  <a:schemeClr val="tx1"/>
                </a:solidFill>
                <a:effectLst/>
                <a:latin typeface="+mn-lt"/>
                <a:ea typeface="+mn-ea"/>
                <a:cs typeface="+mn-cs"/>
              </a:rPr>
              <a:t> diapo 4 :</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en rouge les notions et en vert les problématiques - en bleu les nouveautés – </a:t>
            </a:r>
          </a:p>
          <a:p>
            <a:pPr rtl="0" fontAlgn="ctr"/>
            <a:endParaRPr lang="fr-FR" sz="1200" kern="1200" dirty="0" smtClean="0">
              <a:solidFill>
                <a:schemeClr val="tx1"/>
              </a:solidFill>
              <a:effectLst/>
              <a:latin typeface="+mn-lt"/>
              <a:ea typeface="+mn-ea"/>
              <a:cs typeface="+mn-cs"/>
            </a:endParaRPr>
          </a:p>
          <a:p>
            <a:pPr rtl="0" fontAlgn="ctr"/>
            <a:r>
              <a:rPr lang="fr-FR" sz="1200" kern="1200" dirty="0" smtClean="0">
                <a:solidFill>
                  <a:schemeClr val="tx1"/>
                </a:solidFill>
                <a:effectLst/>
                <a:latin typeface="+mn-lt"/>
                <a:ea typeface="+mn-ea"/>
                <a:cs typeface="+mn-cs"/>
              </a:rPr>
              <a:t>Deux items plutôt </a:t>
            </a:r>
            <a:r>
              <a:rPr lang="fr-FR" sz="1200" kern="1200" dirty="0" err="1" smtClean="0">
                <a:solidFill>
                  <a:schemeClr val="tx1"/>
                </a:solidFill>
                <a:effectLst/>
                <a:latin typeface="+mn-lt"/>
                <a:ea typeface="+mn-ea"/>
                <a:cs typeface="+mn-cs"/>
              </a:rPr>
              <a:t>Sc</a:t>
            </a:r>
            <a:r>
              <a:rPr lang="fr-FR" sz="1200" kern="1200" dirty="0" smtClean="0">
                <a:solidFill>
                  <a:schemeClr val="tx1"/>
                </a:solidFill>
                <a:effectLst/>
                <a:latin typeface="+mn-lt"/>
                <a:ea typeface="+mn-ea"/>
                <a:cs typeface="+mn-cs"/>
              </a:rPr>
              <a:t> Po et deux items plutôt SE (renvoyant aux problématiques d'externalités et instruments) </a:t>
            </a:r>
          </a:p>
          <a:p>
            <a:pPr rtl="0" fontAlgn="ctr"/>
            <a:endParaRPr lang="fr-FR" sz="1200" kern="1200" dirty="0" smtClean="0">
              <a:solidFill>
                <a:schemeClr val="tx1"/>
              </a:solidFill>
              <a:effectLst/>
              <a:latin typeface="+mn-lt"/>
              <a:ea typeface="+mn-ea"/>
              <a:cs typeface="+mn-cs"/>
            </a:endParaRPr>
          </a:p>
          <a:p>
            <a:pPr rtl="0" fontAlgn="ctr"/>
            <a:r>
              <a:rPr lang="fr-FR" sz="1200" kern="1200" dirty="0" smtClean="0">
                <a:solidFill>
                  <a:schemeClr val="tx1"/>
                </a:solidFill>
                <a:effectLst/>
                <a:latin typeface="+mn-lt"/>
                <a:ea typeface="+mn-ea"/>
                <a:cs typeface="+mn-cs"/>
              </a:rPr>
              <a:t>Une articulation de RC qui n'est pas spécifique à nos programmes : croiser des questions de politiques publiques avec l'environnement est un champ de recherches avec une vaste production universitaire </a:t>
            </a:r>
          </a:p>
          <a:p>
            <a:pPr rtl="0" fontAlgn="ctr"/>
            <a:endParaRPr lang="fr-FR" sz="1200" kern="1200" dirty="0" smtClean="0">
              <a:solidFill>
                <a:schemeClr val="tx1"/>
              </a:solidFill>
              <a:effectLst/>
              <a:latin typeface="+mn-lt"/>
              <a:ea typeface="+mn-ea"/>
              <a:cs typeface="+mn-cs"/>
            </a:endParaRPr>
          </a:p>
          <a:p>
            <a:pPr rtl="0" fontAlgn="ctr"/>
            <a:r>
              <a:rPr lang="fr-FR" sz="1200" kern="1200" dirty="0" smtClean="0">
                <a:solidFill>
                  <a:schemeClr val="tx1"/>
                </a:solidFill>
                <a:effectLst/>
                <a:latin typeface="+mn-lt"/>
                <a:ea typeface="+mn-ea"/>
                <a:cs typeface="+mn-cs"/>
              </a:rPr>
              <a:t>Nouveautés : les échelles + un instrument = subvention à l'innovation verte (</a:t>
            </a:r>
            <a:r>
              <a:rPr lang="fr-FR" sz="1200" kern="1200" dirty="0" err="1" smtClean="0">
                <a:solidFill>
                  <a:schemeClr val="tx1"/>
                </a:solidFill>
                <a:effectLst/>
                <a:latin typeface="+mn-lt"/>
                <a:ea typeface="+mn-ea"/>
                <a:cs typeface="+mn-cs"/>
              </a:rPr>
              <a:t>cf</a:t>
            </a:r>
            <a:r>
              <a:rPr lang="fr-FR" sz="1200" kern="1200" dirty="0" smtClean="0">
                <a:solidFill>
                  <a:schemeClr val="tx1"/>
                </a:solidFill>
                <a:effectLst/>
                <a:latin typeface="+mn-lt"/>
                <a:ea typeface="+mn-ea"/>
                <a:cs typeface="+mn-cs"/>
              </a:rPr>
              <a:t> article Philippe AGHION -https://www.cairn.info/revue-regards-croises-sur-l-economie-2009-2-page-165.htm ) + le rôle des accords internationaux et les inégalités de développement </a:t>
            </a:r>
          </a:p>
          <a:p>
            <a:endParaRPr lang="fr-FR" dirty="0"/>
          </a:p>
        </p:txBody>
      </p:sp>
    </p:spTree>
    <p:extLst>
      <p:ext uri="{BB962C8B-B14F-4D97-AF65-F5344CB8AC3E}">
        <p14:creationId xmlns:p14="http://schemas.microsoft.com/office/powerpoint/2010/main" val="35551180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smtClean="0">
                <a:solidFill>
                  <a:schemeClr val="tx1"/>
                </a:solidFill>
                <a:effectLst/>
                <a:latin typeface="+mn-lt"/>
                <a:ea typeface="+mn-ea"/>
                <a:cs typeface="+mn-cs"/>
              </a:rPr>
              <a:t>ACTIVITES à faire en classe :  une double contrainte présente pour les construire - </a:t>
            </a:r>
          </a:p>
          <a:p>
            <a:pPr rtl="0" fontAlgn="ctr"/>
            <a:r>
              <a:rPr lang="fr-FR" sz="1200" kern="1200" dirty="0" smtClean="0">
                <a:solidFill>
                  <a:schemeClr val="tx1"/>
                </a:solidFill>
                <a:effectLst/>
                <a:latin typeface="+mn-lt"/>
                <a:ea typeface="+mn-ea"/>
                <a:cs typeface="+mn-cs"/>
              </a:rPr>
              <a:t>Raisonner en suivant les OA du programme </a:t>
            </a:r>
          </a:p>
          <a:p>
            <a:pPr rtl="0" fontAlgn="ctr"/>
            <a:r>
              <a:rPr lang="fr-FR" sz="1200" kern="1200" dirty="0" smtClean="0">
                <a:solidFill>
                  <a:schemeClr val="tx1"/>
                </a:solidFill>
                <a:effectLst/>
                <a:latin typeface="+mn-lt"/>
                <a:ea typeface="+mn-ea"/>
                <a:cs typeface="+mn-cs"/>
              </a:rPr>
              <a:t>Mettre l'accent sur l'aspect  RC (une thématique abordée en Seconde, puis en Terminale dans les limites de la croissance) - </a:t>
            </a:r>
          </a:p>
          <a:p>
            <a:r>
              <a:rPr lang="fr-FR" sz="1200" kern="1200" dirty="0" smtClean="0">
                <a:solidFill>
                  <a:schemeClr val="tx1"/>
                </a:solidFill>
                <a:effectLst/>
                <a:latin typeface="+mn-lt"/>
                <a:ea typeface="+mn-ea"/>
                <a:cs typeface="+mn-cs"/>
              </a:rPr>
              <a:t> </a:t>
            </a:r>
          </a:p>
        </p:txBody>
      </p:sp>
    </p:spTree>
    <p:extLst>
      <p:ext uri="{BB962C8B-B14F-4D97-AF65-F5344CB8AC3E}">
        <p14:creationId xmlns:p14="http://schemas.microsoft.com/office/powerpoint/2010/main" val="14804066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smtClean="0">
                <a:solidFill>
                  <a:schemeClr val="tx1"/>
                </a:solidFill>
                <a:effectLst/>
                <a:latin typeface="+mn-lt"/>
                <a:ea typeface="+mn-ea"/>
                <a:cs typeface="+mn-cs"/>
              </a:rPr>
              <a:t>En guise d'introduction : partir d'un fait d'actualité - les méga-feux en Australie (3ème OA : externalités) - des questions riches et complexes qui posent les différentes dimensions à étudier dans ce regard croisé - </a:t>
            </a:r>
          </a:p>
          <a:p>
            <a:r>
              <a:rPr lang="fr-FR" sz="1200" kern="1200" dirty="0" smtClean="0">
                <a:solidFill>
                  <a:schemeClr val="tx1"/>
                </a:solidFill>
                <a:effectLst/>
                <a:latin typeface="+mn-lt"/>
                <a:ea typeface="+mn-ea"/>
                <a:cs typeface="+mn-cs"/>
              </a:rPr>
              <a:t> </a:t>
            </a:r>
          </a:p>
        </p:txBody>
      </p:sp>
    </p:spTree>
    <p:extLst>
      <p:ext uri="{BB962C8B-B14F-4D97-AF65-F5344CB8AC3E}">
        <p14:creationId xmlns:p14="http://schemas.microsoft.com/office/powerpoint/2010/main" val="19580748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smtClean="0">
                <a:solidFill>
                  <a:schemeClr val="tx1"/>
                </a:solidFill>
                <a:effectLst/>
                <a:latin typeface="+mn-lt"/>
                <a:ea typeface="+mn-ea"/>
                <a:cs typeface="+mn-cs"/>
              </a:rPr>
              <a:t>OA 1 - diversité des acteurs + intégrer le rôle des experts à partir des marches du vendredi et « l'affaire du siècle » - </a:t>
            </a:r>
          </a:p>
          <a:p>
            <a:r>
              <a:rPr lang="fr-FR" sz="1200" kern="1200" dirty="0" smtClean="0">
                <a:solidFill>
                  <a:schemeClr val="tx1"/>
                </a:solidFill>
                <a:effectLst/>
                <a:latin typeface="+mn-lt"/>
                <a:ea typeface="+mn-ea"/>
                <a:cs typeface="+mn-cs"/>
              </a:rPr>
              <a:t>OA 1 - mise en agenda + coopération et conflictualité </a:t>
            </a:r>
          </a:p>
          <a:p>
            <a:r>
              <a:rPr lang="fr-FR" sz="1200" kern="1200" dirty="0" smtClean="0">
                <a:solidFill>
                  <a:schemeClr val="tx1"/>
                </a:solidFill>
                <a:effectLst/>
                <a:latin typeface="+mn-lt"/>
                <a:ea typeface="+mn-ea"/>
                <a:cs typeface="+mn-cs"/>
              </a:rPr>
              <a:t> </a:t>
            </a:r>
          </a:p>
          <a:p>
            <a:endParaRPr lang="fr-FR" dirty="0" smtClean="0"/>
          </a:p>
          <a:p>
            <a:endParaRPr lang="fr-FR" dirty="0"/>
          </a:p>
        </p:txBody>
      </p:sp>
    </p:spTree>
    <p:extLst>
      <p:ext uri="{BB962C8B-B14F-4D97-AF65-F5344CB8AC3E}">
        <p14:creationId xmlns:p14="http://schemas.microsoft.com/office/powerpoint/2010/main" val="17470411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smtClean="0">
                <a:solidFill>
                  <a:schemeClr val="tx1"/>
                </a:solidFill>
                <a:effectLst/>
                <a:latin typeface="+mn-lt"/>
                <a:ea typeface="+mn-ea"/>
                <a:cs typeface="+mn-cs"/>
              </a:rPr>
              <a:t>OA 2 - à partir d'une chronologie, on peut leur faire comprendre les différentes échelles d'action - à partir de la diversité des acteurs (</a:t>
            </a:r>
            <a:r>
              <a:rPr lang="fr-FR" sz="1200" kern="1200" dirty="0" err="1" smtClean="0">
                <a:solidFill>
                  <a:schemeClr val="tx1"/>
                </a:solidFill>
                <a:effectLst/>
                <a:latin typeface="+mn-lt"/>
                <a:ea typeface="+mn-ea"/>
                <a:cs typeface="+mn-cs"/>
              </a:rPr>
              <a:t>cf</a:t>
            </a:r>
            <a:r>
              <a:rPr lang="fr-FR" sz="1200" kern="1200" dirty="0" smtClean="0">
                <a:solidFill>
                  <a:schemeClr val="tx1"/>
                </a:solidFill>
                <a:effectLst/>
                <a:latin typeface="+mn-lt"/>
                <a:ea typeface="+mn-ea"/>
                <a:cs typeface="+mn-cs"/>
              </a:rPr>
              <a:t> OA1) faire le lien avec l'action publique et les échelles interconnectées - </a:t>
            </a:r>
          </a:p>
          <a:p>
            <a:endParaRPr lang="fr-FR" dirty="0" smtClean="0"/>
          </a:p>
          <a:p>
            <a:endParaRPr lang="fr-FR" dirty="0"/>
          </a:p>
        </p:txBody>
      </p:sp>
    </p:spTree>
    <p:extLst>
      <p:ext uri="{BB962C8B-B14F-4D97-AF65-F5344CB8AC3E}">
        <p14:creationId xmlns:p14="http://schemas.microsoft.com/office/powerpoint/2010/main" val="11376713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Transition avec OA 3 : faire un tableau récapitulatif pour mettre de l'ordre </a:t>
            </a:r>
          </a:p>
          <a:p>
            <a:endParaRPr lang="fr-FR" dirty="0"/>
          </a:p>
        </p:txBody>
      </p:sp>
    </p:spTree>
    <p:extLst>
      <p:ext uri="{BB962C8B-B14F-4D97-AF65-F5344CB8AC3E}">
        <p14:creationId xmlns:p14="http://schemas.microsoft.com/office/powerpoint/2010/main" val="5741865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smtClean="0">
                <a:solidFill>
                  <a:schemeClr val="tx1"/>
                </a:solidFill>
                <a:effectLst/>
                <a:latin typeface="+mn-lt"/>
                <a:ea typeface="+mn-ea"/>
                <a:cs typeface="+mn-cs"/>
              </a:rPr>
              <a:t>OA 3 - Les instruments et les enjeux - en lien avec des limites de plusieurs types (écolo, éco et aussi sociales et politiques qui s'imposent aux acteurs) - </a:t>
            </a:r>
          </a:p>
          <a:p>
            <a:r>
              <a:rPr lang="fr-FR" sz="1200" kern="1200" dirty="0" smtClean="0">
                <a:solidFill>
                  <a:schemeClr val="tx1"/>
                </a:solidFill>
                <a:effectLst/>
                <a:latin typeface="+mn-lt"/>
                <a:ea typeface="+mn-ea"/>
                <a:cs typeface="+mn-cs"/>
              </a:rPr>
              <a:t>Exemple du transport aérien : échelle mondiale - les instruments sont donc difficiles à mettre en </a:t>
            </a:r>
            <a:r>
              <a:rPr lang="fr-FR" sz="1200" kern="1200" dirty="0" err="1" smtClean="0">
                <a:solidFill>
                  <a:schemeClr val="tx1"/>
                </a:solidFill>
                <a:effectLst/>
                <a:latin typeface="+mn-lt"/>
                <a:ea typeface="+mn-ea"/>
                <a:cs typeface="+mn-cs"/>
              </a:rPr>
              <a:t>oeuvre</a:t>
            </a:r>
            <a:r>
              <a:rPr lang="fr-FR" sz="1200" kern="1200" smtClean="0">
                <a:solidFill>
                  <a:schemeClr val="tx1"/>
                </a:solidFill>
                <a:effectLst/>
                <a:latin typeface="+mn-lt"/>
                <a:ea typeface="+mn-ea"/>
                <a:cs typeface="+mn-cs"/>
              </a:rPr>
              <a:t> du fait des relations d'acteurs - </a:t>
            </a:r>
          </a:p>
          <a:p>
            <a:endParaRPr lang="fr-FR"/>
          </a:p>
        </p:txBody>
      </p:sp>
    </p:spTree>
    <p:extLst>
      <p:ext uri="{BB962C8B-B14F-4D97-AF65-F5344CB8AC3E}">
        <p14:creationId xmlns:p14="http://schemas.microsoft.com/office/powerpoint/2010/main" val="1990005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smtClean="0">
                <a:solidFill>
                  <a:schemeClr val="tx1"/>
                </a:solidFill>
                <a:effectLst/>
                <a:latin typeface="+mn-lt"/>
                <a:ea typeface="+mn-ea"/>
                <a:cs typeface="+mn-cs"/>
              </a:rPr>
              <a:t>une nouveauté = RC </a:t>
            </a:r>
          </a:p>
          <a:p>
            <a:pPr rtl="0" fontAlgn="ctr"/>
            <a:r>
              <a:rPr lang="fr-FR" sz="1200" kern="1200" dirty="0" smtClean="0">
                <a:solidFill>
                  <a:schemeClr val="tx1"/>
                </a:solidFill>
                <a:effectLst/>
                <a:latin typeface="+mn-lt"/>
                <a:ea typeface="+mn-ea"/>
                <a:cs typeface="+mn-cs"/>
              </a:rPr>
              <a:t>Il faut tenir compte de chaque OA en tant que tel pour des raisons de clarté et d'évaluation - c'est structurant pour une logique de traitement au moins et qui anticipe d'éventuels sujets de dissertation ou d'EC3 - les problématiques se dégagent avec les OA qui sont les évaluables - </a:t>
            </a:r>
          </a:p>
          <a:p>
            <a:pPr rtl="0" fontAlgn="ctr"/>
            <a:r>
              <a:rPr lang="fr-FR" sz="1200" kern="1200" dirty="0" smtClean="0">
                <a:solidFill>
                  <a:schemeClr val="tx1"/>
                </a:solidFill>
                <a:effectLst/>
                <a:latin typeface="+mn-lt"/>
                <a:ea typeface="+mn-ea"/>
                <a:cs typeface="+mn-cs"/>
              </a:rPr>
              <a:t>mais il y a en permanence une logique de croisement car ils sont conçus dans une logique de croisement</a:t>
            </a:r>
          </a:p>
          <a:p>
            <a:endParaRPr lang="fr-FR" dirty="0"/>
          </a:p>
        </p:txBody>
      </p:sp>
    </p:spTree>
    <p:extLst>
      <p:ext uri="{BB962C8B-B14F-4D97-AF65-F5344CB8AC3E}">
        <p14:creationId xmlns:p14="http://schemas.microsoft.com/office/powerpoint/2010/main" val="4130660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smtClean="0">
                <a:solidFill>
                  <a:schemeClr val="tx1"/>
                </a:solidFill>
                <a:effectLst/>
                <a:latin typeface="+mn-lt"/>
                <a:ea typeface="+mn-ea"/>
                <a:cs typeface="+mn-cs"/>
              </a:rPr>
              <a:t>Deux parties clairement définies </a:t>
            </a:r>
          </a:p>
          <a:p>
            <a:pPr rtl="0" fontAlgn="ctr"/>
            <a:r>
              <a:rPr lang="fr-FR" sz="1200" kern="1200" dirty="0" smtClean="0">
                <a:solidFill>
                  <a:schemeClr val="tx1"/>
                </a:solidFill>
                <a:effectLst/>
                <a:latin typeface="+mn-lt"/>
                <a:ea typeface="+mn-ea"/>
                <a:cs typeface="+mn-cs"/>
              </a:rPr>
              <a:t>Problèmes de </a:t>
            </a:r>
            <a:r>
              <a:rPr lang="fr-FR" sz="1200" kern="1200" dirty="0" err="1" smtClean="0">
                <a:solidFill>
                  <a:schemeClr val="tx1"/>
                </a:solidFill>
                <a:effectLst/>
                <a:latin typeface="+mn-lt"/>
                <a:ea typeface="+mn-ea"/>
                <a:cs typeface="+mn-cs"/>
              </a:rPr>
              <a:t>Sc</a:t>
            </a:r>
            <a:r>
              <a:rPr lang="fr-FR" sz="1200" kern="1200" dirty="0" smtClean="0">
                <a:solidFill>
                  <a:schemeClr val="tx1"/>
                </a:solidFill>
                <a:effectLst/>
                <a:latin typeface="+mn-lt"/>
                <a:ea typeface="+mn-ea"/>
                <a:cs typeface="+mn-cs"/>
              </a:rPr>
              <a:t> Po </a:t>
            </a:r>
          </a:p>
          <a:p>
            <a:pPr rtl="0" fontAlgn="ctr"/>
            <a:r>
              <a:rPr lang="fr-FR" sz="1200" kern="1200" dirty="0" smtClean="0">
                <a:solidFill>
                  <a:schemeClr val="tx1"/>
                </a:solidFill>
                <a:effectLst/>
                <a:latin typeface="+mn-lt"/>
                <a:ea typeface="+mn-ea"/>
                <a:cs typeface="+mn-cs"/>
              </a:rPr>
              <a:t>Mécanismes éco : instruments de politiques publiques (contraints par la négociation) et limites + jeu élargi à l'international en présence d'asymétries - </a:t>
            </a:r>
          </a:p>
          <a:p>
            <a:pPr rtl="0" fontAlgn="ctr"/>
            <a:r>
              <a:rPr lang="fr-FR" sz="1200" kern="1200" dirty="0" smtClean="0">
                <a:solidFill>
                  <a:schemeClr val="tx1"/>
                </a:solidFill>
                <a:effectLst/>
                <a:latin typeface="+mn-lt"/>
                <a:ea typeface="+mn-ea"/>
                <a:cs typeface="+mn-cs"/>
              </a:rPr>
              <a:t>Tout cela fait système pour répondre à la question « quelle</a:t>
            </a:r>
            <a:r>
              <a:rPr lang="fr-FR" sz="1200" kern="1200" baseline="0" dirty="0" smtClean="0">
                <a:solidFill>
                  <a:schemeClr val="tx1"/>
                </a:solidFill>
                <a:effectLst/>
                <a:latin typeface="+mn-lt"/>
                <a:ea typeface="+mn-ea"/>
                <a:cs typeface="+mn-cs"/>
              </a:rPr>
              <a:t> politique publique pour l’environnement ? » </a:t>
            </a:r>
            <a:endParaRPr lang="fr-FR" sz="1200" kern="1200" dirty="0" smtClean="0">
              <a:solidFill>
                <a:schemeClr val="tx1"/>
              </a:solidFill>
              <a:effectLst/>
              <a:latin typeface="+mn-lt"/>
              <a:ea typeface="+mn-ea"/>
              <a:cs typeface="+mn-cs"/>
            </a:endParaRPr>
          </a:p>
          <a:p>
            <a:endParaRPr lang="fr-FR" dirty="0"/>
          </a:p>
        </p:txBody>
      </p:sp>
    </p:spTree>
    <p:extLst>
      <p:ext uri="{BB962C8B-B14F-4D97-AF65-F5344CB8AC3E}">
        <p14:creationId xmlns:p14="http://schemas.microsoft.com/office/powerpoint/2010/main" val="3107266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smtClean="0">
                <a:solidFill>
                  <a:schemeClr val="tx1"/>
                </a:solidFill>
                <a:effectLst/>
                <a:latin typeface="+mn-lt"/>
                <a:ea typeface="+mn-ea"/>
                <a:cs typeface="+mn-cs"/>
              </a:rPr>
              <a:t>Définir l'environnement : </a:t>
            </a:r>
            <a:r>
              <a:rPr lang="fr-FR" sz="1200" kern="1200" dirty="0" err="1" smtClean="0">
                <a:solidFill>
                  <a:schemeClr val="tx1"/>
                </a:solidFill>
                <a:effectLst/>
                <a:latin typeface="+mn-lt"/>
                <a:ea typeface="+mn-ea"/>
                <a:cs typeface="+mn-cs"/>
              </a:rPr>
              <a:t>cf</a:t>
            </a:r>
            <a:r>
              <a:rPr lang="fr-FR" sz="1200" kern="1200" dirty="0" smtClean="0">
                <a:solidFill>
                  <a:schemeClr val="tx1"/>
                </a:solidFill>
                <a:effectLst/>
                <a:latin typeface="+mn-lt"/>
                <a:ea typeface="+mn-ea"/>
                <a:cs typeface="+mn-cs"/>
              </a:rPr>
              <a:t> loi BARNIER de 1995 - 2 conceptions hiérarchisées (l'une est ultra dominante)</a:t>
            </a:r>
          </a:p>
          <a:p>
            <a:pPr marL="228600" indent="-228600" rtl="0" fontAlgn="ctr">
              <a:buFont typeface="+mj-lt"/>
              <a:buAutoNum type="arabicPeriod"/>
            </a:pPr>
            <a:r>
              <a:rPr lang="fr-FR" sz="1200" kern="1200" dirty="0" smtClean="0">
                <a:solidFill>
                  <a:schemeClr val="tx1"/>
                </a:solidFill>
                <a:effectLst/>
                <a:latin typeface="+mn-lt"/>
                <a:ea typeface="+mn-ea"/>
                <a:cs typeface="+mn-cs"/>
              </a:rPr>
              <a:t>Une conception éco-centrée : l'environnement est à protéger en tant que tel (conception minoritaire)</a:t>
            </a:r>
          </a:p>
          <a:p>
            <a:pPr marL="228600" indent="-228600" rtl="0" fontAlgn="ctr">
              <a:buFont typeface="+mj-lt"/>
              <a:buAutoNum type="arabicPeriod"/>
            </a:pPr>
            <a:r>
              <a:rPr lang="fr-FR" sz="1200" kern="1200" dirty="0" smtClean="0">
                <a:solidFill>
                  <a:schemeClr val="tx1"/>
                </a:solidFill>
                <a:effectLst/>
                <a:latin typeface="+mn-lt"/>
                <a:ea typeface="+mn-ea"/>
                <a:cs typeface="+mn-cs"/>
              </a:rPr>
              <a:t>Une conception </a:t>
            </a:r>
            <a:r>
              <a:rPr lang="fr-FR" sz="1200" kern="1200" dirty="0" err="1" smtClean="0">
                <a:solidFill>
                  <a:schemeClr val="tx1"/>
                </a:solidFill>
                <a:effectLst/>
                <a:latin typeface="+mn-lt"/>
                <a:ea typeface="+mn-ea"/>
                <a:cs typeface="+mn-cs"/>
              </a:rPr>
              <a:t>anthropo</a:t>
            </a:r>
            <a:r>
              <a:rPr lang="fr-FR" sz="1200" kern="1200" dirty="0" smtClean="0">
                <a:solidFill>
                  <a:schemeClr val="tx1"/>
                </a:solidFill>
                <a:effectLst/>
                <a:latin typeface="+mn-lt"/>
                <a:ea typeface="+mn-ea"/>
                <a:cs typeface="+mn-cs"/>
              </a:rPr>
              <a:t>-centrée : l'environnement est au service de l'homme et si on le détruit, l'homme en pâtira (conception dominante) -</a:t>
            </a:r>
          </a:p>
          <a:p>
            <a:endParaRPr lang="fr-FR" dirty="0"/>
          </a:p>
        </p:txBody>
      </p:sp>
    </p:spTree>
    <p:extLst>
      <p:ext uri="{BB962C8B-B14F-4D97-AF65-F5344CB8AC3E}">
        <p14:creationId xmlns:p14="http://schemas.microsoft.com/office/powerpoint/2010/main" val="749448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074091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fontAlgn="ctr"/>
            <a:r>
              <a:rPr lang="fr-FR" sz="1200" kern="1200" dirty="0" smtClean="0">
                <a:solidFill>
                  <a:schemeClr val="tx1"/>
                </a:solidFill>
                <a:effectLst/>
                <a:latin typeface="+mn-lt"/>
                <a:ea typeface="+mn-ea"/>
                <a:cs typeface="+mn-cs"/>
              </a:rPr>
              <a:t>Action publique </a:t>
            </a:r>
          </a:p>
          <a:p>
            <a:pPr lvl="1" rtl="0" fontAlgn="ctr"/>
            <a:r>
              <a:rPr lang="fr-FR" sz="1200" kern="1200" dirty="0" err="1" smtClean="0">
                <a:solidFill>
                  <a:schemeClr val="tx1"/>
                </a:solidFill>
                <a:effectLst/>
                <a:latin typeface="+mn-lt"/>
                <a:ea typeface="+mn-ea"/>
                <a:cs typeface="+mn-cs"/>
              </a:rPr>
              <a:t>Cf</a:t>
            </a:r>
            <a:r>
              <a:rPr lang="fr-FR" sz="1200" kern="1200" dirty="0" smtClean="0">
                <a:solidFill>
                  <a:schemeClr val="tx1"/>
                </a:solidFill>
                <a:effectLst/>
                <a:latin typeface="+mn-lt"/>
                <a:ea typeface="+mn-ea"/>
                <a:cs typeface="+mn-cs"/>
              </a:rPr>
              <a:t> fiche </a:t>
            </a:r>
            <a:r>
              <a:rPr lang="fr-FR" sz="1200" kern="1200" dirty="0" err="1" smtClean="0">
                <a:solidFill>
                  <a:schemeClr val="tx1"/>
                </a:solidFill>
                <a:effectLst/>
                <a:latin typeface="+mn-lt"/>
                <a:ea typeface="+mn-ea"/>
                <a:cs typeface="+mn-cs"/>
              </a:rPr>
              <a:t>éduscol</a:t>
            </a:r>
            <a:r>
              <a:rPr lang="fr-FR" sz="1200" kern="1200" dirty="0" smtClean="0">
                <a:solidFill>
                  <a:schemeClr val="tx1"/>
                </a:solidFill>
                <a:effectLst/>
                <a:latin typeface="+mn-lt"/>
                <a:ea typeface="+mn-ea"/>
                <a:cs typeface="+mn-cs"/>
              </a:rPr>
              <a:t> de l'ancien programme : interactions des acteurs (</a:t>
            </a:r>
            <a:r>
              <a:rPr lang="fr-FR" sz="1200" kern="1200" dirty="0" err="1" smtClean="0">
                <a:solidFill>
                  <a:schemeClr val="tx1"/>
                </a:solidFill>
                <a:effectLst/>
                <a:latin typeface="+mn-lt"/>
                <a:ea typeface="+mn-ea"/>
                <a:cs typeface="+mn-cs"/>
              </a:rPr>
              <a:t>cf</a:t>
            </a:r>
            <a:r>
              <a:rPr lang="fr-FR" sz="1200" kern="1200" dirty="0" smtClean="0">
                <a:solidFill>
                  <a:schemeClr val="tx1"/>
                </a:solidFill>
                <a:effectLst/>
                <a:latin typeface="+mn-lt"/>
                <a:ea typeface="+mn-ea"/>
                <a:cs typeface="+mn-cs"/>
              </a:rPr>
              <a:t> OA) - une évolution sémantique : des politiques publiques à l'action publique - la rationalisation avait lieu ex post - cela fait le lien avec les acteurs et leurs interactions</a:t>
            </a:r>
          </a:p>
          <a:p>
            <a:endParaRPr lang="fr-FR" dirty="0"/>
          </a:p>
        </p:txBody>
      </p:sp>
    </p:spTree>
    <p:extLst>
      <p:ext uri="{BB962C8B-B14F-4D97-AF65-F5344CB8AC3E}">
        <p14:creationId xmlns:p14="http://schemas.microsoft.com/office/powerpoint/2010/main" val="3698457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712604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630375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3B14536E-D14B-4C2C-ADC9-72CD5F85C7D7}" type="datetime1">
              <a:rPr lang="fr-FR" smtClean="0"/>
              <a:t>13/02/2020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A40150C-E076-4189-B5CF-472BC75B8E63}" type="slidenum">
              <a:rPr lang="fr-FR" smtClean="0"/>
              <a:t>‹N°›</a:t>
            </a:fld>
            <a:endParaRPr lang="fr-FR"/>
          </a:p>
        </p:txBody>
      </p:sp>
    </p:spTree>
    <p:extLst>
      <p:ext uri="{BB962C8B-B14F-4D97-AF65-F5344CB8AC3E}">
        <p14:creationId xmlns:p14="http://schemas.microsoft.com/office/powerpoint/2010/main" val="3863938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DB9E703-4F38-492E-8F97-E3BB3D64F05E}" type="datetime1">
              <a:rPr lang="fr-FR" smtClean="0"/>
              <a:t>13/02/2020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A40150C-E076-4189-B5CF-472BC75B8E63}" type="slidenum">
              <a:rPr lang="fr-FR" smtClean="0"/>
              <a:t>‹N°›</a:t>
            </a:fld>
            <a:endParaRPr lang="fr-FR"/>
          </a:p>
        </p:txBody>
      </p:sp>
    </p:spTree>
    <p:extLst>
      <p:ext uri="{BB962C8B-B14F-4D97-AF65-F5344CB8AC3E}">
        <p14:creationId xmlns:p14="http://schemas.microsoft.com/office/powerpoint/2010/main" val="4150613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01F110D-3D99-4FE6-92C3-CD08424B15E0}" type="datetime1">
              <a:rPr lang="fr-FR" smtClean="0"/>
              <a:t>13/02/2020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A40150C-E076-4189-B5CF-472BC75B8E63}" type="slidenum">
              <a:rPr lang="fr-FR" smtClean="0"/>
              <a:t>‹N°›</a:t>
            </a:fld>
            <a:endParaRPr lang="fr-FR"/>
          </a:p>
        </p:txBody>
      </p:sp>
    </p:spTree>
    <p:extLst>
      <p:ext uri="{BB962C8B-B14F-4D97-AF65-F5344CB8AC3E}">
        <p14:creationId xmlns:p14="http://schemas.microsoft.com/office/powerpoint/2010/main" val="2376809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73FE7A3-B056-48F9-986C-DE43DB1B44B7}" type="datetime1">
              <a:rPr lang="fr-FR" smtClean="0"/>
              <a:t>13/02/2020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A40150C-E076-4189-B5CF-472BC75B8E63}" type="slidenum">
              <a:rPr lang="fr-FR" smtClean="0"/>
              <a:t>‹N°›</a:t>
            </a:fld>
            <a:endParaRPr lang="fr-FR"/>
          </a:p>
        </p:txBody>
      </p:sp>
    </p:spTree>
    <p:extLst>
      <p:ext uri="{BB962C8B-B14F-4D97-AF65-F5344CB8AC3E}">
        <p14:creationId xmlns:p14="http://schemas.microsoft.com/office/powerpoint/2010/main" val="879865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ADA651F-FDF5-4836-B8FC-7A00691BB05B}" type="datetime1">
              <a:rPr lang="fr-FR" smtClean="0"/>
              <a:t>13/02/2020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A40150C-E076-4189-B5CF-472BC75B8E63}" type="slidenum">
              <a:rPr lang="fr-FR" smtClean="0"/>
              <a:t>‹N°›</a:t>
            </a:fld>
            <a:endParaRPr lang="fr-FR"/>
          </a:p>
        </p:txBody>
      </p:sp>
    </p:spTree>
    <p:extLst>
      <p:ext uri="{BB962C8B-B14F-4D97-AF65-F5344CB8AC3E}">
        <p14:creationId xmlns:p14="http://schemas.microsoft.com/office/powerpoint/2010/main" val="2549853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C45FE3A-560C-4305-96F3-B0EEE1B8A74A}" type="datetime1">
              <a:rPr lang="fr-FR" smtClean="0"/>
              <a:t>13/02/2020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A40150C-E076-4189-B5CF-472BC75B8E63}" type="slidenum">
              <a:rPr lang="fr-FR" smtClean="0"/>
              <a:t>‹N°›</a:t>
            </a:fld>
            <a:endParaRPr lang="fr-FR"/>
          </a:p>
        </p:txBody>
      </p:sp>
    </p:spTree>
    <p:extLst>
      <p:ext uri="{BB962C8B-B14F-4D97-AF65-F5344CB8AC3E}">
        <p14:creationId xmlns:p14="http://schemas.microsoft.com/office/powerpoint/2010/main" val="1535549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66CB14BD-3D37-4E8F-8D7E-B964E1B4F814}" type="datetime1">
              <a:rPr lang="fr-FR" smtClean="0"/>
              <a:t>13/02/2020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5A40150C-E076-4189-B5CF-472BC75B8E63}" type="slidenum">
              <a:rPr lang="fr-FR" smtClean="0"/>
              <a:t>‹N°›</a:t>
            </a:fld>
            <a:endParaRPr lang="fr-FR"/>
          </a:p>
        </p:txBody>
      </p:sp>
    </p:spTree>
    <p:extLst>
      <p:ext uri="{BB962C8B-B14F-4D97-AF65-F5344CB8AC3E}">
        <p14:creationId xmlns:p14="http://schemas.microsoft.com/office/powerpoint/2010/main" val="2720307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628E71F5-8F63-4978-9DAD-0332D9B905DB}" type="datetime1">
              <a:rPr lang="fr-FR" smtClean="0"/>
              <a:t>13/02/2020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5A40150C-E076-4189-B5CF-472BC75B8E63}" type="slidenum">
              <a:rPr lang="fr-FR" smtClean="0"/>
              <a:t>‹N°›</a:t>
            </a:fld>
            <a:endParaRPr lang="fr-FR"/>
          </a:p>
        </p:txBody>
      </p:sp>
    </p:spTree>
    <p:extLst>
      <p:ext uri="{BB962C8B-B14F-4D97-AF65-F5344CB8AC3E}">
        <p14:creationId xmlns:p14="http://schemas.microsoft.com/office/powerpoint/2010/main" val="2312644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93584F-050F-4893-8BAD-9FE37F46C7DA}" type="datetime1">
              <a:rPr lang="fr-FR" smtClean="0"/>
              <a:t>13/02/2020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5A40150C-E076-4189-B5CF-472BC75B8E63}" type="slidenum">
              <a:rPr lang="fr-FR" smtClean="0"/>
              <a:t>‹N°›</a:t>
            </a:fld>
            <a:endParaRPr lang="fr-FR"/>
          </a:p>
        </p:txBody>
      </p:sp>
    </p:spTree>
    <p:extLst>
      <p:ext uri="{BB962C8B-B14F-4D97-AF65-F5344CB8AC3E}">
        <p14:creationId xmlns:p14="http://schemas.microsoft.com/office/powerpoint/2010/main" val="3939702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7AB3474-6A7F-47C9-92DC-681C6990B05D}" type="datetime1">
              <a:rPr lang="fr-FR" smtClean="0"/>
              <a:t>13/02/2020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A40150C-E076-4189-B5CF-472BC75B8E63}" type="slidenum">
              <a:rPr lang="fr-FR" smtClean="0"/>
              <a:t>‹N°›</a:t>
            </a:fld>
            <a:endParaRPr lang="fr-FR"/>
          </a:p>
        </p:txBody>
      </p:sp>
    </p:spTree>
    <p:extLst>
      <p:ext uri="{BB962C8B-B14F-4D97-AF65-F5344CB8AC3E}">
        <p14:creationId xmlns:p14="http://schemas.microsoft.com/office/powerpoint/2010/main" val="790553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B6216A6-2565-4ACE-A823-DDADE1A94153}" type="datetime1">
              <a:rPr lang="fr-FR" smtClean="0"/>
              <a:t>13/02/2020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A40150C-E076-4189-B5CF-472BC75B8E63}" type="slidenum">
              <a:rPr lang="fr-FR" smtClean="0"/>
              <a:t>‹N°›</a:t>
            </a:fld>
            <a:endParaRPr lang="fr-FR"/>
          </a:p>
        </p:txBody>
      </p:sp>
    </p:spTree>
    <p:extLst>
      <p:ext uri="{BB962C8B-B14F-4D97-AF65-F5344CB8AC3E}">
        <p14:creationId xmlns:p14="http://schemas.microsoft.com/office/powerpoint/2010/main" val="1814193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l="-7000" r="-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9530BD-9697-48DD-8931-E20C1134CC99}" type="datetime1">
              <a:rPr lang="fr-FR" smtClean="0"/>
              <a:t>13/02/2020</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40150C-E076-4189-B5CF-472BC75B8E63}" type="slidenum">
              <a:rPr lang="fr-FR" smtClean="0"/>
              <a:t>‹N°›</a:t>
            </a:fld>
            <a:endParaRPr lang="fr-FR"/>
          </a:p>
        </p:txBody>
      </p:sp>
    </p:spTree>
    <p:extLst>
      <p:ext uri="{BB962C8B-B14F-4D97-AF65-F5344CB8AC3E}">
        <p14:creationId xmlns:p14="http://schemas.microsoft.com/office/powerpoint/2010/main" val="21784124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slide" Target="slide5.xml"/><Relationship Id="rId4" Type="http://schemas.openxmlformats.org/officeDocument/2006/relationships/slide" Target="slide6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slide" Target="slide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65.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slide" Target="slide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6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slide" Target="slide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https://www.france24.com/fr/video/20190920-tour-monde-images-marches-le-climat" TargetMode="External"/><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hyperlink" Target="https://www.un.org/fr/climatechange/youth-summit.shtml" TargetMode="External"/><Relationship Id="rId4" Type="http://schemas.openxmlformats.org/officeDocument/2006/relationships/hyperlink" Target="https://ici.radio-canada.ca/nouvelle/1311132/sommet-jeunesse-climat-onu-solutions-greta-thunberg"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www.youtube.com/watch?v=G8Pyj8Zg2gc" TargetMode="External"/><Relationship Id="rId2" Type="http://schemas.openxmlformats.org/officeDocument/2006/relationships/hyperlink" Target="https://www.lefigaro.fr/social/2019/03/14/20011-20190314ARTFIG00001-climat-les-auteurs-de-l-affaire-du-siecle-deposent-plainte-ce-jeudi.php" TargetMode="External"/><Relationship Id="rId1" Type="http://schemas.openxmlformats.org/officeDocument/2006/relationships/slideLayout" Target="../slideLayouts/slideLayout7.xml"/><Relationship Id="rId5" Type="http://schemas.openxmlformats.org/officeDocument/2006/relationships/hyperlink" Target="https://www.20minutes.fr/planete/2451979-20190215-affaire-siecle-lettre-gouvernement-repond-ong-veulent-attaquer-inaction-climatique" TargetMode="External"/><Relationship Id="rId4" Type="http://schemas.openxmlformats.org/officeDocument/2006/relationships/image" Target="../media/image1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slide" Target="slide28.xml"/><Relationship Id="rId18" Type="http://schemas.openxmlformats.org/officeDocument/2006/relationships/slide" Target="slide45.xml"/><Relationship Id="rId3" Type="http://schemas.openxmlformats.org/officeDocument/2006/relationships/slide" Target="slide6.xml"/><Relationship Id="rId7" Type="http://schemas.openxmlformats.org/officeDocument/2006/relationships/slide" Target="slide16.xml"/><Relationship Id="rId12" Type="http://schemas.openxmlformats.org/officeDocument/2006/relationships/slide" Target="slide20.xml"/><Relationship Id="rId17" Type="http://schemas.openxmlformats.org/officeDocument/2006/relationships/slide" Target="slide42.xml"/><Relationship Id="rId2" Type="http://schemas.openxmlformats.org/officeDocument/2006/relationships/slide" Target="slide9.xml"/><Relationship Id="rId16" Type="http://schemas.openxmlformats.org/officeDocument/2006/relationships/slide" Target="slide15.xml"/><Relationship Id="rId20" Type="http://schemas.openxmlformats.org/officeDocument/2006/relationships/slide" Target="slide59.xml"/><Relationship Id="rId1" Type="http://schemas.openxmlformats.org/officeDocument/2006/relationships/slideLayout" Target="../slideLayouts/slideLayout2.xml"/><Relationship Id="rId6" Type="http://schemas.openxmlformats.org/officeDocument/2006/relationships/slide" Target="slide14.xml"/><Relationship Id="rId11" Type="http://schemas.openxmlformats.org/officeDocument/2006/relationships/slide" Target="slide19.xml"/><Relationship Id="rId5" Type="http://schemas.openxmlformats.org/officeDocument/2006/relationships/slide" Target="slide12.xml"/><Relationship Id="rId15" Type="http://schemas.openxmlformats.org/officeDocument/2006/relationships/slide" Target="slide8.xml"/><Relationship Id="rId10" Type="http://schemas.openxmlformats.org/officeDocument/2006/relationships/slide" Target="slide24.xml"/><Relationship Id="rId19" Type="http://schemas.openxmlformats.org/officeDocument/2006/relationships/slide" Target="slide52.xml"/><Relationship Id="rId4" Type="http://schemas.openxmlformats.org/officeDocument/2006/relationships/slide" Target="slide11.xml"/><Relationship Id="rId9" Type="http://schemas.openxmlformats.org/officeDocument/2006/relationships/slide" Target="slide26.xml"/><Relationship Id="rId14" Type="http://schemas.openxmlformats.org/officeDocument/2006/relationships/slide" Target="slide33.xm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5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slide" Target="slide11.xml"/><Relationship Id="rId4" Type="http://schemas.openxmlformats.org/officeDocument/2006/relationships/image" Target="../media/image28.emf"/></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slide" Target="slide22.xml"/><Relationship Id="rId4" Type="http://schemas.openxmlformats.org/officeDocument/2006/relationships/image" Target="../media/image29.emf"/></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slide" Target="slide5.xml"/><Relationship Id="rId4" Type="http://schemas.openxmlformats.org/officeDocument/2006/relationships/image" Target="../media/image30.emf"/></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slide" Target="slide11.xml"/><Relationship Id="rId4" Type="http://schemas.openxmlformats.org/officeDocument/2006/relationships/image" Target="../media/image31.emf"/></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slide" Target="slide19.xml"/><Relationship Id="rId4" Type="http://schemas.openxmlformats.org/officeDocument/2006/relationships/image" Target="../media/image32.emf"/></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6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A8AEA1-62A5-435A-8C7A-1AB639BF5DDD}"/>
              </a:ext>
            </a:extLst>
          </p:cNvPr>
          <p:cNvSpPr>
            <a:spLocks noGrp="1"/>
          </p:cNvSpPr>
          <p:nvPr>
            <p:ph type="ctrTitle"/>
          </p:nvPr>
        </p:nvSpPr>
        <p:spPr/>
        <p:txBody>
          <a:bodyPr>
            <a:normAutofit fontScale="90000"/>
          </a:bodyPr>
          <a:lstStyle/>
          <a:p>
            <a:r>
              <a:rPr lang="fr-FR" b="1" dirty="0">
                <a:solidFill>
                  <a:srgbClr val="7030A0"/>
                </a:solidFill>
              </a:rPr>
              <a:t>Quelle action publique pour l’environnement ?</a:t>
            </a:r>
            <a:r>
              <a:rPr lang="fr-FR" dirty="0"/>
              <a:t/>
            </a:r>
            <a:br>
              <a:rPr lang="fr-FR" dirty="0"/>
            </a:br>
            <a:endParaRPr lang="fr-FR" dirty="0"/>
          </a:p>
        </p:txBody>
      </p:sp>
    </p:spTree>
    <p:extLst>
      <p:ext uri="{BB962C8B-B14F-4D97-AF65-F5344CB8AC3E}">
        <p14:creationId xmlns:p14="http://schemas.microsoft.com/office/powerpoint/2010/main" val="3480703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4BFFD59-018C-4CCE-B495-DD2D06FB6791}"/>
              </a:ext>
            </a:extLst>
          </p:cNvPr>
          <p:cNvSpPr>
            <a:spLocks noGrp="1"/>
          </p:cNvSpPr>
          <p:nvPr>
            <p:ph idx="1"/>
          </p:nvPr>
        </p:nvSpPr>
        <p:spPr>
          <a:xfrm>
            <a:off x="1" y="136524"/>
            <a:ext cx="9032788" cy="6721476"/>
          </a:xfrm>
        </p:spPr>
        <p:txBody>
          <a:bodyPr>
            <a:normAutofit fontScale="77500" lnSpcReduction="20000"/>
          </a:bodyPr>
          <a:lstStyle/>
          <a:p>
            <a:r>
              <a:rPr lang="fr-FR" dirty="0"/>
              <a:t>« Les chapitres précédents ont permis de mettre en évidence différentes limites de l’approche séquentielle des politiques publiques. Ils conduisent à abandonner une perspective d’analyse en termes de production étatique des politiques publiques (du fait de la multiplicité des acteurs intervenant tant dans la construction des problèmes publics que dans les processus décisionnels et la mise en œuvre), sans pour autant rejeter le vocabulaire séquentiel. </a:t>
            </a:r>
            <a:r>
              <a:rPr lang="fr-FR" b="1" dirty="0"/>
              <a:t>Les analyses critiques du modèle d’analyse séquentiel, relevant principalement de la sociologie des organisations, ont entraîné l’élaboration de nouvelles notions (telles que les réseaux d’action publique et les coalitions de cause) s’inscrivant dans une perspective analytique, fondée sur les interactions d’acteurs et relevant plus de la sociologie politique. Ce nouveau cadre d’analyse vise à rendre compte du caractère collectivement construit de l’action publique contemporaine. Il comporte trois dimensions principales : l’analyse des acteurs, l’analyse de leurs interactions et leur contextualisation</a:t>
            </a:r>
            <a:r>
              <a:rPr lang="fr-FR" dirty="0"/>
              <a:t>. Il s’appuie sur une diversité de méthodes d’enquête, que nous allons aussi présenter, afin de rendre compte des dimensions multiples de l’action publique telle qu’elle se donne à voir aujourd’hui. Cette perspective d’analyse, en termes d’interactions d’acteurs contextualisées, opère une double rupture avec le modèle séquentiel de la production étatique des politiques publiques : d’une part, elle n’est pas fondée sur les séquences d’une politique publique mais sur les acteurs de l’action publique ; d’autre part, elle ne se focalise pas sur les acteurs étatiques des politiques publiques mais, au contraire, cherche à rendre compte de la diversité des acteurs (en partie non étatiques) de l’action publique »</a:t>
            </a:r>
          </a:p>
          <a:p>
            <a:pPr marL="457200" lvl="1" indent="0">
              <a:buNone/>
            </a:pPr>
            <a:r>
              <a:rPr lang="fr-FR" dirty="0" err="1"/>
              <a:t>Hassenteufel</a:t>
            </a:r>
            <a:r>
              <a:rPr lang="fr-FR" dirty="0"/>
              <a:t>, P. (2011). Chapitre 5 - L’action publique comme construction collective d’acteurs en interaction. Dans : , P. </a:t>
            </a:r>
            <a:r>
              <a:rPr lang="fr-FR" dirty="0" err="1"/>
              <a:t>Hassenteufel</a:t>
            </a:r>
            <a:r>
              <a:rPr lang="fr-FR" dirty="0"/>
              <a:t>, </a:t>
            </a:r>
            <a:r>
              <a:rPr lang="fr-FR" i="1" dirty="0"/>
              <a:t>Sociologie politique : l'action publique</a:t>
            </a:r>
            <a:r>
              <a:rPr lang="fr-FR" dirty="0"/>
              <a:t> (p. 115). Paris: Armand Colin.</a:t>
            </a:r>
          </a:p>
        </p:txBody>
      </p:sp>
      <p:sp>
        <p:nvSpPr>
          <p:cNvPr id="4" name="Flèche : courbe vers le haut 3">
            <a:hlinkClick r:id="rId2" action="ppaction://hlinksldjump"/>
            <a:extLst>
              <a:ext uri="{FF2B5EF4-FFF2-40B4-BE49-F238E27FC236}">
                <a16:creationId xmlns:a16="http://schemas.microsoft.com/office/drawing/2014/main" id="{0601C7BA-4F18-4540-ACE9-F09FC272BA7E}"/>
              </a:ext>
            </a:extLst>
          </p:cNvPr>
          <p:cNvSpPr/>
          <p:nvPr/>
        </p:nvSpPr>
        <p:spPr>
          <a:xfrm rot="16200000">
            <a:off x="8558214" y="6430963"/>
            <a:ext cx="295275" cy="285750"/>
          </a:xfrm>
          <a:prstGeom prst="curvedUpArrow">
            <a:avLst>
              <a:gd name="adj1" fmla="val 25000"/>
              <a:gd name="adj2" fmla="val 51667"/>
              <a:gd name="adj3" fmla="val 25000"/>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3258307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7156CB-730B-47BE-8463-7F0B2AB22FDB}"/>
              </a:ext>
            </a:extLst>
          </p:cNvPr>
          <p:cNvSpPr>
            <a:spLocks noGrp="1"/>
          </p:cNvSpPr>
          <p:nvPr>
            <p:ph type="title"/>
          </p:nvPr>
        </p:nvSpPr>
        <p:spPr/>
        <p:txBody>
          <a:bodyPr/>
          <a:lstStyle/>
          <a:p>
            <a:r>
              <a:rPr lang="fr-FR" dirty="0"/>
              <a:t>Agenda politique et construction d’un problème public</a:t>
            </a:r>
          </a:p>
        </p:txBody>
      </p:sp>
      <p:sp>
        <p:nvSpPr>
          <p:cNvPr id="3" name="Espace réservé du contenu 2">
            <a:extLst>
              <a:ext uri="{FF2B5EF4-FFF2-40B4-BE49-F238E27FC236}">
                <a16:creationId xmlns:a16="http://schemas.microsoft.com/office/drawing/2014/main" id="{12F06D64-7C88-4DCF-AB97-49DB93EB3DAF}"/>
              </a:ext>
            </a:extLst>
          </p:cNvPr>
          <p:cNvSpPr>
            <a:spLocks noGrp="1"/>
          </p:cNvSpPr>
          <p:nvPr>
            <p:ph idx="1"/>
          </p:nvPr>
        </p:nvSpPr>
        <p:spPr>
          <a:xfrm>
            <a:off x="628650" y="2370138"/>
            <a:ext cx="7886700" cy="4351338"/>
          </a:xfrm>
        </p:spPr>
        <p:txBody>
          <a:bodyPr/>
          <a:lstStyle/>
          <a:p>
            <a:r>
              <a:rPr lang="fr-FR" dirty="0"/>
              <a:t>Fiche Eduscol : </a:t>
            </a:r>
            <a:r>
              <a:rPr lang="fr-FR" dirty="0">
                <a:hlinkClick r:id="rId3" action="ppaction://hlinksldjump"/>
              </a:rPr>
              <a:t>Lien</a:t>
            </a:r>
            <a:r>
              <a:rPr lang="fr-FR" dirty="0"/>
              <a:t> </a:t>
            </a:r>
          </a:p>
          <a:p>
            <a:r>
              <a:rPr lang="fr-FR" dirty="0">
                <a:hlinkClick r:id="rId4" action="ppaction://hlinksldjump"/>
              </a:rPr>
              <a:t>LES PROCESSUS DE MISE SUR AGENDA : SÉLECTION ET CONSTRUCTION DES PROBLÈMES PUBLICS </a:t>
            </a:r>
            <a:r>
              <a:rPr lang="fr-FR" dirty="0"/>
              <a:t>(Patrick </a:t>
            </a:r>
            <a:r>
              <a:rPr lang="fr-FR" dirty="0" err="1"/>
              <a:t>Hassenteufel</a:t>
            </a:r>
            <a:r>
              <a:rPr lang="fr-FR" dirty="0"/>
              <a:t>)</a:t>
            </a:r>
          </a:p>
          <a:p>
            <a:pPr marL="0" indent="0">
              <a:buNone/>
            </a:pPr>
            <a:r>
              <a:rPr lang="fr-FR" sz="1400" dirty="0">
                <a:sym typeface="Wingdings" panose="05000000000000000000" pitchFamily="2" charset="2"/>
              </a:rPr>
              <a:t> </a:t>
            </a:r>
            <a:r>
              <a:rPr lang="fr-FR" dirty="0"/>
              <a:t>Article court (8 pages) qui articule construction de problèmes publics et agenda</a:t>
            </a:r>
          </a:p>
        </p:txBody>
      </p:sp>
      <p:sp>
        <p:nvSpPr>
          <p:cNvPr id="4" name="Flèche : courbe vers le haut 3">
            <a:hlinkClick r:id="rId5" action="ppaction://hlinksldjump"/>
            <a:extLst>
              <a:ext uri="{FF2B5EF4-FFF2-40B4-BE49-F238E27FC236}">
                <a16:creationId xmlns:a16="http://schemas.microsoft.com/office/drawing/2014/main" id="{C2CB1492-B2E0-4039-A5D0-FC60550B01E7}"/>
              </a:ext>
            </a:extLst>
          </p:cNvPr>
          <p:cNvSpPr/>
          <p:nvPr/>
        </p:nvSpPr>
        <p:spPr>
          <a:xfrm rot="16200000">
            <a:off x="8196264" y="6034087"/>
            <a:ext cx="295275" cy="285750"/>
          </a:xfrm>
          <a:prstGeom prst="curvedUpArrow">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43042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8DB023-028E-4CBB-8935-3F9F930226D5}"/>
              </a:ext>
            </a:extLst>
          </p:cNvPr>
          <p:cNvSpPr>
            <a:spLocks noGrp="1"/>
          </p:cNvSpPr>
          <p:nvPr>
            <p:ph type="title"/>
          </p:nvPr>
        </p:nvSpPr>
        <p:spPr>
          <a:xfrm>
            <a:off x="628649" y="485776"/>
            <a:ext cx="8201025" cy="952500"/>
          </a:xfrm>
        </p:spPr>
        <p:txBody>
          <a:bodyPr>
            <a:noAutofit/>
          </a:bodyPr>
          <a:lstStyle/>
          <a:p>
            <a:r>
              <a:rPr lang="fr-FR" sz="4000" dirty="0"/>
              <a:t>construction des questions environnementales comme problème public</a:t>
            </a:r>
          </a:p>
        </p:txBody>
      </p:sp>
      <p:sp>
        <p:nvSpPr>
          <p:cNvPr id="3" name="Espace réservé du contenu 2">
            <a:extLst>
              <a:ext uri="{FF2B5EF4-FFF2-40B4-BE49-F238E27FC236}">
                <a16:creationId xmlns:a16="http://schemas.microsoft.com/office/drawing/2014/main" id="{2DDC9F40-A090-4EA5-94CE-8A398049452C}"/>
              </a:ext>
            </a:extLst>
          </p:cNvPr>
          <p:cNvSpPr>
            <a:spLocks noGrp="1"/>
          </p:cNvSpPr>
          <p:nvPr>
            <p:ph idx="1"/>
          </p:nvPr>
        </p:nvSpPr>
        <p:spPr>
          <a:xfrm>
            <a:off x="276225" y="2152650"/>
            <a:ext cx="8553449" cy="4038085"/>
          </a:xfrm>
        </p:spPr>
        <p:txBody>
          <a:bodyPr/>
          <a:lstStyle/>
          <a:p>
            <a:r>
              <a:rPr lang="fr-FR" dirty="0"/>
              <a:t>Le modèle d’analyse de </a:t>
            </a:r>
            <a:r>
              <a:rPr lang="fr-FR" dirty="0" err="1"/>
              <a:t>Felstiner</a:t>
            </a:r>
            <a:r>
              <a:rPr lang="fr-FR" dirty="0"/>
              <a:t>, Abel et </a:t>
            </a:r>
            <a:r>
              <a:rPr lang="fr-FR" dirty="0" err="1"/>
              <a:t>Sarat</a:t>
            </a:r>
            <a:r>
              <a:rPr lang="fr-FR" dirty="0"/>
              <a:t> précise trois modalités à partir desquelles les sujets qui s’estiment victime d’une injustice parviennent (ou non) à la convertir en litige. </a:t>
            </a:r>
          </a:p>
          <a:p>
            <a:r>
              <a:rPr lang="fr-FR" dirty="0"/>
              <a:t>Il distingue trois activités : </a:t>
            </a:r>
          </a:p>
          <a:p>
            <a:pPr lvl="1"/>
            <a:r>
              <a:rPr lang="fr-FR" dirty="0"/>
              <a:t>celle de qualification de l’enjeu </a:t>
            </a:r>
            <a:r>
              <a:rPr lang="fr-FR" i="1" dirty="0"/>
              <a:t>(</a:t>
            </a:r>
            <a:r>
              <a:rPr lang="fr-FR" i="1" dirty="0" err="1"/>
              <a:t>naming</a:t>
            </a:r>
            <a:r>
              <a:rPr lang="fr-FR" i="1" dirty="0"/>
              <a:t>),</a:t>
            </a:r>
            <a:r>
              <a:rPr lang="fr-FR" dirty="0"/>
              <a:t> </a:t>
            </a:r>
          </a:p>
          <a:p>
            <a:pPr lvl="1"/>
            <a:r>
              <a:rPr lang="fr-FR" dirty="0"/>
              <a:t>celle d’attribution de responsabilité </a:t>
            </a:r>
            <a:r>
              <a:rPr lang="fr-FR" i="1" dirty="0"/>
              <a:t>(</a:t>
            </a:r>
            <a:r>
              <a:rPr lang="fr-FR" i="1" dirty="0" err="1"/>
              <a:t>blaming</a:t>
            </a:r>
            <a:r>
              <a:rPr lang="fr-FR" i="1" dirty="0"/>
              <a:t>)</a:t>
            </a:r>
          </a:p>
          <a:p>
            <a:pPr lvl="1"/>
            <a:r>
              <a:rPr lang="fr-FR" dirty="0"/>
              <a:t>celle de revendication </a:t>
            </a:r>
            <a:r>
              <a:rPr lang="fr-FR" i="1" dirty="0"/>
              <a:t>(</a:t>
            </a:r>
            <a:r>
              <a:rPr lang="fr-FR" i="1" dirty="0" err="1"/>
              <a:t>claiming</a:t>
            </a:r>
            <a:r>
              <a:rPr lang="fr-FR" i="1" dirty="0"/>
              <a:t>).</a:t>
            </a:r>
            <a:endParaRPr lang="fr-FR" dirty="0"/>
          </a:p>
        </p:txBody>
      </p:sp>
    </p:spTree>
    <p:extLst>
      <p:ext uri="{BB962C8B-B14F-4D97-AF65-F5344CB8AC3E}">
        <p14:creationId xmlns:p14="http://schemas.microsoft.com/office/powerpoint/2010/main" val="2763670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64D024-AF8F-4791-A98D-A2B24DDEDB1C}"/>
              </a:ext>
            </a:extLst>
          </p:cNvPr>
          <p:cNvSpPr>
            <a:spLocks noGrp="1"/>
          </p:cNvSpPr>
          <p:nvPr>
            <p:ph type="title"/>
          </p:nvPr>
        </p:nvSpPr>
        <p:spPr>
          <a:xfrm>
            <a:off x="93981" y="374649"/>
            <a:ext cx="3106420" cy="2891065"/>
          </a:xfrm>
        </p:spPr>
        <p:txBody>
          <a:bodyPr>
            <a:noAutofit/>
          </a:bodyPr>
          <a:lstStyle/>
          <a:p>
            <a:r>
              <a:rPr lang="fr-FR" sz="2000" b="1" dirty="0"/>
              <a:t>L’exemple de la pollution atmosphérique</a:t>
            </a:r>
            <a:r>
              <a:rPr lang="fr-FR" sz="2000" dirty="0"/>
              <a:t/>
            </a:r>
            <a:br>
              <a:rPr lang="fr-FR" sz="2000" dirty="0"/>
            </a:br>
            <a:r>
              <a:rPr lang="fr-FR" sz="2000" dirty="0"/>
              <a:t>Pierre </a:t>
            </a:r>
            <a:r>
              <a:rPr lang="fr-FR" sz="2000" dirty="0" err="1"/>
              <a:t>Lascoumes</a:t>
            </a:r>
            <a:r>
              <a:rPr lang="fr-FR" sz="2000" dirty="0"/>
              <a:t> , </a:t>
            </a:r>
            <a:r>
              <a:rPr lang="fr-FR" sz="2000" i="1" dirty="0"/>
              <a:t>Action publique et environnement</a:t>
            </a:r>
            <a:r>
              <a:rPr lang="fr-FR" sz="2000" dirty="0"/>
              <a:t> (p. 89). Paris, Presses Universitaires de France. </a:t>
            </a:r>
          </a:p>
        </p:txBody>
      </p:sp>
      <p:pic>
        <p:nvPicPr>
          <p:cNvPr id="6" name="Espace réservé du contenu 5" descr="Une image contenant texte, journal&#10;&#10;Description générée automatiquement">
            <a:extLst>
              <a:ext uri="{FF2B5EF4-FFF2-40B4-BE49-F238E27FC236}">
                <a16:creationId xmlns:a16="http://schemas.microsoft.com/office/drawing/2014/main" id="{C12F4A74-A8C6-463E-A148-06D4EAFC640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93112" y="41289"/>
            <a:ext cx="4765037" cy="6775422"/>
          </a:xfrm>
        </p:spPr>
      </p:pic>
      <p:sp>
        <p:nvSpPr>
          <p:cNvPr id="4" name="Flèche : courbe vers le haut 3">
            <a:hlinkClick r:id="rId4" action="ppaction://hlinksldjump"/>
            <a:extLst>
              <a:ext uri="{FF2B5EF4-FFF2-40B4-BE49-F238E27FC236}">
                <a16:creationId xmlns:a16="http://schemas.microsoft.com/office/drawing/2014/main" id="{55D2F95C-F0C9-40FD-9164-48615D04D609}"/>
              </a:ext>
            </a:extLst>
          </p:cNvPr>
          <p:cNvSpPr/>
          <p:nvPr/>
        </p:nvSpPr>
        <p:spPr>
          <a:xfrm rot="16200000">
            <a:off x="8558214" y="6430963"/>
            <a:ext cx="295275" cy="285750"/>
          </a:xfrm>
          <a:prstGeom prst="curvedUpArrow">
            <a:avLst>
              <a:gd name="adj1" fmla="val 25000"/>
              <a:gd name="adj2" fmla="val 51667"/>
              <a:gd name="adj3" fmla="val 25000"/>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00453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CFBFDF-1C16-4C80-A635-B8571C427E13}"/>
              </a:ext>
            </a:extLst>
          </p:cNvPr>
          <p:cNvSpPr>
            <a:spLocks noGrp="1"/>
          </p:cNvSpPr>
          <p:nvPr>
            <p:ph type="title"/>
          </p:nvPr>
        </p:nvSpPr>
        <p:spPr>
          <a:xfrm>
            <a:off x="476249" y="229391"/>
            <a:ext cx="8905875" cy="544513"/>
          </a:xfrm>
        </p:spPr>
        <p:txBody>
          <a:bodyPr>
            <a:normAutofit fontScale="90000"/>
          </a:bodyPr>
          <a:lstStyle/>
          <a:p>
            <a:r>
              <a:rPr lang="fr-FR" sz="3600" dirty="0"/>
              <a:t>Agenda et soutien aux énergies renouvelables </a:t>
            </a:r>
          </a:p>
        </p:txBody>
      </p:sp>
      <p:sp>
        <p:nvSpPr>
          <p:cNvPr id="3" name="Espace réservé du contenu 2">
            <a:extLst>
              <a:ext uri="{FF2B5EF4-FFF2-40B4-BE49-F238E27FC236}">
                <a16:creationId xmlns:a16="http://schemas.microsoft.com/office/drawing/2014/main" id="{9CD1B0C6-EE80-4D15-815E-D7C0DCA18C23}"/>
              </a:ext>
            </a:extLst>
          </p:cNvPr>
          <p:cNvSpPr>
            <a:spLocks noGrp="1"/>
          </p:cNvSpPr>
          <p:nvPr>
            <p:ph idx="1"/>
          </p:nvPr>
        </p:nvSpPr>
        <p:spPr>
          <a:xfrm>
            <a:off x="190498" y="938212"/>
            <a:ext cx="8648702" cy="5418140"/>
          </a:xfrm>
        </p:spPr>
        <p:txBody>
          <a:bodyPr>
            <a:normAutofit fontScale="62500" lnSpcReduction="20000"/>
          </a:bodyPr>
          <a:lstStyle/>
          <a:p>
            <a:r>
              <a:rPr lang="fr-FR" dirty="0"/>
              <a:t>La question de l’agenda gouvernemental est souvent liée à la théorie des « fenêtres d’opportunités » de J. W. </a:t>
            </a:r>
            <a:r>
              <a:rPr lang="fr-FR" dirty="0" err="1"/>
              <a:t>Kingdon</a:t>
            </a:r>
            <a:r>
              <a:rPr lang="fr-FR" dirty="0"/>
              <a:t>. Selon ce modèle, l’agenda politique est le produit de la combinaison de trois courants. </a:t>
            </a:r>
          </a:p>
          <a:p>
            <a:r>
              <a:rPr lang="fr-FR" b="1" dirty="0">
                <a:solidFill>
                  <a:srgbClr val="FF0000"/>
                </a:solidFill>
              </a:rPr>
              <a:t>Le premier courant est celui de la formulation des problèmes et des diverses mobilisations qui la concrétisent</a:t>
            </a:r>
            <a:r>
              <a:rPr lang="fr-FR" dirty="0">
                <a:solidFill>
                  <a:srgbClr val="FF0000"/>
                </a:solidFill>
              </a:rPr>
              <a:t>.</a:t>
            </a:r>
            <a:r>
              <a:rPr lang="fr-FR" dirty="0"/>
              <a:t> </a:t>
            </a:r>
          </a:p>
          <a:p>
            <a:pPr lvl="1"/>
            <a:r>
              <a:rPr lang="fr-FR" dirty="0"/>
              <a:t>Dans l’exemple des ENR, à la fin des années 1990, les préoccupations sur le changement climatique deviennent de plus en plus politiques et la nécessité d’une conversion énergétique se précise. Une directive européenne est en négociation. Le retard français apparaît flagrant. Il est expliqué par la priorité donnée au nucléaire – non émetteur de CO</a:t>
            </a:r>
            <a:r>
              <a:rPr lang="fr-FR" baseline="-25000" dirty="0"/>
              <a:t>2</a:t>
            </a:r>
            <a:r>
              <a:rPr lang="fr-FR" dirty="0"/>
              <a:t> – qui assure 85 % de la production électrique.</a:t>
            </a:r>
          </a:p>
          <a:p>
            <a:r>
              <a:rPr lang="fr-FR" b="1" dirty="0">
                <a:solidFill>
                  <a:srgbClr val="FF0000"/>
                </a:solidFill>
              </a:rPr>
              <a:t>Le deuxième courant est celui des solutions de politique publique proposées par les spécialistes et/ou les groupes d’intérêts organisés</a:t>
            </a:r>
            <a:r>
              <a:rPr lang="fr-FR" dirty="0">
                <a:solidFill>
                  <a:srgbClr val="FF0000"/>
                </a:solidFill>
              </a:rPr>
              <a:t>.</a:t>
            </a:r>
          </a:p>
          <a:p>
            <a:pPr lvl="1"/>
            <a:r>
              <a:rPr lang="fr-FR" dirty="0"/>
              <a:t>Dans le cas des ENR, l’essentiel des débats porte sur le recours aux instruments économiques. Un clivage oppose les partisans de tarifs d’achat incitatifs aux producteurs à ceux qui préconisent des appels d’offres publics précisant les besoins à satisfaire.</a:t>
            </a:r>
          </a:p>
          <a:p>
            <a:r>
              <a:rPr lang="fr-FR" b="1" dirty="0">
                <a:solidFill>
                  <a:srgbClr val="FF0000"/>
                </a:solidFill>
              </a:rPr>
              <a:t>Enfin, le troisième courant est politique, au sens de </a:t>
            </a:r>
            <a:r>
              <a:rPr lang="fr-FR" b="1" i="1" dirty="0" err="1">
                <a:solidFill>
                  <a:srgbClr val="FF0000"/>
                </a:solidFill>
              </a:rPr>
              <a:t>politics</a:t>
            </a:r>
            <a:r>
              <a:rPr lang="fr-FR" b="1" i="1" dirty="0">
                <a:solidFill>
                  <a:srgbClr val="FF0000"/>
                </a:solidFill>
              </a:rPr>
              <a:t>,</a:t>
            </a:r>
            <a:r>
              <a:rPr lang="fr-FR" b="1" dirty="0">
                <a:solidFill>
                  <a:srgbClr val="FF0000"/>
                </a:solidFill>
              </a:rPr>
              <a:t> c’est-à-dire engageant les partis et le gouvernement.</a:t>
            </a:r>
            <a:r>
              <a:rPr lang="fr-FR" b="1" dirty="0"/>
              <a:t> Les programmes, les annonces et les besoins de différenciation avec les concurrents alimentent la politisation. </a:t>
            </a:r>
          </a:p>
          <a:p>
            <a:pPr lvl="1"/>
            <a:r>
              <a:rPr lang="fr-FR" dirty="0"/>
              <a:t>Celle des ENR se situe dans le contexte de la gauche plurielle : les Verts participent au gouvernement de L. Jospin. Un rapport sur le sujet est demandé à l’un des leaders du mouvement Yves Cochet, futur ministre de l’Environnement. Une avancée sur les ENR renforcerait opportunément l’alliance entre le Parti socialiste et les Verts.</a:t>
            </a:r>
          </a:p>
          <a:p>
            <a:r>
              <a:rPr lang="fr-FR" b="1" dirty="0"/>
              <a:t>Selon la formule de </a:t>
            </a:r>
            <a:r>
              <a:rPr lang="fr-FR" b="1" dirty="0" err="1"/>
              <a:t>Kingdon</a:t>
            </a:r>
            <a:r>
              <a:rPr lang="fr-FR" b="1" dirty="0"/>
              <a:t>, un couplage des trois courants intervient en 2000-2001 qui ouvre une « </a:t>
            </a:r>
            <a:r>
              <a:rPr lang="fr-FR" b="1" dirty="0">
                <a:solidFill>
                  <a:srgbClr val="FF0000"/>
                </a:solidFill>
              </a:rPr>
              <a:t>fenêtre d’opportunité</a:t>
            </a:r>
            <a:r>
              <a:rPr lang="fr-FR" b="1" dirty="0"/>
              <a:t> ».</a:t>
            </a:r>
          </a:p>
          <a:p>
            <a:pPr lvl="1"/>
            <a:r>
              <a:rPr lang="fr-FR" dirty="0"/>
              <a:t>Le gouvernement adopte en 2000 une loi, puis en 2002 (seulement) les décrets d’application des mesures en faveur des ENR. </a:t>
            </a:r>
          </a:p>
        </p:txBody>
      </p:sp>
      <p:sp>
        <p:nvSpPr>
          <p:cNvPr id="4" name="Flèche : courbe vers le haut 3">
            <a:hlinkClick r:id="rId3" action="ppaction://hlinksldjump"/>
            <a:extLst>
              <a:ext uri="{FF2B5EF4-FFF2-40B4-BE49-F238E27FC236}">
                <a16:creationId xmlns:a16="http://schemas.microsoft.com/office/drawing/2014/main" id="{C64917BF-62C1-4B86-A357-633A9B8140AD}"/>
              </a:ext>
            </a:extLst>
          </p:cNvPr>
          <p:cNvSpPr/>
          <p:nvPr/>
        </p:nvSpPr>
        <p:spPr>
          <a:xfrm rot="16200000">
            <a:off x="8558214" y="6430963"/>
            <a:ext cx="295275" cy="285750"/>
          </a:xfrm>
          <a:prstGeom prst="curvedUpArrow">
            <a:avLst>
              <a:gd name="adj1" fmla="val 25000"/>
              <a:gd name="adj2" fmla="val 51667"/>
              <a:gd name="adj3" fmla="val 25000"/>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2105150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930179-EE95-4CEC-864C-F5ABF55A445A}"/>
              </a:ext>
            </a:extLst>
          </p:cNvPr>
          <p:cNvSpPr>
            <a:spLocks noGrp="1"/>
          </p:cNvSpPr>
          <p:nvPr>
            <p:ph type="title"/>
          </p:nvPr>
        </p:nvSpPr>
        <p:spPr>
          <a:xfrm>
            <a:off x="715147" y="389839"/>
            <a:ext cx="7886700" cy="1325563"/>
          </a:xfrm>
        </p:spPr>
        <p:txBody>
          <a:bodyPr/>
          <a:lstStyle/>
          <a:p>
            <a:r>
              <a:rPr lang="fr-FR" b="1" dirty="0">
                <a:solidFill>
                  <a:srgbClr val="7030A0"/>
                </a:solidFill>
              </a:rPr>
              <a:t>Les notions d’économie</a:t>
            </a:r>
          </a:p>
        </p:txBody>
      </p:sp>
      <p:sp>
        <p:nvSpPr>
          <p:cNvPr id="6" name="ZoneTexte 5">
            <a:extLst>
              <a:ext uri="{FF2B5EF4-FFF2-40B4-BE49-F238E27FC236}">
                <a16:creationId xmlns:a16="http://schemas.microsoft.com/office/drawing/2014/main" id="{43BAD2A7-F3AE-4781-8497-D16E40230B8E}"/>
              </a:ext>
            </a:extLst>
          </p:cNvPr>
          <p:cNvSpPr txBox="1"/>
          <p:nvPr/>
        </p:nvSpPr>
        <p:spPr>
          <a:xfrm>
            <a:off x="676532" y="2050717"/>
            <a:ext cx="7427955" cy="3970318"/>
          </a:xfrm>
          <a:prstGeom prst="rect">
            <a:avLst/>
          </a:prstGeom>
          <a:noFill/>
        </p:spPr>
        <p:txBody>
          <a:bodyPr wrap="square" rtlCol="0">
            <a:spAutoFit/>
          </a:bodyPr>
          <a:lstStyle/>
          <a:p>
            <a:r>
              <a:rPr lang="fr-FR" sz="3600" dirty="0"/>
              <a:t>Les instruments des politiques environnementales</a:t>
            </a:r>
          </a:p>
          <a:p>
            <a:endParaRPr lang="fr-FR" sz="3600" dirty="0"/>
          </a:p>
          <a:p>
            <a:r>
              <a:rPr lang="fr-FR" sz="3600" dirty="0"/>
              <a:t>Le problème des biens communs</a:t>
            </a:r>
          </a:p>
          <a:p>
            <a:endParaRPr lang="fr-FR" sz="3600" dirty="0"/>
          </a:p>
          <a:p>
            <a:r>
              <a:rPr lang="fr-FR" sz="3600" dirty="0"/>
              <a:t>Régulation internationale et inégalités de développement</a:t>
            </a:r>
          </a:p>
        </p:txBody>
      </p:sp>
      <p:sp>
        <p:nvSpPr>
          <p:cNvPr id="4" name="Flèche : courbe vers le haut 3">
            <a:hlinkClick r:id="rId2" action="ppaction://hlinksldjump"/>
            <a:extLst>
              <a:ext uri="{FF2B5EF4-FFF2-40B4-BE49-F238E27FC236}">
                <a16:creationId xmlns:a16="http://schemas.microsoft.com/office/drawing/2014/main" id="{60B9DF34-84D4-4060-A0C0-0D3923D71EE2}"/>
              </a:ext>
            </a:extLst>
          </p:cNvPr>
          <p:cNvSpPr/>
          <p:nvPr/>
        </p:nvSpPr>
        <p:spPr>
          <a:xfrm rot="16200000">
            <a:off x="8196264" y="6034087"/>
            <a:ext cx="295275" cy="285750"/>
          </a:xfrm>
          <a:prstGeom prst="curvedUpArrow">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3019859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D6E8D6-5477-4739-929A-00DDC3686529}"/>
              </a:ext>
            </a:extLst>
          </p:cNvPr>
          <p:cNvSpPr>
            <a:spLocks noGrp="1"/>
          </p:cNvSpPr>
          <p:nvPr>
            <p:ph type="title"/>
          </p:nvPr>
        </p:nvSpPr>
        <p:spPr>
          <a:xfrm>
            <a:off x="638174" y="66677"/>
            <a:ext cx="8162925" cy="596899"/>
          </a:xfrm>
        </p:spPr>
        <p:txBody>
          <a:bodyPr>
            <a:noAutofit/>
          </a:bodyPr>
          <a:lstStyle/>
          <a:p>
            <a:r>
              <a:rPr lang="fr-FR" sz="2600" b="1" dirty="0"/>
              <a:t>Une multiplicité d’instruments</a:t>
            </a:r>
          </a:p>
        </p:txBody>
      </p:sp>
      <p:sp>
        <p:nvSpPr>
          <p:cNvPr id="3" name="Espace réservé du contenu 2">
            <a:extLst>
              <a:ext uri="{FF2B5EF4-FFF2-40B4-BE49-F238E27FC236}">
                <a16:creationId xmlns:a16="http://schemas.microsoft.com/office/drawing/2014/main" id="{A2D0A69F-DAB7-418F-8263-89A5224D4843}"/>
              </a:ext>
            </a:extLst>
          </p:cNvPr>
          <p:cNvSpPr>
            <a:spLocks noGrp="1"/>
          </p:cNvSpPr>
          <p:nvPr>
            <p:ph idx="1"/>
          </p:nvPr>
        </p:nvSpPr>
        <p:spPr>
          <a:xfrm>
            <a:off x="85725" y="590550"/>
            <a:ext cx="8820150" cy="5902323"/>
          </a:xfrm>
        </p:spPr>
        <p:txBody>
          <a:bodyPr/>
          <a:lstStyle/>
          <a:p>
            <a:pPr marL="0" indent="0">
              <a:buNone/>
            </a:pPr>
            <a:endParaRPr lang="fr-FR" dirty="0"/>
          </a:p>
          <a:p>
            <a:endParaRPr lang="fr-FR" dirty="0"/>
          </a:p>
        </p:txBody>
      </p:sp>
      <p:pic>
        <p:nvPicPr>
          <p:cNvPr id="6" name="Image 5" descr="Une image contenant capture d’écran&#10;&#10;Description générée automatiquement">
            <a:extLst>
              <a:ext uri="{FF2B5EF4-FFF2-40B4-BE49-F238E27FC236}">
                <a16:creationId xmlns:a16="http://schemas.microsoft.com/office/drawing/2014/main" id="{AD2012A1-A94A-4207-9848-A49178CDE2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234" y="787236"/>
            <a:ext cx="7253416" cy="5581977"/>
          </a:xfrm>
          <a:prstGeom prst="rect">
            <a:avLst/>
          </a:prstGeom>
        </p:spPr>
      </p:pic>
    </p:spTree>
    <p:extLst>
      <p:ext uri="{BB962C8B-B14F-4D97-AF65-F5344CB8AC3E}">
        <p14:creationId xmlns:p14="http://schemas.microsoft.com/office/powerpoint/2010/main" val="1065026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capture d’écran&#10;&#10;Description générée automatiquement">
            <a:extLst>
              <a:ext uri="{FF2B5EF4-FFF2-40B4-BE49-F238E27FC236}">
                <a16:creationId xmlns:a16="http://schemas.microsoft.com/office/drawing/2014/main" id="{6CA33BA4-5F1E-40F2-BBCE-CAD388A373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344" y="250824"/>
            <a:ext cx="8129707" cy="6356351"/>
          </a:xfrm>
          <a:prstGeom prst="rect">
            <a:avLst/>
          </a:prstGeom>
        </p:spPr>
      </p:pic>
    </p:spTree>
    <p:extLst>
      <p:ext uri="{BB962C8B-B14F-4D97-AF65-F5344CB8AC3E}">
        <p14:creationId xmlns:p14="http://schemas.microsoft.com/office/powerpoint/2010/main" val="403515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10;&#10;Description générée automatiquement">
            <a:extLst>
              <a:ext uri="{FF2B5EF4-FFF2-40B4-BE49-F238E27FC236}">
                <a16:creationId xmlns:a16="http://schemas.microsoft.com/office/drawing/2014/main" id="{9CB794D7-3070-4E64-97D1-2FFF8ECB26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962" y="271848"/>
            <a:ext cx="7115539" cy="6449627"/>
          </a:xfrm>
          <a:prstGeom prst="rect">
            <a:avLst/>
          </a:prstGeom>
        </p:spPr>
      </p:pic>
      <p:sp>
        <p:nvSpPr>
          <p:cNvPr id="4" name="Flèche : courbe vers le haut 3">
            <a:hlinkClick r:id="rId3" action="ppaction://hlinksldjump"/>
            <a:extLst>
              <a:ext uri="{FF2B5EF4-FFF2-40B4-BE49-F238E27FC236}">
                <a16:creationId xmlns:a16="http://schemas.microsoft.com/office/drawing/2014/main" id="{186D28B0-7F0B-4ADA-A0E3-0ED36C3EADDB}"/>
              </a:ext>
            </a:extLst>
          </p:cNvPr>
          <p:cNvSpPr/>
          <p:nvPr/>
        </p:nvSpPr>
        <p:spPr>
          <a:xfrm rot="16200000">
            <a:off x="8196264" y="6034087"/>
            <a:ext cx="295275" cy="285750"/>
          </a:xfrm>
          <a:prstGeom prst="curvedUpArrow">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2714969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44884F-DAD0-436A-89F4-169823B97E09}"/>
              </a:ext>
            </a:extLst>
          </p:cNvPr>
          <p:cNvSpPr>
            <a:spLocks noGrp="1"/>
          </p:cNvSpPr>
          <p:nvPr>
            <p:ph type="title"/>
          </p:nvPr>
        </p:nvSpPr>
        <p:spPr/>
        <p:txBody>
          <a:bodyPr/>
          <a:lstStyle/>
          <a:p>
            <a:r>
              <a:rPr lang="fr-FR" dirty="0"/>
              <a:t>Subvention à l’innovation verte</a:t>
            </a:r>
          </a:p>
        </p:txBody>
      </p:sp>
      <p:sp>
        <p:nvSpPr>
          <p:cNvPr id="3" name="Espace réservé du contenu 2">
            <a:extLst>
              <a:ext uri="{FF2B5EF4-FFF2-40B4-BE49-F238E27FC236}">
                <a16:creationId xmlns:a16="http://schemas.microsoft.com/office/drawing/2014/main" id="{9B4C11C9-63CD-4E09-A94A-C07DDEC0CCD4}"/>
              </a:ext>
            </a:extLst>
          </p:cNvPr>
          <p:cNvSpPr>
            <a:spLocks noGrp="1"/>
          </p:cNvSpPr>
          <p:nvPr>
            <p:ph idx="1"/>
          </p:nvPr>
        </p:nvSpPr>
        <p:spPr/>
        <p:txBody>
          <a:bodyPr/>
          <a:lstStyle/>
          <a:p>
            <a:r>
              <a:rPr lang="fr-FR" dirty="0">
                <a:hlinkClick r:id="rId3" action="ppaction://hlinksldjump"/>
              </a:rPr>
              <a:t>QUELLES POLITIQUES POUR ENCOURAGER L'INNOVATION VERTE ? </a:t>
            </a:r>
            <a:r>
              <a:rPr lang="fr-FR" dirty="0"/>
              <a:t>(Philippe Aghion, David </a:t>
            </a:r>
            <a:r>
              <a:rPr lang="fr-FR" dirty="0" err="1"/>
              <a:t>Hemous</a:t>
            </a:r>
            <a:r>
              <a:rPr lang="fr-FR" dirty="0"/>
              <a:t> et </a:t>
            </a:r>
            <a:r>
              <a:rPr lang="fr-FR" dirty="0" err="1"/>
              <a:t>Reinhilde</a:t>
            </a:r>
            <a:r>
              <a:rPr lang="fr-FR" dirty="0"/>
              <a:t> </a:t>
            </a:r>
            <a:r>
              <a:rPr lang="fr-FR" dirty="0" err="1"/>
              <a:t>Veugelers</a:t>
            </a:r>
            <a:r>
              <a:rPr lang="fr-FR" dirty="0"/>
              <a:t>)</a:t>
            </a:r>
          </a:p>
          <a:p>
            <a:r>
              <a:rPr lang="fr-FR" dirty="0"/>
              <a:t>Thèse sous-jacente : le  progrès technique peut repousser les limites écologiques de la croissance</a:t>
            </a:r>
          </a:p>
          <a:p>
            <a:r>
              <a:rPr lang="fr-FR" dirty="0"/>
              <a:t>=&gt; constat : le marché ne conduit pas à investir suffisamment dans l’innovation verte</a:t>
            </a:r>
          </a:p>
          <a:p>
            <a:r>
              <a:rPr lang="fr-FR" dirty="0"/>
              <a:t>=&gt; solution : la subvention étatique (temporaire) est le moyen le plus efficace pour enclencher le processus d’innovation nécessaire</a:t>
            </a:r>
          </a:p>
        </p:txBody>
      </p:sp>
      <p:sp>
        <p:nvSpPr>
          <p:cNvPr id="4" name="Flèche : courbe vers le haut 3">
            <a:hlinkClick r:id="rId4" action="ppaction://hlinksldjump"/>
            <a:extLst>
              <a:ext uri="{FF2B5EF4-FFF2-40B4-BE49-F238E27FC236}">
                <a16:creationId xmlns:a16="http://schemas.microsoft.com/office/drawing/2014/main" id="{87E3D443-9D3F-4BD2-BBE3-C1D241EA1A54}"/>
              </a:ext>
            </a:extLst>
          </p:cNvPr>
          <p:cNvSpPr/>
          <p:nvPr/>
        </p:nvSpPr>
        <p:spPr>
          <a:xfrm rot="16200000">
            <a:off x="8196264" y="6034087"/>
            <a:ext cx="295275" cy="285750"/>
          </a:xfrm>
          <a:prstGeom prst="curvedUpArrow">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692276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29BBD8-D06D-4A1C-857B-6778D90818F0}"/>
              </a:ext>
            </a:extLst>
          </p:cNvPr>
          <p:cNvSpPr>
            <a:spLocks noGrp="1"/>
          </p:cNvSpPr>
          <p:nvPr>
            <p:ph type="title"/>
          </p:nvPr>
        </p:nvSpPr>
        <p:spPr/>
        <p:txBody>
          <a:bodyPr/>
          <a:lstStyle/>
          <a:p>
            <a:r>
              <a:rPr lang="fr-FR" b="1" dirty="0">
                <a:solidFill>
                  <a:srgbClr val="7030A0"/>
                </a:solidFill>
              </a:rPr>
              <a:t>Les contenus…</a:t>
            </a:r>
          </a:p>
        </p:txBody>
      </p:sp>
      <p:sp>
        <p:nvSpPr>
          <p:cNvPr id="3" name="Espace réservé du contenu 2">
            <a:extLst>
              <a:ext uri="{FF2B5EF4-FFF2-40B4-BE49-F238E27FC236}">
                <a16:creationId xmlns:a16="http://schemas.microsoft.com/office/drawing/2014/main" id="{E024C42B-5AE3-4A16-BE4F-C16C9BEB02EA}"/>
              </a:ext>
            </a:extLst>
          </p:cNvPr>
          <p:cNvSpPr>
            <a:spLocks noGrp="1"/>
          </p:cNvSpPr>
          <p:nvPr>
            <p:ph idx="1"/>
          </p:nvPr>
        </p:nvSpPr>
        <p:spPr/>
        <p:txBody>
          <a:bodyPr/>
          <a:lstStyle/>
          <a:p>
            <a:r>
              <a:rPr lang="fr-FR" dirty="0"/>
              <a:t>Des contenus pour la plupart déjà présents dans les anciens programmes, mais dans des chapitres différents</a:t>
            </a:r>
          </a:p>
          <a:p>
            <a:pPr marL="0" indent="0">
              <a:buNone/>
            </a:pPr>
            <a:endParaRPr lang="fr-FR" dirty="0"/>
          </a:p>
          <a:p>
            <a:r>
              <a:rPr lang="fr-FR" dirty="0"/>
              <a:t>Une articulation qui n’est pas spécifique au regard croisé : il s’agit d’un champs de recherche reconnu, avec une vaste production scientifique.</a:t>
            </a:r>
          </a:p>
          <a:p>
            <a:pPr marL="0" indent="0">
              <a:buNone/>
            </a:pPr>
            <a:endParaRPr lang="fr-FR" dirty="0"/>
          </a:p>
        </p:txBody>
      </p:sp>
    </p:spTree>
    <p:extLst>
      <p:ext uri="{BB962C8B-B14F-4D97-AF65-F5344CB8AC3E}">
        <p14:creationId xmlns:p14="http://schemas.microsoft.com/office/powerpoint/2010/main" val="3879051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4B604F0-170D-4C4C-8E7F-AB0F65BC4FBE}"/>
              </a:ext>
            </a:extLst>
          </p:cNvPr>
          <p:cNvSpPr>
            <a:spLocks noGrp="1"/>
          </p:cNvSpPr>
          <p:nvPr>
            <p:ph idx="1"/>
          </p:nvPr>
        </p:nvSpPr>
        <p:spPr>
          <a:xfrm>
            <a:off x="457200" y="2248930"/>
            <a:ext cx="8058150" cy="3928032"/>
          </a:xfrm>
        </p:spPr>
        <p:txBody>
          <a:bodyPr/>
          <a:lstStyle/>
          <a:p>
            <a:r>
              <a:rPr lang="fr-FR" dirty="0"/>
              <a:t>Rappel typologie : </a:t>
            </a:r>
          </a:p>
        </p:txBody>
      </p:sp>
      <p:pic>
        <p:nvPicPr>
          <p:cNvPr id="6" name="Image 5" descr="Une image contenant capture d’écran&#10;&#10;Description générée automatiquement">
            <a:extLst>
              <a:ext uri="{FF2B5EF4-FFF2-40B4-BE49-F238E27FC236}">
                <a16:creationId xmlns:a16="http://schemas.microsoft.com/office/drawing/2014/main" id="{D4844FEE-71EB-4D3A-9560-61635D260F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2986993"/>
            <a:ext cx="7716327" cy="2686425"/>
          </a:xfrm>
          <a:prstGeom prst="rect">
            <a:avLst/>
          </a:prstGeom>
        </p:spPr>
      </p:pic>
      <p:sp>
        <p:nvSpPr>
          <p:cNvPr id="7" name="Titre 1">
            <a:extLst>
              <a:ext uri="{FF2B5EF4-FFF2-40B4-BE49-F238E27FC236}">
                <a16:creationId xmlns:a16="http://schemas.microsoft.com/office/drawing/2014/main" id="{7CE235F1-61E7-40FA-B46E-C33139D70FDB}"/>
              </a:ext>
            </a:extLst>
          </p:cNvPr>
          <p:cNvSpPr>
            <a:spLocks noGrp="1"/>
          </p:cNvSpPr>
          <p:nvPr>
            <p:ph type="title"/>
          </p:nvPr>
        </p:nvSpPr>
        <p:spPr>
          <a:xfrm>
            <a:off x="628650" y="419823"/>
            <a:ext cx="7886700" cy="1325563"/>
          </a:xfrm>
        </p:spPr>
        <p:txBody>
          <a:bodyPr/>
          <a:lstStyle/>
          <a:p>
            <a:r>
              <a:rPr lang="fr-FR" dirty="0"/>
              <a:t>Bien commun et stratégies de passager clandestin</a:t>
            </a:r>
          </a:p>
        </p:txBody>
      </p:sp>
    </p:spTree>
    <p:extLst>
      <p:ext uri="{BB962C8B-B14F-4D97-AF65-F5344CB8AC3E}">
        <p14:creationId xmlns:p14="http://schemas.microsoft.com/office/powerpoint/2010/main" val="649952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947E78-A068-46EE-9039-4BF6181FD2FD}"/>
              </a:ext>
            </a:extLst>
          </p:cNvPr>
          <p:cNvSpPr>
            <a:spLocks noGrp="1"/>
          </p:cNvSpPr>
          <p:nvPr>
            <p:ph type="title"/>
          </p:nvPr>
        </p:nvSpPr>
        <p:spPr>
          <a:xfrm>
            <a:off x="123568" y="136524"/>
            <a:ext cx="8724900" cy="1325563"/>
          </a:xfrm>
        </p:spPr>
        <p:txBody>
          <a:bodyPr>
            <a:normAutofit fontScale="90000"/>
          </a:bodyPr>
          <a:lstStyle/>
          <a:p>
            <a:r>
              <a:rPr lang="fr-FR" dirty="0"/>
              <a:t>Rappel de la « Tragédie des communaux »</a:t>
            </a:r>
            <a:br>
              <a:rPr lang="fr-FR" dirty="0"/>
            </a:br>
            <a:endParaRPr lang="fr-FR" dirty="0"/>
          </a:p>
        </p:txBody>
      </p:sp>
      <p:sp>
        <p:nvSpPr>
          <p:cNvPr id="3" name="Espace réservé du contenu 2">
            <a:extLst>
              <a:ext uri="{FF2B5EF4-FFF2-40B4-BE49-F238E27FC236}">
                <a16:creationId xmlns:a16="http://schemas.microsoft.com/office/drawing/2014/main" id="{51B7F295-12E3-4DE8-9648-91CC4E7860D5}"/>
              </a:ext>
            </a:extLst>
          </p:cNvPr>
          <p:cNvSpPr>
            <a:spLocks noGrp="1"/>
          </p:cNvSpPr>
          <p:nvPr>
            <p:ph idx="1"/>
          </p:nvPr>
        </p:nvSpPr>
        <p:spPr>
          <a:xfrm>
            <a:off x="123568" y="866775"/>
            <a:ext cx="8829932" cy="5600700"/>
          </a:xfrm>
        </p:spPr>
        <p:txBody>
          <a:bodyPr>
            <a:noAutofit/>
          </a:bodyPr>
          <a:lstStyle/>
          <a:p>
            <a:pPr marL="0" indent="0">
              <a:buNone/>
            </a:pPr>
            <a:r>
              <a:rPr lang="fr-FR" sz="1900" dirty="0"/>
              <a:t>En 1968, dans un article de la revue </a:t>
            </a:r>
            <a:r>
              <a:rPr lang="fr-FR" sz="1900" i="1" dirty="0"/>
              <a:t>Science</a:t>
            </a:r>
            <a:r>
              <a:rPr lang="fr-FR" sz="1900" dirty="0"/>
              <a:t>, l’écologue Garrett Hardin décrit le lien entre le type de droit de propriété qui caractérise un bien et le comportement des acteurs à propos de ce bien. </a:t>
            </a:r>
          </a:p>
          <a:p>
            <a:pPr>
              <a:buFont typeface="Wingdings" panose="05000000000000000000" pitchFamily="2" charset="2"/>
              <a:buChar char="è"/>
            </a:pPr>
            <a:r>
              <a:rPr lang="fr-FR" sz="1900" dirty="0"/>
              <a:t>La tragédie des communaux est une variante du « dilemme du prisonnier »</a:t>
            </a:r>
          </a:p>
          <a:p>
            <a:pPr>
              <a:buFont typeface="Wingdings" panose="05000000000000000000" pitchFamily="2" charset="2"/>
              <a:buChar char="è"/>
            </a:pPr>
            <a:r>
              <a:rPr lang="fr-FR" sz="1900" dirty="0"/>
              <a:t>Cependant, la métaphore choisie permet de ne pas recourir à l’algèbre ou à un jargon technique, d’où son succès et son utilité pédagogique. </a:t>
            </a:r>
          </a:p>
          <a:p>
            <a:pPr marL="0" indent="0">
              <a:buNone/>
            </a:pPr>
            <a:r>
              <a:rPr lang="fr-FR" sz="1900" dirty="0"/>
              <a:t>Hardin imagina un pâturage fictif auquel tous les bergers d’un village ont librement accès. </a:t>
            </a:r>
          </a:p>
          <a:p>
            <a:pPr marL="0" indent="0">
              <a:buNone/>
            </a:pPr>
            <a:r>
              <a:rPr lang="fr-FR" sz="1600" dirty="0"/>
              <a:t>-&gt; Chaque berger a intérêt à y faire paître le plus grand nombre de moutons possible, puisqu’un animal de plus représente une source de profit supplémentaire et que le coût de son alimentation (soit la quantité de pâturage consommée) est partagé par tous les bergers.</a:t>
            </a:r>
          </a:p>
          <a:p>
            <a:pPr marL="0" indent="0">
              <a:buNone/>
            </a:pPr>
            <a:r>
              <a:rPr lang="fr-FR" sz="1600" dirty="0"/>
              <a:t>-&gt; Aucun d’eux, cependant, n’a intérêt à investir seul dans l’ensemencement du pâturage, puisque les bénéfices de cet investissement sont partagés entre tous les bergers.</a:t>
            </a:r>
          </a:p>
          <a:p>
            <a:pPr marL="0" indent="0">
              <a:buNone/>
            </a:pPr>
            <a:r>
              <a:rPr lang="fr-FR" sz="1600" dirty="0"/>
              <a:t>-&gt;Dans ces circonstances, chaque berger a intérêt à faire paître le plus de moutons possible, le plus rapidement possible, avant que le pâturage ne soit complètement consommé.</a:t>
            </a:r>
          </a:p>
          <a:p>
            <a:pPr marL="0" indent="0">
              <a:buNone/>
            </a:pPr>
            <a:r>
              <a:rPr lang="fr-FR" sz="1900" dirty="0"/>
              <a:t>RESULTAT : Il y aura surexploitation et épuisement du pâturage. </a:t>
            </a:r>
            <a:r>
              <a:rPr lang="fr-FR" sz="1900" dirty="0">
                <a:solidFill>
                  <a:srgbClr val="FF0000"/>
                </a:solidFill>
              </a:rPr>
              <a:t>C’est l’idée d’épuisement inéluctable des biens communs que Hardin appelle la « tragédie des communaux »</a:t>
            </a:r>
            <a:r>
              <a:rPr lang="fr-FR" sz="1900" dirty="0"/>
              <a:t>.</a:t>
            </a:r>
          </a:p>
        </p:txBody>
      </p:sp>
    </p:spTree>
    <p:extLst>
      <p:ext uri="{BB962C8B-B14F-4D97-AF65-F5344CB8AC3E}">
        <p14:creationId xmlns:p14="http://schemas.microsoft.com/office/powerpoint/2010/main" val="2536928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4F5DAA-5516-4BB5-8E41-918E8B78D330}"/>
              </a:ext>
            </a:extLst>
          </p:cNvPr>
          <p:cNvSpPr>
            <a:spLocks noGrp="1"/>
          </p:cNvSpPr>
          <p:nvPr>
            <p:ph type="title"/>
          </p:nvPr>
        </p:nvSpPr>
        <p:spPr/>
        <p:txBody>
          <a:bodyPr/>
          <a:lstStyle/>
          <a:p>
            <a:r>
              <a:rPr lang="fr-FR" dirty="0"/>
              <a:t>Problème : </a:t>
            </a:r>
          </a:p>
        </p:txBody>
      </p:sp>
      <p:sp>
        <p:nvSpPr>
          <p:cNvPr id="3" name="Espace réservé du contenu 2">
            <a:extLst>
              <a:ext uri="{FF2B5EF4-FFF2-40B4-BE49-F238E27FC236}">
                <a16:creationId xmlns:a16="http://schemas.microsoft.com/office/drawing/2014/main" id="{402A581F-23AC-4E54-ACE8-3890125C28E8}"/>
              </a:ext>
            </a:extLst>
          </p:cNvPr>
          <p:cNvSpPr>
            <a:spLocks noGrp="1"/>
          </p:cNvSpPr>
          <p:nvPr>
            <p:ph idx="1"/>
          </p:nvPr>
        </p:nvSpPr>
        <p:spPr>
          <a:xfrm>
            <a:off x="628650" y="1482725"/>
            <a:ext cx="7886700" cy="4351338"/>
          </a:xfrm>
        </p:spPr>
        <p:txBody>
          <a:bodyPr>
            <a:normAutofit fontScale="92500" lnSpcReduction="20000"/>
          </a:bodyPr>
          <a:lstStyle/>
          <a:p>
            <a:r>
              <a:rPr lang="fr-FR" dirty="0"/>
              <a:t>La métaphore de la tragédie des communaux ne fait pas que décrire un problème d’action collective. Elle offre un cadre de réflexion aux analystes pour imaginer des solutions possibles (</a:t>
            </a:r>
            <a:r>
              <a:rPr lang="fr-FR" dirty="0" err="1"/>
              <a:t>Barkin</a:t>
            </a:r>
            <a:r>
              <a:rPr lang="fr-FR" dirty="0"/>
              <a:t> et </a:t>
            </a:r>
            <a:r>
              <a:rPr lang="fr-FR" dirty="0" err="1"/>
              <a:t>Shambaugh</a:t>
            </a:r>
            <a:r>
              <a:rPr lang="fr-FR" dirty="0"/>
              <a:t>, 1999 ; Le </a:t>
            </a:r>
            <a:r>
              <a:rPr lang="fr-FR" dirty="0" err="1"/>
              <a:t>Prestre</a:t>
            </a:r>
            <a:r>
              <a:rPr lang="fr-FR" dirty="0"/>
              <a:t>, 2014). Si le problème est une inadéquation entre intérêts individuels et collectifs, il faudra adopter des instruments qui modifient le calcul des intérêts individuels pour les rendre compatibles avec les intérêts collectifs.</a:t>
            </a:r>
          </a:p>
          <a:p>
            <a:r>
              <a:rPr lang="fr-FR" dirty="0"/>
              <a:t> </a:t>
            </a:r>
            <a:r>
              <a:rPr lang="fr-FR" dirty="0">
                <a:sym typeface="Wingdings" panose="05000000000000000000" pitchFamily="2" charset="2"/>
              </a:rPr>
              <a:t> </a:t>
            </a:r>
            <a:r>
              <a:rPr lang="fr-FR" dirty="0">
                <a:solidFill>
                  <a:srgbClr val="FF0000"/>
                </a:solidFill>
                <a:sym typeface="Wingdings" panose="05000000000000000000" pitchFamily="2" charset="2"/>
              </a:rPr>
              <a:t>donc, lien avec l’item sur les instruments !</a:t>
            </a:r>
          </a:p>
          <a:p>
            <a:r>
              <a:rPr lang="fr-FR" dirty="0">
                <a:sym typeface="Wingdings" panose="05000000000000000000" pitchFamily="2" charset="2"/>
              </a:rPr>
              <a:t>(éventuellement, </a:t>
            </a:r>
            <a:r>
              <a:rPr lang="fr-FR" dirty="0">
                <a:sym typeface="Wingdings" panose="05000000000000000000" pitchFamily="2" charset="2"/>
                <a:hlinkClick r:id="rId2" action="ppaction://hlinksldjump"/>
              </a:rPr>
              <a:t>fiche </a:t>
            </a:r>
            <a:r>
              <a:rPr lang="fr-FR" dirty="0" err="1">
                <a:sym typeface="Wingdings" panose="05000000000000000000" pitchFamily="2" charset="2"/>
                <a:hlinkClick r:id="rId2" action="ppaction://hlinksldjump"/>
              </a:rPr>
              <a:t>eduscol</a:t>
            </a:r>
            <a:r>
              <a:rPr lang="fr-FR" dirty="0">
                <a:sym typeface="Wingdings" panose="05000000000000000000" pitchFamily="2" charset="2"/>
                <a:hlinkClick r:id="rId2" action="ppaction://hlinksldjump"/>
              </a:rPr>
              <a:t> terminale</a:t>
            </a:r>
            <a:r>
              <a:rPr lang="fr-FR" dirty="0">
                <a:sym typeface="Wingdings" panose="05000000000000000000" pitchFamily="2" charset="2"/>
              </a:rPr>
              <a:t>. Mais une présentation les mettant directement en lien avec le problème des externalités est préférable)</a:t>
            </a:r>
          </a:p>
          <a:p>
            <a:pPr marL="0" indent="0">
              <a:buNone/>
            </a:pPr>
            <a:endParaRPr lang="fr-FR" dirty="0">
              <a:solidFill>
                <a:srgbClr val="FF0000"/>
              </a:solidFill>
            </a:endParaRPr>
          </a:p>
        </p:txBody>
      </p:sp>
      <p:sp>
        <p:nvSpPr>
          <p:cNvPr id="4" name="Flèche : courbe vers le haut 3">
            <a:hlinkClick r:id="rId3" action="ppaction://hlinksldjump"/>
            <a:extLst>
              <a:ext uri="{FF2B5EF4-FFF2-40B4-BE49-F238E27FC236}">
                <a16:creationId xmlns:a16="http://schemas.microsoft.com/office/drawing/2014/main" id="{E32535D5-A691-4814-81D2-3ABB56A038AD}"/>
              </a:ext>
            </a:extLst>
          </p:cNvPr>
          <p:cNvSpPr/>
          <p:nvPr/>
        </p:nvSpPr>
        <p:spPr>
          <a:xfrm rot="16200000">
            <a:off x="8196264" y="6034087"/>
            <a:ext cx="295275" cy="285750"/>
          </a:xfrm>
          <a:prstGeom prst="curvedUpArrow">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370550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4B0968-3AE8-44AE-9367-27EF75D183F7}"/>
              </a:ext>
            </a:extLst>
          </p:cNvPr>
          <p:cNvSpPr>
            <a:spLocks noGrp="1"/>
          </p:cNvSpPr>
          <p:nvPr>
            <p:ph type="title"/>
          </p:nvPr>
        </p:nvSpPr>
        <p:spPr>
          <a:xfrm>
            <a:off x="628650" y="0"/>
            <a:ext cx="7886700" cy="1325563"/>
          </a:xfrm>
        </p:spPr>
        <p:txBody>
          <a:bodyPr>
            <a:normAutofit/>
          </a:bodyPr>
          <a:lstStyle/>
          <a:p>
            <a:r>
              <a:rPr lang="fr-FR" sz="2400" b="1" dirty="0"/>
              <a:t>La réglementation </a:t>
            </a:r>
            <a:r>
              <a:rPr lang="fr-FR" sz="2000" dirty="0"/>
              <a:t/>
            </a:r>
            <a:br>
              <a:rPr lang="fr-FR" sz="2000" dirty="0"/>
            </a:br>
            <a:r>
              <a:rPr lang="fr-FR" sz="2000" dirty="0"/>
              <a:t>J. Morin &amp; A. Orsini (</a:t>
            </a:r>
            <a:r>
              <a:rPr lang="fr-FR" sz="2000" dirty="0" err="1"/>
              <a:t>Dir</a:t>
            </a:r>
            <a:r>
              <a:rPr lang="fr-FR" sz="2000" dirty="0"/>
              <a:t>), Politique internationale de l’environnement (p. 110). Paris: Presses de Sciences Po.</a:t>
            </a:r>
          </a:p>
        </p:txBody>
      </p:sp>
      <p:sp>
        <p:nvSpPr>
          <p:cNvPr id="3" name="Espace réservé du contenu 2">
            <a:extLst>
              <a:ext uri="{FF2B5EF4-FFF2-40B4-BE49-F238E27FC236}">
                <a16:creationId xmlns:a16="http://schemas.microsoft.com/office/drawing/2014/main" id="{5ED8788C-3A46-4761-BED2-4DB98C544F38}"/>
              </a:ext>
            </a:extLst>
          </p:cNvPr>
          <p:cNvSpPr>
            <a:spLocks noGrp="1"/>
          </p:cNvSpPr>
          <p:nvPr>
            <p:ph idx="1"/>
          </p:nvPr>
        </p:nvSpPr>
        <p:spPr>
          <a:xfrm>
            <a:off x="219075" y="1133474"/>
            <a:ext cx="8705850" cy="5554665"/>
          </a:xfrm>
        </p:spPr>
        <p:txBody>
          <a:bodyPr>
            <a:normAutofit fontScale="77500" lnSpcReduction="20000"/>
          </a:bodyPr>
          <a:lstStyle/>
          <a:p>
            <a:r>
              <a:rPr lang="fr-FR" dirty="0"/>
              <a:t>La réglementation par les pouvoirs publics, combinée à des mécanismes de surveillance et de sanction, est l’une des solutions à la tragédie des communaux le plus souvent évoquée. Si on reprend l’exemple du pâturage, on peut imaginer qu’une autorité centrale limite le nombre maximal de moutons par berger. Certains bergers étant tentés d’enfreindre cette règle, il sera également nécessaire de prévoir des inspections et des amendes aux contrevenants. C’est le modèle de plusieurs accords internationaux régissant la pêche en haute mer. C’est également celui qu’emprunte la Convention sur le commerce international des espèces de faune et de flore sauvages menacées d’extinction (CITES). Elle régit le commerce de nombreuses espèces végétales et animales et prévoit un contrôle aux frontières.</a:t>
            </a:r>
          </a:p>
          <a:p>
            <a:r>
              <a:rPr lang="fr-FR" dirty="0"/>
              <a:t>Cette solution à la tragédie des communaux a l’avantage de paraître équitable et semble garantir l’atteinte des objectifs fixés. </a:t>
            </a:r>
            <a:r>
              <a:rPr lang="fr-FR" b="1" dirty="0"/>
              <a:t>Cependant, en raison des procédures de surveillance et de sanction qu’elle requiert, la réglementation peut s’avérer difficile et complexe à administrer. </a:t>
            </a:r>
            <a:r>
              <a:rPr lang="fr-FR" dirty="0"/>
              <a:t>Les États jaloux de leur souveraineté sont réticents à mettre sur pied de tels mécanismes internationaux. En outre, les pays en développement n’ont pas toujours les capacités humaines, financières et techniques pour assurer une surveillance efficace et imposer des sanctions aux contrevenants. Ils peuvent alors se retrouver avec une réglementation exigeante, mais peu respectée.</a:t>
            </a:r>
          </a:p>
          <a:p>
            <a:endParaRPr lang="fr-FR" dirty="0"/>
          </a:p>
        </p:txBody>
      </p:sp>
      <p:sp>
        <p:nvSpPr>
          <p:cNvPr id="4" name="Flèche : courbe vers le haut 3">
            <a:hlinkClick r:id="rId3" action="ppaction://hlinksldjump"/>
            <a:extLst>
              <a:ext uri="{FF2B5EF4-FFF2-40B4-BE49-F238E27FC236}">
                <a16:creationId xmlns:a16="http://schemas.microsoft.com/office/drawing/2014/main" id="{3D87EFB3-9C54-4622-B126-54F2F7EAFDFC}"/>
              </a:ext>
            </a:extLst>
          </p:cNvPr>
          <p:cNvSpPr/>
          <p:nvPr/>
        </p:nvSpPr>
        <p:spPr>
          <a:xfrm rot="16200000">
            <a:off x="8652081" y="6328981"/>
            <a:ext cx="230005" cy="315683"/>
          </a:xfrm>
          <a:prstGeom prst="curvedUpArrow">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520172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4A26DF-E688-4F8D-8C54-7DFAEED59704}"/>
              </a:ext>
            </a:extLst>
          </p:cNvPr>
          <p:cNvSpPr>
            <a:spLocks noGrp="1"/>
          </p:cNvSpPr>
          <p:nvPr>
            <p:ph type="title"/>
          </p:nvPr>
        </p:nvSpPr>
        <p:spPr>
          <a:xfrm>
            <a:off x="357867" y="-95569"/>
            <a:ext cx="7886700" cy="1325563"/>
          </a:xfrm>
        </p:spPr>
        <p:txBody>
          <a:bodyPr>
            <a:normAutofit/>
          </a:bodyPr>
          <a:lstStyle/>
          <a:p>
            <a:r>
              <a:rPr lang="fr-FR" sz="2400" b="1" dirty="0"/>
              <a:t>La taxation</a:t>
            </a:r>
            <a:r>
              <a:rPr lang="fr-FR" sz="2000" dirty="0"/>
              <a:t/>
            </a:r>
            <a:br>
              <a:rPr lang="fr-FR" sz="2000" dirty="0"/>
            </a:br>
            <a:r>
              <a:rPr lang="fr-FR" sz="2000" dirty="0"/>
              <a:t>J. Morin &amp; A. Orsini (</a:t>
            </a:r>
            <a:r>
              <a:rPr lang="fr-FR" sz="2000" dirty="0" err="1"/>
              <a:t>Dir</a:t>
            </a:r>
            <a:r>
              <a:rPr lang="fr-FR" sz="2000" dirty="0"/>
              <a:t>), Politique internationale de l’environnement (p. 111). Paris: Presses de Sciences Po.</a:t>
            </a:r>
          </a:p>
        </p:txBody>
      </p:sp>
      <p:sp>
        <p:nvSpPr>
          <p:cNvPr id="3" name="Espace réservé du contenu 2">
            <a:extLst>
              <a:ext uri="{FF2B5EF4-FFF2-40B4-BE49-F238E27FC236}">
                <a16:creationId xmlns:a16="http://schemas.microsoft.com/office/drawing/2014/main" id="{22E3B69B-6E58-4275-82D4-106F3D477CCC}"/>
              </a:ext>
            </a:extLst>
          </p:cNvPr>
          <p:cNvSpPr>
            <a:spLocks noGrp="1"/>
          </p:cNvSpPr>
          <p:nvPr>
            <p:ph idx="1"/>
          </p:nvPr>
        </p:nvSpPr>
        <p:spPr>
          <a:xfrm>
            <a:off x="171450" y="1099366"/>
            <a:ext cx="8972550" cy="5758634"/>
          </a:xfrm>
        </p:spPr>
        <p:txBody>
          <a:bodyPr>
            <a:normAutofit fontScale="92500"/>
          </a:bodyPr>
          <a:lstStyle/>
          <a:p>
            <a:r>
              <a:rPr lang="fr-FR" sz="2400" dirty="0"/>
              <a:t>Une autre forme de recours aux incitatifs fiscaux consiste à imposer des taxes à l’utilisation des ressources, de façon à internaliser les externalités environnementales dans les coûts de production. Il s’agit du fameux principe du pollueur-payeur, qui fait porter le fardeau financier aux responsables plutôt qu’à l’ensemble de la collectivité, au contraire des subventions publiques. Sans imposer de limite au nombre de moutons, les bergers pourraient s’acquitter d’une taxe pour chaque mouton qui va paître dans le pâturage commun et utiliser les fonds ainsi prélevés pour investir dans l’ensemencement du pâturage.</a:t>
            </a:r>
          </a:p>
          <a:p>
            <a:r>
              <a:rPr lang="fr-FR" sz="2400" b="1" dirty="0"/>
              <a:t>La taxation environnementale est fréquemment employée au niveau national, mais plus rarement au niveau international, puisqu’il n’existe pas de gouvernement mondial ayant la légitimité et l’autorité nécessaire pour prélever directement des taxes</a:t>
            </a:r>
            <a:r>
              <a:rPr lang="fr-FR" sz="2400" dirty="0"/>
              <a:t>. La Convention sur le droit de la mer prévoit bien le versement de redevances à une organisation internationale pour les activités minières dans les grands fonds océaniques, mais l’objectif de cette redevance est de redistribuer une part des revenus aux pays en développement, et non d’internaliser les coûts environnementaux.</a:t>
            </a:r>
          </a:p>
          <a:p>
            <a:endParaRPr lang="fr-FR" dirty="0"/>
          </a:p>
        </p:txBody>
      </p:sp>
    </p:spTree>
    <p:extLst>
      <p:ext uri="{BB962C8B-B14F-4D97-AF65-F5344CB8AC3E}">
        <p14:creationId xmlns:p14="http://schemas.microsoft.com/office/powerpoint/2010/main" val="326307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2E3B69B-6E58-4275-82D4-106F3D477CCC}"/>
              </a:ext>
            </a:extLst>
          </p:cNvPr>
          <p:cNvSpPr>
            <a:spLocks noGrp="1"/>
          </p:cNvSpPr>
          <p:nvPr>
            <p:ph idx="1"/>
          </p:nvPr>
        </p:nvSpPr>
        <p:spPr>
          <a:xfrm>
            <a:off x="85725" y="581024"/>
            <a:ext cx="8972550" cy="6372226"/>
          </a:xfrm>
        </p:spPr>
        <p:txBody>
          <a:bodyPr>
            <a:normAutofit/>
          </a:bodyPr>
          <a:lstStyle/>
          <a:p>
            <a:r>
              <a:rPr lang="fr-FR" b="1" dirty="0"/>
              <a:t>Il est en outre difficile de chiffrer précisément, en termes monétaires, les externalités environnementales. </a:t>
            </a:r>
            <a:r>
              <a:rPr lang="fr-FR" dirty="0"/>
              <a:t>Quelle valeur monétaire doit être attribuée pour l’exploitation d’un hectare de forêt tropicale dont les ressources génétiques, et leurs éventuelles applications biotechnologiques, sont inconnues ? Que représente, en espèces sonnantes et trébuchantes, le plaisir de marcher dans une forêt ou la valeur esthétique d’un paysage naturel ? Comment chiffrer la valeur d’une espèce de papillon qui risque de disparaître ? Si les externalités environnementales sont surestimées, les entreprises et les contribuables risquent de s’opposer à la mise en œuvre d’une nouvelle taxe injustifiée d’après eux. Inversement, si elles sont sous-estimées, les militants écologistes dénonceront un droit de polluer que les plus riches peuvent s’offrir.</a:t>
            </a:r>
          </a:p>
          <a:p>
            <a:endParaRPr lang="fr-FR" dirty="0"/>
          </a:p>
        </p:txBody>
      </p:sp>
      <p:sp>
        <p:nvSpPr>
          <p:cNvPr id="4" name="Flèche : courbe vers le haut 3">
            <a:hlinkClick r:id="rId2" action="ppaction://hlinksldjump"/>
            <a:extLst>
              <a:ext uri="{FF2B5EF4-FFF2-40B4-BE49-F238E27FC236}">
                <a16:creationId xmlns:a16="http://schemas.microsoft.com/office/drawing/2014/main" id="{DA3E1EB2-CCF3-43B5-9619-37E8D9A1A86D}"/>
              </a:ext>
            </a:extLst>
          </p:cNvPr>
          <p:cNvSpPr/>
          <p:nvPr/>
        </p:nvSpPr>
        <p:spPr>
          <a:xfrm rot="16200000">
            <a:off x="8767761" y="6452099"/>
            <a:ext cx="295275" cy="285750"/>
          </a:xfrm>
          <a:prstGeom prst="curvedUpArrow">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403724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398F15-ACC6-46DE-8006-4E6C1C97CB70}"/>
              </a:ext>
            </a:extLst>
          </p:cNvPr>
          <p:cNvSpPr>
            <a:spLocks noGrp="1"/>
          </p:cNvSpPr>
          <p:nvPr>
            <p:ph type="title"/>
          </p:nvPr>
        </p:nvSpPr>
        <p:spPr>
          <a:xfrm>
            <a:off x="313917" y="320281"/>
            <a:ext cx="8516166" cy="462481"/>
          </a:xfrm>
        </p:spPr>
        <p:txBody>
          <a:bodyPr>
            <a:normAutofit fontScale="90000"/>
          </a:bodyPr>
          <a:lstStyle/>
          <a:p>
            <a:r>
              <a:rPr lang="fr-FR" sz="2700" b="1" dirty="0"/>
              <a:t>Incitation et marché</a:t>
            </a:r>
            <a:r>
              <a:rPr lang="fr-FR" sz="2000" dirty="0"/>
              <a:t/>
            </a:r>
            <a:br>
              <a:rPr lang="fr-FR" sz="2000" dirty="0"/>
            </a:br>
            <a:r>
              <a:rPr lang="fr-FR" sz="2000" dirty="0"/>
              <a:t> J. Morin &amp; A. Orsini (</a:t>
            </a:r>
            <a:r>
              <a:rPr lang="fr-FR" sz="2000" dirty="0" err="1"/>
              <a:t>Dir</a:t>
            </a:r>
            <a:r>
              <a:rPr lang="fr-FR" sz="2000" dirty="0"/>
              <a:t>), Politique internationale de l’environnement (p. 110). Paris: Presses de Sciences Po.</a:t>
            </a:r>
          </a:p>
        </p:txBody>
      </p:sp>
      <p:sp>
        <p:nvSpPr>
          <p:cNvPr id="3" name="Espace réservé du contenu 2">
            <a:extLst>
              <a:ext uri="{FF2B5EF4-FFF2-40B4-BE49-F238E27FC236}">
                <a16:creationId xmlns:a16="http://schemas.microsoft.com/office/drawing/2014/main" id="{A08176E0-1322-4A94-B363-34EEBC1A0867}"/>
              </a:ext>
            </a:extLst>
          </p:cNvPr>
          <p:cNvSpPr>
            <a:spLocks noGrp="1"/>
          </p:cNvSpPr>
          <p:nvPr>
            <p:ph idx="1"/>
          </p:nvPr>
        </p:nvSpPr>
        <p:spPr>
          <a:xfrm>
            <a:off x="-175941" y="952579"/>
            <a:ext cx="9058275" cy="5723882"/>
          </a:xfrm>
        </p:spPr>
        <p:txBody>
          <a:bodyPr>
            <a:normAutofit fontScale="92500" lnSpcReduction="20000"/>
          </a:bodyPr>
          <a:lstStyle/>
          <a:p>
            <a:r>
              <a:rPr lang="fr-FR" dirty="0"/>
              <a:t>D’autres solutions privilégient plutôt une décentralisation accrue par l’autorégulation. Les autorités publiques ne doivent alors pas chiffrer la valeur monétaire de l’environnement, mais sont tenus de fixer clairement des droits de propriété, de garantir la protection de ces droits et d’établir un système de marché avec des coûts de transaction aussi faibles que possible. </a:t>
            </a:r>
          </a:p>
          <a:p>
            <a:r>
              <a:rPr lang="fr-FR" dirty="0"/>
              <a:t>Le recours à la propriété privée est la solution retenue lorsque les États créent un </a:t>
            </a:r>
            <a:r>
              <a:rPr lang="fr-FR" b="1" dirty="0"/>
              <a:t>marché sur la pollution atmosphérique</a:t>
            </a:r>
            <a:r>
              <a:rPr lang="fr-FR" dirty="0"/>
              <a:t>. </a:t>
            </a:r>
          </a:p>
          <a:p>
            <a:pPr lvl="1"/>
            <a:r>
              <a:rPr lang="fr-FR" dirty="0"/>
              <a:t>Selon ce système, une autorité publique attribue à chaque entreprise un nombre déterminé de crédits d’émissions, lui permettant de produire une certaine quantité de polluants par année. Ces crédits peuvent être considérés comme des droits de propriété sur une quantité virtuelle d’air que l’entreprise peut, à sa guise, exploiter, louer ou vendre. Lorsque la croissance de la production entraîne une hausse de la demande des crédits ou lorsque l’État en retire du marché, leurs prix ont tendance à augmenter en conséquence. Les entreprises sont dès lors incitées à développer de nouvelles technologies pour réduire leurs émissions, de façon à ne plus acheter de crédits ou même à vendre avec profit ceux qui leur ont été attribués initialement. Ce système favorise ainsi les investissements privés dans la recherche et le développement de technologies moins polluantes.</a:t>
            </a:r>
          </a:p>
        </p:txBody>
      </p:sp>
    </p:spTree>
    <p:extLst>
      <p:ext uri="{BB962C8B-B14F-4D97-AF65-F5344CB8AC3E}">
        <p14:creationId xmlns:p14="http://schemas.microsoft.com/office/powerpoint/2010/main" val="2546372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13E3AA1-1187-4977-A924-9150819BD370}"/>
              </a:ext>
            </a:extLst>
          </p:cNvPr>
          <p:cNvSpPr>
            <a:spLocks noGrp="1"/>
          </p:cNvSpPr>
          <p:nvPr>
            <p:ph idx="1"/>
          </p:nvPr>
        </p:nvSpPr>
        <p:spPr>
          <a:xfrm>
            <a:off x="628650" y="1356068"/>
            <a:ext cx="7886700" cy="4351338"/>
          </a:xfrm>
        </p:spPr>
        <p:txBody>
          <a:bodyPr>
            <a:normAutofit fontScale="92500"/>
          </a:bodyPr>
          <a:lstStyle/>
          <a:p>
            <a:r>
              <a:rPr lang="fr-FR" b="1" dirty="0"/>
              <a:t>Le recours aux droits de propriété privés et à des mécanismes de marché ouvre toutefois la porte à des comportements opportunistes. </a:t>
            </a:r>
          </a:p>
          <a:p>
            <a:pPr lvl="1"/>
            <a:r>
              <a:rPr lang="fr-FR" dirty="0"/>
              <a:t>Par exemple, si on peut supposer qu’un propriétaire d’un terrain forestier ait intérêt à investir dans le reboisement pour assurer la valeur marchande de son bien foncier à long terme, il peut être tenté d’opérer une coupe massive pour en tirer un profit de court terme. De même, une communauté de pêcheurs qui dispose d’un droit à une eau suffisamment propre pour que des poissons consommables y vivent peut stratégiquement retarder un recours judiciaire contre une entreprise polluante qui mine ce droit, de façon à accentuer le dommage qui lui sera accordé par les tribunaux.</a:t>
            </a:r>
          </a:p>
          <a:p>
            <a:endParaRPr lang="fr-FR" dirty="0"/>
          </a:p>
        </p:txBody>
      </p:sp>
      <p:sp>
        <p:nvSpPr>
          <p:cNvPr id="4" name="Flèche : courbe vers le haut 3">
            <a:hlinkClick r:id="rId2" action="ppaction://hlinksldjump"/>
            <a:extLst>
              <a:ext uri="{FF2B5EF4-FFF2-40B4-BE49-F238E27FC236}">
                <a16:creationId xmlns:a16="http://schemas.microsoft.com/office/drawing/2014/main" id="{B06E69E0-CAD0-46EB-A0C6-9333BAA9E8E1}"/>
              </a:ext>
            </a:extLst>
          </p:cNvPr>
          <p:cNvSpPr/>
          <p:nvPr/>
        </p:nvSpPr>
        <p:spPr>
          <a:xfrm rot="16200000">
            <a:off x="8718334" y="6363768"/>
            <a:ext cx="295275" cy="285750"/>
          </a:xfrm>
          <a:prstGeom prst="curvedUpArrow">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2508346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93E23D-9DBD-4088-9C48-47B948E0FB15}"/>
              </a:ext>
            </a:extLst>
          </p:cNvPr>
          <p:cNvSpPr>
            <a:spLocks noGrp="1"/>
          </p:cNvSpPr>
          <p:nvPr>
            <p:ph type="title"/>
          </p:nvPr>
        </p:nvSpPr>
        <p:spPr>
          <a:xfrm>
            <a:off x="628650" y="2193926"/>
            <a:ext cx="7886700" cy="1325563"/>
          </a:xfrm>
        </p:spPr>
        <p:txBody>
          <a:bodyPr>
            <a:normAutofit fontScale="90000"/>
          </a:bodyPr>
          <a:lstStyle/>
          <a:p>
            <a:r>
              <a:rPr lang="fr-FR" dirty="0"/>
              <a:t>Régulation internationale et inégalités de développement</a:t>
            </a:r>
            <a:br>
              <a:rPr lang="fr-FR" dirty="0"/>
            </a:br>
            <a:endParaRPr lang="fr-FR" dirty="0"/>
          </a:p>
        </p:txBody>
      </p:sp>
    </p:spTree>
    <p:extLst>
      <p:ext uri="{BB962C8B-B14F-4D97-AF65-F5344CB8AC3E}">
        <p14:creationId xmlns:p14="http://schemas.microsoft.com/office/powerpoint/2010/main" val="5436724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5E980D-82BA-4E25-BF8C-2494E1BDAFA3}"/>
              </a:ext>
            </a:extLst>
          </p:cNvPr>
          <p:cNvSpPr>
            <a:spLocks noGrp="1"/>
          </p:cNvSpPr>
          <p:nvPr>
            <p:ph type="title"/>
          </p:nvPr>
        </p:nvSpPr>
        <p:spPr/>
        <p:txBody>
          <a:bodyPr/>
          <a:lstStyle/>
          <a:p>
            <a:r>
              <a:rPr lang="fr-FR" dirty="0"/>
              <a:t>La logique du patrimoine mondiale de l’humanité</a:t>
            </a:r>
          </a:p>
        </p:txBody>
      </p:sp>
      <p:sp>
        <p:nvSpPr>
          <p:cNvPr id="3" name="Espace réservé du contenu 2">
            <a:extLst>
              <a:ext uri="{FF2B5EF4-FFF2-40B4-BE49-F238E27FC236}">
                <a16:creationId xmlns:a16="http://schemas.microsoft.com/office/drawing/2014/main" id="{B0D9F910-F330-4BC7-8E4C-656069A09575}"/>
              </a:ext>
            </a:extLst>
          </p:cNvPr>
          <p:cNvSpPr>
            <a:spLocks noGrp="1"/>
          </p:cNvSpPr>
          <p:nvPr>
            <p:ph idx="1"/>
          </p:nvPr>
        </p:nvSpPr>
        <p:spPr>
          <a:xfrm>
            <a:off x="295274" y="1689101"/>
            <a:ext cx="8029575" cy="5032375"/>
          </a:xfrm>
        </p:spPr>
        <p:txBody>
          <a:bodyPr>
            <a:normAutofit fontScale="70000" lnSpcReduction="20000"/>
          </a:bodyPr>
          <a:lstStyle/>
          <a:p>
            <a:r>
              <a:rPr lang="fr-FR" sz="3100" b="1" dirty="0"/>
              <a:t>L’affirmation du patrimoine commun de l’humanité est une solution fréquemment évoquée au problème de la tragédie des communaux. </a:t>
            </a:r>
          </a:p>
          <a:p>
            <a:pPr lvl="1"/>
            <a:r>
              <a:rPr lang="fr-FR" dirty="0"/>
              <a:t>En reconnaissant formellement le patrimoine environnemental de l’humanité, la communauté internationale est invitée à élaborer des normes et des mécanismes coordonnés pour assurer à la fois l’accès équitable aux ressources par les générations actuelles et la pérennité de celles-ci pour les générations futures (</a:t>
            </a:r>
            <a:r>
              <a:rPr lang="fr-FR" dirty="0" err="1"/>
              <a:t>Okereke</a:t>
            </a:r>
            <a:r>
              <a:rPr lang="fr-FR" dirty="0"/>
              <a:t>, 2008 ; Mairet, 2012). Ainsi, la Déclaration sur les responsabilités des générations présentes envers les générations futures, adoptée à l’Organisation des Nations unies pour l’éducation, la science et la culture (UNESCO) en 1997, souligne que « les générations présentes devraient faire usage du patrimoine commun de l’humanité, tel qu’il est défini dans le droit international, sans le compromettre de manière irréversible » (article 8).</a:t>
            </a:r>
          </a:p>
          <a:p>
            <a:r>
              <a:rPr lang="fr-FR" sz="3100" b="1" dirty="0"/>
              <a:t>Certains pays en développement s’en méfient toutefois, y voyant un moyen détourné pour satisfaire les intérêts économiques des pays développés.</a:t>
            </a:r>
            <a:endParaRPr lang="fr-FR" sz="3100" dirty="0"/>
          </a:p>
          <a:p>
            <a:pPr lvl="1"/>
            <a:r>
              <a:rPr lang="fr-FR" dirty="0"/>
              <a:t>Pour le gouvernement brésilien, la forêt amazonienne n’est pas le poumon de la planète, mais un patrimoine proprement brésilien (Conca, 1994 ; </a:t>
            </a:r>
            <a:r>
              <a:rPr lang="fr-FR" dirty="0" err="1"/>
              <a:t>Smouts</a:t>
            </a:r>
            <a:r>
              <a:rPr lang="fr-FR" dirty="0"/>
              <a:t>, 2002). À la demande des pays en développement, c’est moins le principe du patrimoine commun de l’humanité qui gouverne un nombre croissant de ressources naturelles que celui de la souveraineté étatique.</a:t>
            </a:r>
          </a:p>
        </p:txBody>
      </p:sp>
    </p:spTree>
    <p:extLst>
      <p:ext uri="{BB962C8B-B14F-4D97-AF65-F5344CB8AC3E}">
        <p14:creationId xmlns:p14="http://schemas.microsoft.com/office/powerpoint/2010/main" val="67344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D63B40-C3E7-49D1-AC99-C767652B0298}"/>
              </a:ext>
            </a:extLst>
          </p:cNvPr>
          <p:cNvSpPr>
            <a:spLocks noGrp="1"/>
          </p:cNvSpPr>
          <p:nvPr>
            <p:ph type="title"/>
          </p:nvPr>
        </p:nvSpPr>
        <p:spPr/>
        <p:txBody>
          <a:bodyPr/>
          <a:lstStyle/>
          <a:p>
            <a:r>
              <a:rPr lang="fr-FR" b="1" dirty="0">
                <a:solidFill>
                  <a:srgbClr val="7030A0"/>
                </a:solidFill>
              </a:rPr>
              <a:t>Le traitement…</a:t>
            </a:r>
          </a:p>
        </p:txBody>
      </p:sp>
      <p:sp>
        <p:nvSpPr>
          <p:cNvPr id="3" name="Espace réservé du contenu 2">
            <a:extLst>
              <a:ext uri="{FF2B5EF4-FFF2-40B4-BE49-F238E27FC236}">
                <a16:creationId xmlns:a16="http://schemas.microsoft.com/office/drawing/2014/main" id="{61F5A39D-D872-4CC8-960C-C451EC2D8315}"/>
              </a:ext>
            </a:extLst>
          </p:cNvPr>
          <p:cNvSpPr>
            <a:spLocks noGrp="1"/>
          </p:cNvSpPr>
          <p:nvPr>
            <p:ph idx="1"/>
          </p:nvPr>
        </p:nvSpPr>
        <p:spPr>
          <a:xfrm>
            <a:off x="628651" y="1690689"/>
            <a:ext cx="7886699" cy="4361935"/>
          </a:xfrm>
        </p:spPr>
        <p:txBody>
          <a:bodyPr/>
          <a:lstStyle/>
          <a:p>
            <a:r>
              <a:rPr lang="fr-FR" dirty="0"/>
              <a:t>Il faut tenir compte de chaque objectif d’apprentissage en tant que tel…</a:t>
            </a:r>
          </a:p>
          <a:p>
            <a:pPr marL="0" indent="0">
              <a:buNone/>
            </a:pPr>
            <a:endParaRPr lang="fr-FR" dirty="0"/>
          </a:p>
          <a:p>
            <a:r>
              <a:rPr lang="fr-FR" dirty="0"/>
              <a:t>… mais on peut tenir en permanence une logique de croisement grâce aux exemples choisis</a:t>
            </a:r>
          </a:p>
          <a:p>
            <a:r>
              <a:rPr lang="fr-FR" dirty="0"/>
              <a:t>Par ailleurs, certains items appellent ouvertement au croisement  </a:t>
            </a:r>
          </a:p>
          <a:p>
            <a:endParaRPr lang="fr-FR" dirty="0"/>
          </a:p>
        </p:txBody>
      </p:sp>
    </p:spTree>
    <p:extLst>
      <p:ext uri="{BB962C8B-B14F-4D97-AF65-F5344CB8AC3E}">
        <p14:creationId xmlns:p14="http://schemas.microsoft.com/office/powerpoint/2010/main" val="2319955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890FE7-B9C8-4971-B670-BF06A0417E28}"/>
              </a:ext>
            </a:extLst>
          </p:cNvPr>
          <p:cNvSpPr>
            <a:spLocks noGrp="1"/>
          </p:cNvSpPr>
          <p:nvPr>
            <p:ph type="title"/>
          </p:nvPr>
        </p:nvSpPr>
        <p:spPr/>
        <p:txBody>
          <a:bodyPr/>
          <a:lstStyle/>
          <a:p>
            <a:r>
              <a:rPr lang="fr-FR" dirty="0"/>
              <a:t>La logique de la souveraineté étatique</a:t>
            </a:r>
          </a:p>
        </p:txBody>
      </p:sp>
      <p:sp>
        <p:nvSpPr>
          <p:cNvPr id="3" name="Espace réservé du contenu 2">
            <a:extLst>
              <a:ext uri="{FF2B5EF4-FFF2-40B4-BE49-F238E27FC236}">
                <a16:creationId xmlns:a16="http://schemas.microsoft.com/office/drawing/2014/main" id="{1F1EA442-7260-4068-8689-DD2BDE9CE68F}"/>
              </a:ext>
            </a:extLst>
          </p:cNvPr>
          <p:cNvSpPr>
            <a:spLocks noGrp="1"/>
          </p:cNvSpPr>
          <p:nvPr>
            <p:ph idx="1"/>
          </p:nvPr>
        </p:nvSpPr>
        <p:spPr/>
        <p:txBody>
          <a:bodyPr>
            <a:normAutofit fontScale="85000" lnSpcReduction="20000"/>
          </a:bodyPr>
          <a:lstStyle/>
          <a:p>
            <a:r>
              <a:rPr lang="fr-FR" dirty="0"/>
              <a:t>Les instruments internationaux relatifs à la protection de l’environnement rappellent fréquemment le principe de la souveraineté permanente sur les ressources naturelles.</a:t>
            </a:r>
          </a:p>
          <a:p>
            <a:r>
              <a:rPr lang="fr-FR" dirty="0"/>
              <a:t>C’est le cas de la </a:t>
            </a:r>
            <a:r>
              <a:rPr lang="fr-FR" b="1" dirty="0"/>
              <a:t>résolution 1803 du 14 décembre 1962, adoptée par l’Assemblée générale des Nations unies</a:t>
            </a:r>
            <a:r>
              <a:rPr lang="fr-FR" dirty="0"/>
              <a:t> en pleine période de décolonisation : « </a:t>
            </a:r>
            <a:r>
              <a:rPr lang="fr-FR" dirty="0">
                <a:solidFill>
                  <a:srgbClr val="FF0000"/>
                </a:solidFill>
              </a:rPr>
              <a:t>Le droit de souveraineté permanente des peuples et des nations sur leurs richesses et leurs ressources naturelles doit s’exercer dans l’intérêt du développement national et du bien-être de la population de l’État intéressé</a:t>
            </a:r>
            <a:r>
              <a:rPr lang="fr-FR" dirty="0"/>
              <a:t>. La prospection, la mise en valeur et la disposition de ces ressources ainsi que l’importation des capitaux étrangers nécessaires à ces fins devraient être conformes aux règles et conditions que les peuples et nations considèrent en toute liberté comme nécessaires ou souhaitables pour ce qui est d’autoriser, de limiter ou d’interdire ces activités. »</a:t>
            </a:r>
          </a:p>
        </p:txBody>
      </p:sp>
    </p:spTree>
    <p:extLst>
      <p:ext uri="{BB962C8B-B14F-4D97-AF65-F5344CB8AC3E}">
        <p14:creationId xmlns:p14="http://schemas.microsoft.com/office/powerpoint/2010/main" val="177855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5A107D-A8AB-4A5C-B590-553108D131F7}"/>
              </a:ext>
            </a:extLst>
          </p:cNvPr>
          <p:cNvSpPr>
            <a:spLocks noGrp="1"/>
          </p:cNvSpPr>
          <p:nvPr>
            <p:ph type="title"/>
          </p:nvPr>
        </p:nvSpPr>
        <p:spPr/>
        <p:txBody>
          <a:bodyPr/>
          <a:lstStyle/>
          <a:p>
            <a:r>
              <a:rPr lang="fr-FR" dirty="0"/>
              <a:t>Cependant…</a:t>
            </a:r>
          </a:p>
        </p:txBody>
      </p:sp>
      <p:sp>
        <p:nvSpPr>
          <p:cNvPr id="3" name="Espace réservé du contenu 2">
            <a:extLst>
              <a:ext uri="{FF2B5EF4-FFF2-40B4-BE49-F238E27FC236}">
                <a16:creationId xmlns:a16="http://schemas.microsoft.com/office/drawing/2014/main" id="{902AAA73-B404-4BB5-A63E-A1C465991B3C}"/>
              </a:ext>
            </a:extLst>
          </p:cNvPr>
          <p:cNvSpPr>
            <a:spLocks noGrp="1"/>
          </p:cNvSpPr>
          <p:nvPr>
            <p:ph idx="1"/>
          </p:nvPr>
        </p:nvSpPr>
        <p:spPr/>
        <p:txBody>
          <a:bodyPr>
            <a:normAutofit fontScale="85000" lnSpcReduction="10000"/>
          </a:bodyPr>
          <a:lstStyle/>
          <a:p>
            <a:r>
              <a:rPr lang="fr-FR" dirty="0"/>
              <a:t> …le principe de souveraineté sur les ressources naturelles ne permet pas aux États de s’isoler de la communauté internationale et de ses normes (Schrijver, 1997). Des forces économiques, politiques et juridiques transcendent les relations internationales et percent le rempart apparent que pourrait représenter la souveraineté. </a:t>
            </a:r>
          </a:p>
          <a:p>
            <a:r>
              <a:rPr lang="fr-FR" dirty="0"/>
              <a:t>Par exemple : « Les États ont le droit souverain d’exploiter leurs propres ressources selon leur politique d’environnement et de développement, et </a:t>
            </a:r>
            <a:r>
              <a:rPr lang="fr-FR" dirty="0">
                <a:solidFill>
                  <a:srgbClr val="FF0000"/>
                </a:solidFill>
              </a:rPr>
              <a:t>ils ont le devoir de faire en sorte que les activités exercées dans les limites de leur juridiction ou sous leur contrôle ne causent pas de dommages à l’environnement dans d’autres États </a:t>
            </a:r>
            <a:r>
              <a:rPr lang="fr-FR" dirty="0"/>
              <a:t>ou dans des zones ne relevant d’aucune juridiction nationale. » (Déclaration de Rio de 1992, principe 2).</a:t>
            </a:r>
          </a:p>
        </p:txBody>
      </p:sp>
    </p:spTree>
    <p:extLst>
      <p:ext uri="{BB962C8B-B14F-4D97-AF65-F5344CB8AC3E}">
        <p14:creationId xmlns:p14="http://schemas.microsoft.com/office/powerpoint/2010/main" val="2897864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5BF202-3A4B-46B7-9F1D-32C0323A5141}"/>
              </a:ext>
            </a:extLst>
          </p:cNvPr>
          <p:cNvSpPr>
            <a:spLocks noGrp="1"/>
          </p:cNvSpPr>
          <p:nvPr>
            <p:ph type="title"/>
          </p:nvPr>
        </p:nvSpPr>
        <p:spPr>
          <a:xfrm>
            <a:off x="628650" y="0"/>
            <a:ext cx="7886700" cy="1325563"/>
          </a:xfrm>
        </p:spPr>
        <p:txBody>
          <a:bodyPr>
            <a:normAutofit/>
          </a:bodyPr>
          <a:lstStyle/>
          <a:p>
            <a:r>
              <a:rPr lang="fr-FR" sz="1800" dirty="0"/>
              <a:t>Une des façons d’éclairer le débat est de diviser le concept de souveraineté en différentes dimensions, soit le contrôle, l’autorité et la légitimité (</a:t>
            </a:r>
            <a:r>
              <a:rPr lang="fr-FR" sz="1800" dirty="0" err="1"/>
              <a:t>Hochstetler</a:t>
            </a:r>
            <a:r>
              <a:rPr lang="fr-FR" sz="1800" dirty="0"/>
              <a:t> </a:t>
            </a:r>
            <a:r>
              <a:rPr lang="fr-FR" sz="1800" i="1" dirty="0"/>
              <a:t>et al.</a:t>
            </a:r>
            <a:r>
              <a:rPr lang="fr-FR" sz="1800" dirty="0"/>
              <a:t>, 2000 ; </a:t>
            </a:r>
            <a:r>
              <a:rPr lang="fr-FR" sz="1800" dirty="0" err="1"/>
              <a:t>Litfin</a:t>
            </a:r>
            <a:r>
              <a:rPr lang="fr-FR" sz="1800" dirty="0"/>
              <a:t>, 1997).</a:t>
            </a:r>
          </a:p>
        </p:txBody>
      </p:sp>
      <p:pic>
        <p:nvPicPr>
          <p:cNvPr id="6" name="Espace réservé du contenu 5">
            <a:extLst>
              <a:ext uri="{FF2B5EF4-FFF2-40B4-BE49-F238E27FC236}">
                <a16:creationId xmlns:a16="http://schemas.microsoft.com/office/drawing/2014/main" id="{12C52519-55C5-419A-923A-3DC1E18AFB1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30727" y="1039589"/>
            <a:ext cx="6284623" cy="5700846"/>
          </a:xfrm>
        </p:spPr>
      </p:pic>
      <p:sp>
        <p:nvSpPr>
          <p:cNvPr id="3" name="ZoneTexte 2">
            <a:extLst>
              <a:ext uri="{FF2B5EF4-FFF2-40B4-BE49-F238E27FC236}">
                <a16:creationId xmlns:a16="http://schemas.microsoft.com/office/drawing/2014/main" id="{939AF985-C825-4FBC-8FBB-D6E89BD56C32}"/>
              </a:ext>
            </a:extLst>
          </p:cNvPr>
          <p:cNvSpPr txBox="1"/>
          <p:nvPr/>
        </p:nvSpPr>
        <p:spPr>
          <a:xfrm>
            <a:off x="130628" y="5499463"/>
            <a:ext cx="1907177" cy="1015663"/>
          </a:xfrm>
          <a:prstGeom prst="rect">
            <a:avLst/>
          </a:prstGeom>
          <a:noFill/>
        </p:spPr>
        <p:txBody>
          <a:bodyPr wrap="square" rtlCol="0">
            <a:spAutoFit/>
          </a:bodyPr>
          <a:lstStyle/>
          <a:p>
            <a:r>
              <a:rPr lang="fr-FR" sz="1200" dirty="0"/>
              <a:t>J. Morin &amp; A. Orsini (</a:t>
            </a:r>
            <a:r>
              <a:rPr lang="fr-FR" sz="1200" dirty="0" err="1"/>
              <a:t>Dir</a:t>
            </a:r>
            <a:r>
              <a:rPr lang="fr-FR" sz="1200" dirty="0"/>
              <a:t>), Politique internationale de l’environnement (p. 130). Paris: Presses de Sciences Po.</a:t>
            </a:r>
          </a:p>
        </p:txBody>
      </p:sp>
      <p:sp>
        <p:nvSpPr>
          <p:cNvPr id="5" name="Flèche : courbe vers le haut 4">
            <a:hlinkClick r:id="rId3" action="ppaction://hlinksldjump"/>
            <a:extLst>
              <a:ext uri="{FF2B5EF4-FFF2-40B4-BE49-F238E27FC236}">
                <a16:creationId xmlns:a16="http://schemas.microsoft.com/office/drawing/2014/main" id="{23C1C3AB-AC1D-4B61-AF38-89A5E187CF41}"/>
              </a:ext>
            </a:extLst>
          </p:cNvPr>
          <p:cNvSpPr/>
          <p:nvPr/>
        </p:nvSpPr>
        <p:spPr>
          <a:xfrm rot="16200000">
            <a:off x="8718334" y="6363768"/>
            <a:ext cx="295275" cy="285750"/>
          </a:xfrm>
          <a:prstGeom prst="curvedUpArrow">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64590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773ED2-B304-4006-91FB-244ED8CA0586}"/>
              </a:ext>
            </a:extLst>
          </p:cNvPr>
          <p:cNvSpPr>
            <a:spLocks noGrp="1"/>
          </p:cNvSpPr>
          <p:nvPr>
            <p:ph type="title"/>
          </p:nvPr>
        </p:nvSpPr>
        <p:spPr/>
        <p:txBody>
          <a:bodyPr/>
          <a:lstStyle/>
          <a:p>
            <a:r>
              <a:rPr lang="fr-FR" dirty="0"/>
              <a:t>Le lien particulier avec les inégalités de développement</a:t>
            </a:r>
          </a:p>
        </p:txBody>
      </p:sp>
      <p:sp>
        <p:nvSpPr>
          <p:cNvPr id="3" name="Espace réservé du contenu 2">
            <a:extLst>
              <a:ext uri="{FF2B5EF4-FFF2-40B4-BE49-F238E27FC236}">
                <a16:creationId xmlns:a16="http://schemas.microsoft.com/office/drawing/2014/main" id="{EAD3DD5E-716A-489C-90FD-869FC6465C4B}"/>
              </a:ext>
            </a:extLst>
          </p:cNvPr>
          <p:cNvSpPr>
            <a:spLocks noGrp="1"/>
          </p:cNvSpPr>
          <p:nvPr>
            <p:ph idx="1"/>
          </p:nvPr>
        </p:nvSpPr>
        <p:spPr>
          <a:xfrm>
            <a:off x="628650" y="1825624"/>
            <a:ext cx="7886700" cy="4895851"/>
          </a:xfrm>
        </p:spPr>
        <p:txBody>
          <a:bodyPr>
            <a:normAutofit fontScale="77500" lnSpcReduction="20000"/>
          </a:bodyPr>
          <a:lstStyle/>
          <a:p>
            <a:pPr marL="0" indent="0">
              <a:buNone/>
            </a:pPr>
            <a:r>
              <a:rPr lang="fr-FR" dirty="0"/>
              <a:t>La protection de l’environnement et le développement économique sont des objectifs qui semblent parfois contradictoires, parfois complémentaires et parfois même en synergie. Chose certaine, ils sont devenus indissociables, puisqu’on ne peut plus penser l’un sans évoquer l’autre. </a:t>
            </a:r>
          </a:p>
          <a:p>
            <a:pPr marL="0" indent="0">
              <a:buNone/>
            </a:pPr>
            <a:r>
              <a:rPr lang="fr-FR" dirty="0"/>
              <a:t>Problème : </a:t>
            </a:r>
            <a:r>
              <a:rPr lang="fr-FR" dirty="0">
                <a:solidFill>
                  <a:srgbClr val="FF0000"/>
                </a:solidFill>
              </a:rPr>
              <a:t>La protection de l’environnement et le développement économique des pays du Sud sont-ils compatibles ?</a:t>
            </a:r>
          </a:p>
          <a:p>
            <a:pPr marL="0" indent="0">
              <a:buNone/>
            </a:pPr>
            <a:r>
              <a:rPr lang="fr-FR" dirty="0"/>
              <a:t>Pour clarifier le débat et étudier son évolution, il est utile de distinguer trois grands discours, conçus comme des idéaux-types :</a:t>
            </a:r>
          </a:p>
          <a:p>
            <a:pPr marL="0" indent="0">
              <a:buNone/>
            </a:pPr>
            <a:r>
              <a:rPr lang="fr-FR" b="1" dirty="0"/>
              <a:t>- un discours systémique</a:t>
            </a:r>
          </a:p>
          <a:p>
            <a:pPr marL="0" indent="0">
              <a:buNone/>
            </a:pPr>
            <a:r>
              <a:rPr lang="fr-FR" b="1" dirty="0"/>
              <a:t>- un discours libéral</a:t>
            </a:r>
          </a:p>
          <a:p>
            <a:pPr marL="0" indent="0">
              <a:buNone/>
            </a:pPr>
            <a:r>
              <a:rPr lang="fr-FR" b="1" dirty="0"/>
              <a:t> -un discours structurel </a:t>
            </a:r>
          </a:p>
          <a:p>
            <a:pPr marL="0" indent="0">
              <a:buNone/>
            </a:pPr>
            <a:r>
              <a:rPr lang="fr-FR" dirty="0"/>
              <a:t>(</a:t>
            </a:r>
            <a:r>
              <a:rPr lang="fr-FR" dirty="0" err="1"/>
              <a:t>Clapp</a:t>
            </a:r>
            <a:r>
              <a:rPr lang="fr-FR" dirty="0"/>
              <a:t> et Dauvergne, 2008 ; </a:t>
            </a:r>
            <a:r>
              <a:rPr lang="fr-FR" dirty="0" err="1"/>
              <a:t>Dryzek</a:t>
            </a:r>
            <a:r>
              <a:rPr lang="fr-FR" dirty="0"/>
              <a:t>, 2005). </a:t>
            </a:r>
          </a:p>
          <a:p>
            <a:pPr marL="0" indent="0">
              <a:buNone/>
            </a:pPr>
            <a:r>
              <a:rPr lang="fr-FR" dirty="0"/>
              <a:t>Chacun d’eux articule différemment la relation entre la protection de l’environnement et le développement économique.</a:t>
            </a:r>
          </a:p>
        </p:txBody>
      </p:sp>
    </p:spTree>
    <p:extLst>
      <p:ext uri="{BB962C8B-B14F-4D97-AF65-F5344CB8AC3E}">
        <p14:creationId xmlns:p14="http://schemas.microsoft.com/office/powerpoint/2010/main" val="953727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78555C-0C5B-4163-AECD-080208D07A72}"/>
              </a:ext>
            </a:extLst>
          </p:cNvPr>
          <p:cNvSpPr>
            <a:spLocks noGrp="1"/>
          </p:cNvSpPr>
          <p:nvPr>
            <p:ph type="title"/>
          </p:nvPr>
        </p:nvSpPr>
        <p:spPr>
          <a:xfrm>
            <a:off x="419100" y="6349"/>
            <a:ext cx="7934325" cy="1325563"/>
          </a:xfrm>
        </p:spPr>
        <p:txBody>
          <a:bodyPr>
            <a:normAutofit/>
          </a:bodyPr>
          <a:lstStyle/>
          <a:p>
            <a:r>
              <a:rPr lang="fr-FR" sz="2400" b="1" dirty="0"/>
              <a:t>Le discours systémique</a:t>
            </a:r>
            <a:r>
              <a:rPr lang="fr-FR" sz="2000" dirty="0"/>
              <a:t/>
            </a:r>
            <a:br>
              <a:rPr lang="fr-FR" sz="2000" dirty="0"/>
            </a:br>
            <a:r>
              <a:rPr lang="fr-FR" sz="1600" dirty="0"/>
              <a:t>J. Morin &amp; A. Orsini (</a:t>
            </a:r>
            <a:r>
              <a:rPr lang="fr-FR" sz="1600" dirty="0" err="1"/>
              <a:t>Dir</a:t>
            </a:r>
            <a:r>
              <a:rPr lang="fr-FR" sz="1600" dirty="0"/>
              <a:t>), Politique internationale de l’environnement (p. 134). Paris: Presses de Sciences Po.</a:t>
            </a:r>
          </a:p>
        </p:txBody>
      </p:sp>
      <p:sp>
        <p:nvSpPr>
          <p:cNvPr id="3" name="Espace réservé du contenu 2">
            <a:extLst>
              <a:ext uri="{FF2B5EF4-FFF2-40B4-BE49-F238E27FC236}">
                <a16:creationId xmlns:a16="http://schemas.microsoft.com/office/drawing/2014/main" id="{6DAE033D-5E04-4125-9FE2-08B5EA2F7C58}"/>
              </a:ext>
            </a:extLst>
          </p:cNvPr>
          <p:cNvSpPr>
            <a:spLocks noGrp="1"/>
          </p:cNvSpPr>
          <p:nvPr>
            <p:ph idx="1"/>
          </p:nvPr>
        </p:nvSpPr>
        <p:spPr>
          <a:xfrm>
            <a:off x="85725" y="1131888"/>
            <a:ext cx="8429625" cy="5224463"/>
          </a:xfrm>
        </p:spPr>
        <p:txBody>
          <a:bodyPr>
            <a:normAutofit fontScale="77500" lnSpcReduction="20000"/>
          </a:bodyPr>
          <a:lstStyle/>
          <a:p>
            <a:r>
              <a:rPr lang="fr-FR" dirty="0"/>
              <a:t>Le discours systémique se fonde sur l’idée selon laquelle la biosphère est un système fermé composé de sous-systèmes étroitement associés les uns aux autres, dont les sous-systèmes économique, biologique, géographique, hydrographique et climatique.</a:t>
            </a:r>
          </a:p>
          <a:p>
            <a:r>
              <a:rPr lang="fr-FR" dirty="0"/>
              <a:t>Dans ce contexte, les ressources sont limitées et les États évoluent en interdépendance. Par conséquent, il est nécessaire de préserver les équilibres naturels de la biosphère, dont celui entre la consommation des ressources et leur régénération et celui entre l’émission des pollutions et leur absorption. Dans le cas contraire, l’ensemble du système risque de s’effondrer de manière imprévisible et potentiellement catastrophique, entraînant dans sa chute aussi bien le sous-système économique que les sous-systèmes naturels. </a:t>
            </a:r>
          </a:p>
          <a:p>
            <a:r>
              <a:rPr lang="fr-FR" dirty="0"/>
              <a:t>Or, plusieurs pays développés ont déjà rompu ces équilibres en produisant une empreinte écologique bien supérieure aux capacités de régénération et d’absorption de la planète. </a:t>
            </a:r>
            <a:r>
              <a:rPr lang="fr-FR" dirty="0">
                <a:solidFill>
                  <a:srgbClr val="FF0000"/>
                </a:solidFill>
              </a:rPr>
              <a:t>Le discours systémique avance qu’il est urgent que les pays développés réduisent leur pression sur l’environnement, même si cela se fait au détriment de leur croissance à court terme, et que les pays en développement abandonnent leur rêve de rejoindre le rythme de consommation des pays développés, même si cela peut sembler injuste.</a:t>
            </a:r>
          </a:p>
        </p:txBody>
      </p:sp>
    </p:spTree>
    <p:extLst>
      <p:ext uri="{BB962C8B-B14F-4D97-AF65-F5344CB8AC3E}">
        <p14:creationId xmlns:p14="http://schemas.microsoft.com/office/powerpoint/2010/main" val="375750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DAE033D-5E04-4125-9FE2-08B5EA2F7C58}"/>
              </a:ext>
            </a:extLst>
          </p:cNvPr>
          <p:cNvSpPr>
            <a:spLocks noGrp="1"/>
          </p:cNvSpPr>
          <p:nvPr>
            <p:ph idx="1"/>
          </p:nvPr>
        </p:nvSpPr>
        <p:spPr/>
        <p:txBody>
          <a:bodyPr>
            <a:normAutofit fontScale="85000" lnSpcReduction="10000"/>
          </a:bodyPr>
          <a:lstStyle/>
          <a:p>
            <a:r>
              <a:rPr lang="fr-FR" dirty="0"/>
              <a:t>Le discours libéral mise au contraire sur le développement économique par le biais du libre marché pour accroître la protection de l’environnement (Bernstein, 2001).</a:t>
            </a:r>
          </a:p>
          <a:p>
            <a:r>
              <a:rPr lang="fr-FR" dirty="0"/>
              <a:t>En effet, la libéralisation favorise à la fois la recherche, le développement et la diffusion de nouvelles technologies, incluant celles qui permettent de réduire la consommation de ressources naturelles et les émissions de pollution.</a:t>
            </a:r>
          </a:p>
          <a:p>
            <a:r>
              <a:rPr lang="fr-FR" dirty="0">
                <a:solidFill>
                  <a:srgbClr val="FF0000"/>
                </a:solidFill>
              </a:rPr>
              <a:t> Puisque l’innovation technologique est pratiquement illimitée, il ne faut pas se préoccuper outre mesure du caractère limité des ressources naturelles. Selon le discours libéral, il faut plutôt créer des conditions favorables à la croissance économique et à l’innovation.</a:t>
            </a:r>
          </a:p>
          <a:p>
            <a:r>
              <a:rPr lang="fr-FR" dirty="0">
                <a:sym typeface="Wingdings" panose="05000000000000000000" pitchFamily="2" charset="2"/>
              </a:rPr>
              <a:t> (lien avec le texte sur les subvention à l’innovation verte)</a:t>
            </a:r>
            <a:endParaRPr lang="fr-FR" dirty="0"/>
          </a:p>
        </p:txBody>
      </p:sp>
      <p:sp>
        <p:nvSpPr>
          <p:cNvPr id="4" name="Titre 1">
            <a:extLst>
              <a:ext uri="{FF2B5EF4-FFF2-40B4-BE49-F238E27FC236}">
                <a16:creationId xmlns:a16="http://schemas.microsoft.com/office/drawing/2014/main" id="{7A1B6D0D-CA49-4871-810B-09BC520B2338}"/>
              </a:ext>
            </a:extLst>
          </p:cNvPr>
          <p:cNvSpPr txBox="1">
            <a:spLocks/>
          </p:cNvSpPr>
          <p:nvPr/>
        </p:nvSpPr>
        <p:spPr>
          <a:xfrm>
            <a:off x="581025" y="311149"/>
            <a:ext cx="793432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t>Le discours libéral</a:t>
            </a:r>
            <a:r>
              <a:rPr lang="fr-FR" sz="2000" dirty="0"/>
              <a:t/>
            </a:r>
            <a:br>
              <a:rPr lang="fr-FR" sz="2000" dirty="0"/>
            </a:br>
            <a:r>
              <a:rPr lang="fr-FR" sz="1600" dirty="0"/>
              <a:t>J. Morin &amp; A. Orsini (</a:t>
            </a:r>
            <a:r>
              <a:rPr lang="fr-FR" sz="1600" dirty="0" err="1"/>
              <a:t>Dir</a:t>
            </a:r>
            <a:r>
              <a:rPr lang="fr-FR" sz="1600" dirty="0"/>
              <a:t>), Politique internationale de l’environnement (p. 134). Paris: Presses de Sciences Po.</a:t>
            </a:r>
          </a:p>
        </p:txBody>
      </p:sp>
    </p:spTree>
    <p:extLst>
      <p:ext uri="{BB962C8B-B14F-4D97-AF65-F5344CB8AC3E}">
        <p14:creationId xmlns:p14="http://schemas.microsoft.com/office/powerpoint/2010/main" val="758800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932489B-E40C-4708-8566-477874DBAAEB}"/>
              </a:ext>
            </a:extLst>
          </p:cNvPr>
          <p:cNvSpPr>
            <a:spLocks noGrp="1"/>
          </p:cNvSpPr>
          <p:nvPr>
            <p:ph idx="1"/>
          </p:nvPr>
        </p:nvSpPr>
        <p:spPr>
          <a:xfrm>
            <a:off x="352424" y="1597023"/>
            <a:ext cx="8067675" cy="4895851"/>
          </a:xfrm>
        </p:spPr>
        <p:txBody>
          <a:bodyPr>
            <a:normAutofit fontScale="77500" lnSpcReduction="20000"/>
          </a:bodyPr>
          <a:lstStyle/>
          <a:p>
            <a:r>
              <a:rPr lang="fr-FR" dirty="0"/>
              <a:t>Le discours structurel, quant à lui, met l’accent sur l’iniquité entre les pays en développement et les pays développés (</a:t>
            </a:r>
            <a:r>
              <a:rPr lang="fr-FR" dirty="0" err="1"/>
              <a:t>Najam</a:t>
            </a:r>
            <a:r>
              <a:rPr lang="fr-FR" dirty="0"/>
              <a:t>, 2005 ; Shiva, 2004 ; Williams, 2005).</a:t>
            </a:r>
          </a:p>
          <a:p>
            <a:r>
              <a:rPr lang="fr-FR" dirty="0"/>
              <a:t>Les pays en développement sont ceux qui ont le moins contribué aux perturbations de la biosphère, mais ils en sont souvent les premières victimes et ils ne possèdent pas les outils nécessaires pour s’y adapter. Cette inégalité matérielle est doublée d’une inégalité politique, puisque les pays en développement n’ont pas toujours les moyens nécessaires pour faire entendre leurs voix dans les enceintes internationales.</a:t>
            </a:r>
          </a:p>
          <a:p>
            <a:r>
              <a:rPr lang="fr-FR" dirty="0">
                <a:solidFill>
                  <a:srgbClr val="FF0000"/>
                </a:solidFill>
              </a:rPr>
              <a:t>Le discours structurel avance qu’il convient donc de fournir une aide financière aux pays en développement, de leur transférer des technologies et de garantir leur souveraineté pour leur permettre de contribuer à la préservation de l’environnement, plutôt que de sacrifier leur droit au développement économique.</a:t>
            </a:r>
          </a:p>
          <a:p>
            <a:r>
              <a:rPr lang="fr-FR" sz="2300" i="1" dirty="0">
                <a:sym typeface="Wingdings" panose="05000000000000000000" pitchFamily="2" charset="2"/>
              </a:rPr>
              <a:t>(Le discours structurel n’est pas incompatible avec le discours libéral et reste attaché à l’idée de croissance et à l’importance de l’innovation)</a:t>
            </a:r>
            <a:endParaRPr lang="fr-FR" sz="2300" i="1" dirty="0"/>
          </a:p>
        </p:txBody>
      </p:sp>
      <p:sp>
        <p:nvSpPr>
          <p:cNvPr id="6" name="Titre 1">
            <a:extLst>
              <a:ext uri="{FF2B5EF4-FFF2-40B4-BE49-F238E27FC236}">
                <a16:creationId xmlns:a16="http://schemas.microsoft.com/office/drawing/2014/main" id="{DFF8D64C-2FD8-4111-B737-7D33E3C255C4}"/>
              </a:ext>
            </a:extLst>
          </p:cNvPr>
          <p:cNvSpPr txBox="1">
            <a:spLocks/>
          </p:cNvSpPr>
          <p:nvPr/>
        </p:nvSpPr>
        <p:spPr>
          <a:xfrm>
            <a:off x="485774" y="271460"/>
            <a:ext cx="793432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t>Le discours structurel</a:t>
            </a:r>
            <a:r>
              <a:rPr lang="fr-FR" sz="2000" dirty="0"/>
              <a:t/>
            </a:r>
            <a:br>
              <a:rPr lang="fr-FR" sz="2000" dirty="0"/>
            </a:br>
            <a:r>
              <a:rPr lang="fr-FR" sz="1600" dirty="0"/>
              <a:t>J. Morin &amp; A. Orsini (</a:t>
            </a:r>
            <a:r>
              <a:rPr lang="fr-FR" sz="1600" dirty="0" err="1"/>
              <a:t>Dir</a:t>
            </a:r>
            <a:r>
              <a:rPr lang="fr-FR" sz="1600" dirty="0"/>
              <a:t>), Politique internationale de l’environnement (p. 134). Paris: Presses de Sciences Po.</a:t>
            </a:r>
          </a:p>
        </p:txBody>
      </p:sp>
    </p:spTree>
    <p:extLst>
      <p:ext uri="{BB962C8B-B14F-4D97-AF65-F5344CB8AC3E}">
        <p14:creationId xmlns:p14="http://schemas.microsoft.com/office/powerpoint/2010/main" val="1619540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Une image contenant capture d’écran&#10;&#10;Description générée automatiquement">
            <a:extLst>
              <a:ext uri="{FF2B5EF4-FFF2-40B4-BE49-F238E27FC236}">
                <a16:creationId xmlns:a16="http://schemas.microsoft.com/office/drawing/2014/main" id="{1620DD52-D12A-4954-BB79-25DC7618E1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809" y="228153"/>
            <a:ext cx="8415941" cy="6235405"/>
          </a:xfrm>
          <a:prstGeom prst="rect">
            <a:avLst/>
          </a:prstGeom>
        </p:spPr>
      </p:pic>
    </p:spTree>
    <p:extLst>
      <p:ext uri="{BB962C8B-B14F-4D97-AF65-F5344CB8AC3E}">
        <p14:creationId xmlns:p14="http://schemas.microsoft.com/office/powerpoint/2010/main" val="17683539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dessin&#10;&#10;Description générée automatiquement">
            <a:extLst>
              <a:ext uri="{FF2B5EF4-FFF2-40B4-BE49-F238E27FC236}">
                <a16:creationId xmlns:a16="http://schemas.microsoft.com/office/drawing/2014/main" id="{A4B0E394-446A-4FAE-BCDD-5526E4473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108495"/>
            <a:ext cx="7360982" cy="5949405"/>
          </a:xfrm>
          <a:prstGeom prst="rect">
            <a:avLst/>
          </a:prstGeom>
        </p:spPr>
      </p:pic>
      <p:sp>
        <p:nvSpPr>
          <p:cNvPr id="3" name="Rectangle 2">
            <a:extLst>
              <a:ext uri="{FF2B5EF4-FFF2-40B4-BE49-F238E27FC236}">
                <a16:creationId xmlns:a16="http://schemas.microsoft.com/office/drawing/2014/main" id="{6DB8E6DF-7242-47DC-9A6E-9B6B52C6A194}"/>
              </a:ext>
            </a:extLst>
          </p:cNvPr>
          <p:cNvSpPr/>
          <p:nvPr/>
        </p:nvSpPr>
        <p:spPr>
          <a:xfrm>
            <a:off x="152400" y="6103174"/>
            <a:ext cx="8991600" cy="646331"/>
          </a:xfrm>
          <a:prstGeom prst="rect">
            <a:avLst/>
          </a:prstGeom>
        </p:spPr>
        <p:txBody>
          <a:bodyPr wrap="square">
            <a:spAutoFit/>
          </a:bodyPr>
          <a:lstStyle/>
          <a:p>
            <a:r>
              <a:rPr lang="fr-FR" dirty="0"/>
              <a:t>J. Morin &amp; A. Orsini (</a:t>
            </a:r>
            <a:r>
              <a:rPr lang="fr-FR" dirty="0" err="1"/>
              <a:t>Dir</a:t>
            </a:r>
            <a:r>
              <a:rPr lang="fr-FR" dirty="0"/>
              <a:t>), Politique internationale de l’environnement (p. 150). Paris: Presses de Sciences Po.</a:t>
            </a:r>
          </a:p>
        </p:txBody>
      </p:sp>
    </p:spTree>
    <p:extLst>
      <p:ext uri="{BB962C8B-B14F-4D97-AF65-F5344CB8AC3E}">
        <p14:creationId xmlns:p14="http://schemas.microsoft.com/office/powerpoint/2010/main" val="10728007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D247D5-1BC6-4283-9CD5-A059514BB299}"/>
              </a:ext>
            </a:extLst>
          </p:cNvPr>
          <p:cNvSpPr>
            <a:spLocks noGrp="1"/>
          </p:cNvSpPr>
          <p:nvPr>
            <p:ph type="title"/>
          </p:nvPr>
        </p:nvSpPr>
        <p:spPr>
          <a:xfrm>
            <a:off x="628650" y="365126"/>
            <a:ext cx="7324725" cy="1003295"/>
          </a:xfrm>
        </p:spPr>
        <p:txBody>
          <a:bodyPr>
            <a:normAutofit fontScale="90000"/>
          </a:bodyPr>
          <a:lstStyle/>
          <a:p>
            <a:r>
              <a:rPr lang="fr-FR" b="1" dirty="0"/>
              <a:t>Le paradigme libéral domine les discours internationaux</a:t>
            </a:r>
            <a:endParaRPr lang="fr-FR" dirty="0"/>
          </a:p>
        </p:txBody>
      </p:sp>
      <p:sp>
        <p:nvSpPr>
          <p:cNvPr id="3" name="Espace réservé du contenu 2">
            <a:extLst>
              <a:ext uri="{FF2B5EF4-FFF2-40B4-BE49-F238E27FC236}">
                <a16:creationId xmlns:a16="http://schemas.microsoft.com/office/drawing/2014/main" id="{BF20AA46-4A77-41DA-AC59-7C2D95517DEB}"/>
              </a:ext>
            </a:extLst>
          </p:cNvPr>
          <p:cNvSpPr>
            <a:spLocks noGrp="1"/>
          </p:cNvSpPr>
          <p:nvPr>
            <p:ph idx="1"/>
          </p:nvPr>
        </p:nvSpPr>
        <p:spPr>
          <a:xfrm>
            <a:off x="419100" y="1597023"/>
            <a:ext cx="8077200" cy="4895851"/>
          </a:xfrm>
        </p:spPr>
        <p:txBody>
          <a:bodyPr>
            <a:normAutofit fontScale="77500" lnSpcReduction="20000"/>
          </a:bodyPr>
          <a:lstStyle/>
          <a:p>
            <a:r>
              <a:rPr lang="fr-FR" dirty="0"/>
              <a:t>Le libre marché est ainsi devenu un principe indissociable des discours internationaux relatifs à la protection de l’environnement. Si la déclaration de Stockholm de 1972 présentait l’industrialisation comme un défi posé à la protection de l’environnement, les déclarations de Johannesburg et de Rio+20 favorisent plutôt la croissance par le libre-échange comme la solution centrale aux problèmes environnementaux et de développement international.</a:t>
            </a:r>
          </a:p>
          <a:p>
            <a:endParaRPr lang="fr-FR" dirty="0"/>
          </a:p>
          <a:p>
            <a:r>
              <a:rPr lang="fr-FR" dirty="0"/>
              <a:t>Ce libéralisme affirmé, combiné à des éléments empruntés aux discours structurel et systémique, est ce que Steven Bernstein appelle « </a:t>
            </a:r>
            <a:r>
              <a:rPr lang="fr-FR" b="1" dirty="0"/>
              <a:t>le compromis de l’environnementalisme libéral</a:t>
            </a:r>
            <a:r>
              <a:rPr lang="fr-FR" dirty="0"/>
              <a:t> » (2001). Il s’agit d’un libéralisme qui reconnaît la nécessité de tenir compte des capacités des pays en développement et de la limitation des ressources naturelles, mais </a:t>
            </a:r>
            <a:r>
              <a:rPr lang="fr-FR" b="1" dirty="0"/>
              <a:t>qui mise néanmoins sur les forces du marché pour atteindre le développement durable</a:t>
            </a:r>
            <a:r>
              <a:rPr lang="fr-FR" dirty="0"/>
              <a:t>.</a:t>
            </a:r>
          </a:p>
          <a:p>
            <a:pPr lvl="1"/>
            <a:r>
              <a:rPr lang="fr-FR" dirty="0"/>
              <a:t>Les bourses de crédits d’émissions de carbone, les taxes pollueurs-payeurs, les paiements pour services environnementaux et les contrats de </a:t>
            </a:r>
            <a:r>
              <a:rPr lang="fr-FR" dirty="0" err="1"/>
              <a:t>bioprospection</a:t>
            </a:r>
            <a:r>
              <a:rPr lang="fr-FR" dirty="0"/>
              <a:t> sont autant d’instruments développés dans les années 1990 qui s’inscrivent dans ce courant idéologique.</a:t>
            </a:r>
          </a:p>
          <a:p>
            <a:pPr marL="0" indent="0">
              <a:buNone/>
            </a:pPr>
            <a:endParaRPr lang="fr-FR" dirty="0"/>
          </a:p>
        </p:txBody>
      </p:sp>
    </p:spTree>
    <p:extLst>
      <p:ext uri="{BB962C8B-B14F-4D97-AF65-F5344CB8AC3E}">
        <p14:creationId xmlns:p14="http://schemas.microsoft.com/office/powerpoint/2010/main" val="1241644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5">
            <a:extLst>
              <a:ext uri="{FF2B5EF4-FFF2-40B4-BE49-F238E27FC236}">
                <a16:creationId xmlns:a16="http://schemas.microsoft.com/office/drawing/2014/main" id="{321AAFCD-710D-48F0-A3BB-9F0AC7844653}"/>
              </a:ext>
            </a:extLst>
          </p:cNvPr>
          <p:cNvGraphicFramePr>
            <a:graphicFrameLocks noGrp="1"/>
          </p:cNvGraphicFramePr>
          <p:nvPr>
            <p:extLst>
              <p:ext uri="{D42A27DB-BD31-4B8C-83A1-F6EECF244321}">
                <p14:modId xmlns:p14="http://schemas.microsoft.com/office/powerpoint/2010/main" val="973049734"/>
              </p:ext>
            </p:extLst>
          </p:nvPr>
        </p:nvGraphicFramePr>
        <p:xfrm>
          <a:off x="228600" y="133351"/>
          <a:ext cx="8648700" cy="6660932"/>
        </p:xfrm>
        <a:graphic>
          <a:graphicData uri="http://schemas.openxmlformats.org/drawingml/2006/table">
            <a:tbl>
              <a:tblPr firstRow="1" firstCol="1" bandRow="1"/>
              <a:tblGrid>
                <a:gridCol w="4294697">
                  <a:extLst>
                    <a:ext uri="{9D8B030D-6E8A-4147-A177-3AD203B41FA5}">
                      <a16:colId xmlns:a16="http://schemas.microsoft.com/office/drawing/2014/main" val="2828137035"/>
                    </a:ext>
                  </a:extLst>
                </a:gridCol>
                <a:gridCol w="4354003">
                  <a:extLst>
                    <a:ext uri="{9D8B030D-6E8A-4147-A177-3AD203B41FA5}">
                      <a16:colId xmlns:a16="http://schemas.microsoft.com/office/drawing/2014/main" val="1263520823"/>
                    </a:ext>
                  </a:extLst>
                </a:gridCol>
              </a:tblGrid>
              <a:tr h="183223">
                <a:tc>
                  <a:txBody>
                    <a:bodyPr/>
                    <a:lstStyle/>
                    <a:p>
                      <a:pPr>
                        <a:lnSpc>
                          <a:spcPct val="107000"/>
                        </a:lnSpc>
                        <a:spcAft>
                          <a:spcPts val="0"/>
                        </a:spcAft>
                      </a:pPr>
                      <a:r>
                        <a:rPr lang="fr-FR" sz="1200">
                          <a:effectLst/>
                          <a:latin typeface="Arial" panose="020B0604020202020204" pitchFamily="34" charset="0"/>
                          <a:ea typeface="Calibri" panose="020F0502020204030204" pitchFamily="34" charset="0"/>
                          <a:cs typeface="Times New Roman" panose="02020603050405020304" pitchFamily="18" charset="0"/>
                        </a:rPr>
                        <a:t>Nouveau chapitre terminale</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3085" marR="43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Arial" panose="020B0604020202020204" pitchFamily="34" charset="0"/>
                          <a:ea typeface="Calibri" panose="020F0502020204030204" pitchFamily="34" charset="0"/>
                          <a:cs typeface="Times New Roman" panose="02020603050405020304" pitchFamily="18" charset="0"/>
                        </a:rPr>
                        <a:t>Anciens chapitres (1</a:t>
                      </a:r>
                      <a:r>
                        <a:rPr lang="fr-FR" sz="1200" baseline="30000">
                          <a:effectLst/>
                          <a:latin typeface="Arial" panose="020B0604020202020204" pitchFamily="34" charset="0"/>
                          <a:ea typeface="Calibri" panose="020F0502020204030204" pitchFamily="34" charset="0"/>
                          <a:cs typeface="Times New Roman" panose="02020603050405020304" pitchFamily="18" charset="0"/>
                        </a:rPr>
                        <a:t>ère</a:t>
                      </a:r>
                      <a:r>
                        <a:rPr lang="fr-FR" sz="1200">
                          <a:effectLst/>
                          <a:latin typeface="Arial" panose="020B0604020202020204" pitchFamily="34" charset="0"/>
                          <a:ea typeface="Calibri" panose="020F0502020204030204" pitchFamily="34" charset="0"/>
                          <a:cs typeface="Times New Roman" panose="02020603050405020304" pitchFamily="18" charset="0"/>
                        </a:rPr>
                        <a:t> et Terminale)</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3085" marR="43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1189139"/>
                  </a:ext>
                </a:extLst>
              </a:tr>
              <a:tr h="2691250">
                <a:tc rowSpan="2">
                  <a:txBody>
                    <a:bodyPr/>
                    <a:lstStyle/>
                    <a:p>
                      <a:pPr eaLnBrk="0" hangingPunct="0">
                        <a:lnSpc>
                          <a:spcPct val="107000"/>
                        </a:lnSpc>
                        <a:spcAft>
                          <a:spcPts val="0"/>
                        </a:spcAft>
                      </a:pPr>
                      <a:r>
                        <a:rPr lang="fr-FR" sz="1200" b="1" dirty="0">
                          <a:effectLst/>
                          <a:latin typeface="Arial" panose="020B0604020202020204" pitchFamily="34" charset="0"/>
                          <a:ea typeface="Calibri" panose="020F0502020204030204" pitchFamily="34" charset="0"/>
                          <a:cs typeface="Times New Roman" panose="02020603050405020304" pitchFamily="18" charset="0"/>
                        </a:rPr>
                        <a:t>Quelle </a:t>
                      </a:r>
                      <a:r>
                        <a:rPr lang="fr-FR" sz="1200" b="1" dirty="0">
                          <a:effectLst/>
                          <a:highlight>
                            <a:srgbClr val="FF0000"/>
                          </a:highlight>
                          <a:latin typeface="Arial" panose="020B0604020202020204" pitchFamily="34" charset="0"/>
                          <a:ea typeface="Calibri" panose="020F0502020204030204" pitchFamily="34" charset="0"/>
                          <a:cs typeface="Times New Roman" panose="02020603050405020304" pitchFamily="18" charset="0"/>
                        </a:rPr>
                        <a:t>action publique</a:t>
                      </a:r>
                      <a:r>
                        <a:rPr lang="fr-FR" sz="1200" b="1" dirty="0">
                          <a:effectLst/>
                          <a:latin typeface="Arial" panose="020B0604020202020204" pitchFamily="34" charset="0"/>
                          <a:ea typeface="Calibri" panose="020F0502020204030204" pitchFamily="34" charset="0"/>
                          <a:cs typeface="Times New Roman" panose="02020603050405020304" pitchFamily="18" charset="0"/>
                        </a:rPr>
                        <a:t> pour l’environnement ?</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p>
                      <a:pPr eaLnBrk="0" hangingPunct="0">
                        <a:lnSpc>
                          <a:spcPct val="107000"/>
                        </a:lnSpc>
                        <a:spcAft>
                          <a:spcPts val="0"/>
                        </a:spcAft>
                      </a:pPr>
                      <a:r>
                        <a:rPr lang="fr-FR" sz="1200" dirty="0">
                          <a:effectLst/>
                          <a:latin typeface="Arial" panose="020B0604020202020204" pitchFamily="34" charset="0"/>
                          <a:ea typeface="Calibri" panose="020F0502020204030204" pitchFamily="34" charset="0"/>
                          <a:cs typeface="Times New Roman" panose="02020603050405020304" pitchFamily="18" charset="0"/>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eaLnBrk="0" hangingPunct="0">
                        <a:lnSpc>
                          <a:spcPct val="107000"/>
                        </a:lnSpc>
                        <a:spcAft>
                          <a:spcPts val="0"/>
                        </a:spcAft>
                      </a:pPr>
                      <a:r>
                        <a:rPr lang="fr-FR" sz="1200" dirty="0">
                          <a:effectLst/>
                          <a:latin typeface="Arial" panose="020B0604020202020204" pitchFamily="34" charset="0"/>
                          <a:ea typeface="Calibri" panose="020F0502020204030204" pitchFamily="34" charset="0"/>
                          <a:cs typeface="Times New Roman" panose="02020603050405020304" pitchFamily="18" charset="0"/>
                        </a:rPr>
                        <a:t>-  Savoir identifier les </a:t>
                      </a:r>
                      <a:r>
                        <a:rPr lang="fr-FR" sz="1200" dirty="0">
                          <a:effectLst/>
                          <a:highlight>
                            <a:srgbClr val="00FF00"/>
                          </a:highlight>
                          <a:latin typeface="Arial" panose="020B0604020202020204" pitchFamily="34" charset="0"/>
                          <a:ea typeface="Calibri" panose="020F0502020204030204" pitchFamily="34" charset="0"/>
                          <a:cs typeface="Times New Roman" panose="02020603050405020304" pitchFamily="18" charset="0"/>
                        </a:rPr>
                        <a:t>différents acteurs </a:t>
                      </a:r>
                      <a:r>
                        <a:rPr lang="fr-FR" sz="1200" dirty="0">
                          <a:effectLst/>
                          <a:latin typeface="Arial" panose="020B0604020202020204" pitchFamily="34" charset="0"/>
                          <a:ea typeface="Calibri" panose="020F0502020204030204" pitchFamily="34" charset="0"/>
                          <a:cs typeface="Times New Roman" panose="02020603050405020304" pitchFamily="18" charset="0"/>
                        </a:rPr>
                        <a:t>(pouvoirs publics, ONG, entreprises, experts, partis, mouvements citoyens) qui participent à la </a:t>
                      </a:r>
                      <a:r>
                        <a:rPr lang="fr-FR" sz="1200" dirty="0">
                          <a:effectLst/>
                          <a:highlight>
                            <a:srgbClr val="00FF00"/>
                          </a:highlight>
                          <a:latin typeface="Arial" panose="020B0604020202020204" pitchFamily="34" charset="0"/>
                          <a:ea typeface="Calibri" panose="020F0502020204030204" pitchFamily="34" charset="0"/>
                          <a:cs typeface="Times New Roman" panose="02020603050405020304" pitchFamily="18" charset="0"/>
                        </a:rPr>
                        <a:t>construction des questions environnementales comme problème public et à leur mise à </a:t>
                      </a:r>
                      <a:r>
                        <a:rPr lang="fr-FR" sz="1200" dirty="0">
                          <a:effectLst/>
                          <a:highlight>
                            <a:srgbClr val="FF0000"/>
                          </a:highlight>
                          <a:latin typeface="Arial" panose="020B0604020202020204" pitchFamily="34" charset="0"/>
                          <a:ea typeface="Calibri" panose="020F0502020204030204" pitchFamily="34" charset="0"/>
                          <a:cs typeface="Times New Roman" panose="02020603050405020304" pitchFamily="18" charset="0"/>
                        </a:rPr>
                        <a:t>l’agenda politique</a:t>
                      </a:r>
                      <a:r>
                        <a:rPr lang="fr-FR" sz="1200" dirty="0">
                          <a:effectLst/>
                          <a:highlight>
                            <a:srgbClr val="00FF00"/>
                          </a:highlight>
                          <a:latin typeface="Arial" panose="020B0604020202020204" pitchFamily="34" charset="0"/>
                          <a:ea typeface="Calibri" panose="020F0502020204030204" pitchFamily="34" charset="0"/>
                          <a:cs typeface="Times New Roman" panose="02020603050405020304" pitchFamily="18" charset="0"/>
                        </a:rPr>
                        <a:t> ; comprendre que ces acteurs entretiennent des relations de coopération et de conflit.</a:t>
                      </a:r>
                      <a:endParaRPr lang="fr-FR"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endParaRPr>
                    </a:p>
                    <a:p>
                      <a:pPr eaLnBrk="0" hangingPunct="0">
                        <a:lnSpc>
                          <a:spcPct val="107000"/>
                        </a:lnSpc>
                        <a:spcAft>
                          <a:spcPts val="0"/>
                        </a:spcAft>
                      </a:pPr>
                      <a:r>
                        <a:rPr lang="fr-FR" sz="1200" dirty="0">
                          <a:effectLst/>
                          <a:latin typeface="Arial" panose="020B0604020202020204" pitchFamily="34" charset="0"/>
                          <a:ea typeface="Calibri" panose="020F0502020204030204" pitchFamily="34" charset="0"/>
                          <a:cs typeface="Times New Roman" panose="02020603050405020304" pitchFamily="18" charset="0"/>
                        </a:rPr>
                        <a:t>-  </a:t>
                      </a:r>
                      <a:r>
                        <a:rPr lang="fr-FR" sz="1200" dirty="0">
                          <a:effectLst/>
                          <a:highlight>
                            <a:srgbClr val="00FFFF"/>
                          </a:highlight>
                          <a:latin typeface="Arial" panose="020B0604020202020204" pitchFamily="34" charset="0"/>
                          <a:ea typeface="Calibri" panose="020F0502020204030204" pitchFamily="34" charset="0"/>
                          <a:cs typeface="Times New Roman" panose="02020603050405020304" pitchFamily="18" charset="0"/>
                        </a:rPr>
                        <a:t>Comprendre que l’action publique pour l’environnement articule différentes échelles (locale, nationale, européenne, mondiale).</a:t>
                      </a:r>
                      <a:endParaRPr lang="fr-FR" sz="12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a:p>
                      <a:pPr eaLnBrk="0" hangingPunct="0">
                        <a:lnSpc>
                          <a:spcPct val="107000"/>
                        </a:lnSpc>
                        <a:spcAft>
                          <a:spcPts val="0"/>
                        </a:spcAft>
                      </a:pPr>
                      <a:r>
                        <a:rPr lang="fr-FR" sz="1200" dirty="0">
                          <a:effectLst/>
                          <a:latin typeface="Arial" panose="020B0604020202020204" pitchFamily="34" charset="0"/>
                          <a:ea typeface="Calibri" panose="020F0502020204030204" pitchFamily="34" charset="0"/>
                          <a:cs typeface="Times New Roman" panose="02020603050405020304" pitchFamily="18" charset="0"/>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eaLnBrk="0" hangingPunct="0">
                        <a:lnSpc>
                          <a:spcPct val="107000"/>
                        </a:lnSpc>
                        <a:spcAft>
                          <a:spcPts val="0"/>
                        </a:spcAft>
                      </a:pPr>
                      <a:r>
                        <a:rPr lang="fr-FR" sz="1200" dirty="0">
                          <a:effectLst/>
                          <a:latin typeface="Arial" panose="020B0604020202020204" pitchFamily="34" charset="0"/>
                          <a:ea typeface="Calibri" panose="020F0502020204030204" pitchFamily="34" charset="0"/>
                          <a:cs typeface="Times New Roman" panose="02020603050405020304" pitchFamily="18" charset="0"/>
                        </a:rPr>
                        <a:t> </a:t>
                      </a:r>
                    </a:p>
                    <a:p>
                      <a:pPr eaLnBrk="0" hangingPunct="0">
                        <a:lnSpc>
                          <a:spcPct val="107000"/>
                        </a:lnSpc>
                        <a:spcAft>
                          <a:spcPts val="0"/>
                        </a:spcAft>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eaLnBrk="0" hangingPunct="0">
                        <a:lnSpc>
                          <a:spcPct val="107000"/>
                        </a:lnSpc>
                        <a:spcAft>
                          <a:spcPts val="0"/>
                        </a:spcAft>
                        <a:buFontTx/>
                        <a:buChar char="-"/>
                      </a:pPr>
                      <a:r>
                        <a:rPr lang="fr-FR" sz="1200" dirty="0">
                          <a:effectLst/>
                          <a:latin typeface="Arial" panose="020B0604020202020204" pitchFamily="34" charset="0"/>
                          <a:ea typeface="Calibri" panose="020F0502020204030204" pitchFamily="34" charset="0"/>
                          <a:cs typeface="Times New Roman" panose="02020603050405020304" pitchFamily="18" charset="0"/>
                        </a:rPr>
                        <a:t>En prenant l’exemple du </a:t>
                      </a:r>
                      <a:r>
                        <a:rPr lang="fr-FR" sz="1200" dirty="0">
                          <a:effectLst/>
                          <a:highlight>
                            <a:srgbClr val="FF0000"/>
                          </a:highlight>
                          <a:latin typeface="Arial" panose="020B0604020202020204" pitchFamily="34" charset="0"/>
                          <a:ea typeface="Calibri" panose="020F0502020204030204" pitchFamily="34" charset="0"/>
                          <a:cs typeface="Times New Roman" panose="02020603050405020304" pitchFamily="18" charset="0"/>
                        </a:rPr>
                        <a:t>changement climatique </a:t>
                      </a:r>
                      <a:r>
                        <a:rPr lang="fr-FR" sz="1200" dirty="0">
                          <a:effectLst/>
                          <a:latin typeface="Arial" panose="020B0604020202020204" pitchFamily="34" charset="0"/>
                          <a:ea typeface="Calibri" panose="020F0502020204030204" pitchFamily="34" charset="0"/>
                          <a:cs typeface="Times New Roman" panose="02020603050405020304" pitchFamily="18" charset="0"/>
                        </a:rPr>
                        <a:t>:</a:t>
                      </a:r>
                    </a:p>
                    <a:p>
                      <a:pPr marL="171450" indent="-171450" eaLnBrk="0" hangingPunct="0">
                        <a:lnSpc>
                          <a:spcPct val="107000"/>
                        </a:lnSpc>
                        <a:spcAft>
                          <a:spcPts val="0"/>
                        </a:spcAft>
                        <a:buFontTx/>
                        <a:buChar char="-"/>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eaLnBrk="0" hangingPunct="0">
                        <a:lnSpc>
                          <a:spcPct val="107000"/>
                        </a:lnSpc>
                        <a:spcAft>
                          <a:spcPts val="0"/>
                        </a:spcAft>
                      </a:pPr>
                      <a:r>
                        <a:rPr lang="fr-FR" sz="1200" dirty="0">
                          <a:effectLst/>
                          <a:latin typeface="Arial" panose="020B0604020202020204" pitchFamily="34" charset="0"/>
                          <a:ea typeface="Calibri" panose="020F0502020204030204" pitchFamily="34" charset="0"/>
                          <a:cs typeface="Times New Roman" panose="02020603050405020304" pitchFamily="18" charset="0"/>
                        </a:rPr>
                        <a:t>-  </a:t>
                      </a:r>
                      <a:r>
                        <a:rPr lang="fr-FR" sz="1200" dirty="0">
                          <a:effectLst/>
                          <a:highlight>
                            <a:srgbClr val="00FF00"/>
                          </a:highlight>
                          <a:latin typeface="Arial" panose="020B0604020202020204" pitchFamily="34" charset="0"/>
                          <a:ea typeface="Calibri" panose="020F0502020204030204" pitchFamily="34" charset="0"/>
                          <a:cs typeface="Times New Roman" panose="02020603050405020304" pitchFamily="18" charset="0"/>
                        </a:rPr>
                        <a:t>connaître les principaux instruments dont disposent les pouvoirs publics pour faire face aux externalités négatives sur l’environnement : </a:t>
                      </a:r>
                      <a:r>
                        <a:rPr lang="fr-FR" sz="1200" dirty="0">
                          <a:effectLst/>
                          <a:highlight>
                            <a:srgbClr val="FF0000"/>
                          </a:highlight>
                          <a:latin typeface="Arial" panose="020B0604020202020204" pitchFamily="34" charset="0"/>
                          <a:ea typeface="Calibri" panose="020F0502020204030204" pitchFamily="34" charset="0"/>
                          <a:cs typeface="Times New Roman" panose="02020603050405020304" pitchFamily="18" charset="0"/>
                        </a:rPr>
                        <a:t>réglementation</a:t>
                      </a:r>
                      <a:r>
                        <a:rPr lang="fr-FR" sz="1200" dirty="0">
                          <a:effectLst/>
                          <a:highlight>
                            <a:srgbClr val="00FF00"/>
                          </a:highlight>
                          <a:latin typeface="Arial" panose="020B0604020202020204" pitchFamily="34" charset="0"/>
                          <a:ea typeface="Calibri" panose="020F0502020204030204" pitchFamily="34" charset="0"/>
                          <a:cs typeface="Times New Roman" panose="02020603050405020304" pitchFamily="18" charset="0"/>
                        </a:rPr>
                        <a:t>, </a:t>
                      </a:r>
                      <a:r>
                        <a:rPr lang="fr-FR" sz="1200" dirty="0">
                          <a:effectLst/>
                          <a:highlight>
                            <a:srgbClr val="FF0000"/>
                          </a:highlight>
                          <a:latin typeface="Arial" panose="020B0604020202020204" pitchFamily="34" charset="0"/>
                          <a:ea typeface="Calibri" panose="020F0502020204030204" pitchFamily="34" charset="0"/>
                          <a:cs typeface="Times New Roman" panose="02020603050405020304" pitchFamily="18" charset="0"/>
                        </a:rPr>
                        <a:t>marchés de quotas d'émission</a:t>
                      </a:r>
                      <a:r>
                        <a:rPr lang="fr-FR" sz="1200" dirty="0">
                          <a:effectLst/>
                          <a:highlight>
                            <a:srgbClr val="00FF00"/>
                          </a:highlight>
                          <a:latin typeface="Arial" panose="020B0604020202020204" pitchFamily="34" charset="0"/>
                          <a:ea typeface="Calibri" panose="020F0502020204030204" pitchFamily="34" charset="0"/>
                          <a:cs typeface="Times New Roman" panose="02020603050405020304" pitchFamily="18" charset="0"/>
                        </a:rPr>
                        <a:t>, </a:t>
                      </a:r>
                      <a:r>
                        <a:rPr lang="fr-FR" sz="1200" dirty="0">
                          <a:effectLst/>
                          <a:highlight>
                            <a:srgbClr val="FF0000"/>
                          </a:highlight>
                          <a:latin typeface="Arial" panose="020B0604020202020204" pitchFamily="34" charset="0"/>
                          <a:ea typeface="Calibri" panose="020F0502020204030204" pitchFamily="34" charset="0"/>
                          <a:cs typeface="Times New Roman" panose="02020603050405020304" pitchFamily="18" charset="0"/>
                        </a:rPr>
                        <a:t>taxation</a:t>
                      </a:r>
                      <a:r>
                        <a:rPr lang="fr-FR" sz="1200" dirty="0">
                          <a:effectLst/>
                          <a:latin typeface="Arial" panose="020B0604020202020204" pitchFamily="34" charset="0"/>
                          <a:ea typeface="Calibri" panose="020F0502020204030204" pitchFamily="34" charset="0"/>
                          <a:cs typeface="Times New Roman" panose="02020603050405020304" pitchFamily="18" charset="0"/>
                        </a:rPr>
                        <a:t>, </a:t>
                      </a:r>
                      <a:r>
                        <a:rPr lang="fr-FR" sz="1200" dirty="0">
                          <a:effectLst/>
                          <a:highlight>
                            <a:srgbClr val="00FFFF"/>
                          </a:highlight>
                          <a:latin typeface="Arial" panose="020B0604020202020204" pitchFamily="34" charset="0"/>
                          <a:ea typeface="Calibri" panose="020F0502020204030204" pitchFamily="34" charset="0"/>
                          <a:cs typeface="Times New Roman" panose="02020603050405020304" pitchFamily="18" charset="0"/>
                        </a:rPr>
                        <a:t>subvention à l’innovation verte</a:t>
                      </a:r>
                      <a:r>
                        <a:rPr lang="fr-FR" sz="1200" dirty="0">
                          <a:effectLst/>
                          <a:latin typeface="Arial" panose="020B0604020202020204" pitchFamily="34" charset="0"/>
                          <a:ea typeface="Calibri" panose="020F0502020204030204" pitchFamily="34" charset="0"/>
                          <a:cs typeface="Times New Roman" panose="02020603050405020304" pitchFamily="18" charset="0"/>
                        </a:rPr>
                        <a:t> ; comprendre que ces différents instruments présentent des avantages et des limites, et que leur mise en œuvre peut se heurter à des dysfonctionnements de l’action publique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eaLnBrk="0" hangingPunct="0">
                        <a:lnSpc>
                          <a:spcPct val="107000"/>
                        </a:lnSpc>
                        <a:spcAft>
                          <a:spcPts val="0"/>
                        </a:spcAft>
                      </a:pPr>
                      <a:r>
                        <a:rPr lang="fr-FR" sz="1200" dirty="0">
                          <a:effectLst/>
                          <a:latin typeface="Arial" panose="020B0604020202020204" pitchFamily="34" charset="0"/>
                          <a:ea typeface="Calibri" panose="020F0502020204030204" pitchFamily="34" charset="0"/>
                          <a:cs typeface="Times New Roman" panose="02020603050405020304" pitchFamily="18" charset="0"/>
                        </a:rPr>
                        <a:t>-  </a:t>
                      </a:r>
                      <a:r>
                        <a:rPr lang="fr-FR" sz="1200" dirty="0">
                          <a:effectLst/>
                          <a:highlight>
                            <a:srgbClr val="00FFFF"/>
                          </a:highlight>
                          <a:latin typeface="Arial" panose="020B0604020202020204" pitchFamily="34" charset="0"/>
                          <a:ea typeface="Calibri" panose="020F0502020204030204" pitchFamily="34" charset="0"/>
                          <a:cs typeface="Times New Roman" panose="02020603050405020304" pitchFamily="18" charset="0"/>
                        </a:rPr>
                        <a:t>comprendre qu’en présence de </a:t>
                      </a:r>
                      <a:r>
                        <a:rPr lang="fr-FR" sz="1200" dirty="0">
                          <a:solidFill>
                            <a:srgbClr val="FF0000"/>
                          </a:solidFill>
                          <a:effectLst/>
                          <a:highlight>
                            <a:srgbClr val="00FFFF"/>
                          </a:highlight>
                          <a:latin typeface="Arial" panose="020B0604020202020204" pitchFamily="34" charset="0"/>
                          <a:ea typeface="Calibri" panose="020F0502020204030204" pitchFamily="34" charset="0"/>
                          <a:cs typeface="Times New Roman" panose="02020603050405020304" pitchFamily="18" charset="0"/>
                        </a:rPr>
                        <a:t>bien commun </a:t>
                      </a:r>
                      <a:r>
                        <a:rPr lang="fr-FR" sz="1200" dirty="0">
                          <a:effectLst/>
                          <a:highlight>
                            <a:srgbClr val="00FFFF"/>
                          </a:highlight>
                          <a:latin typeface="Arial" panose="020B0604020202020204" pitchFamily="34" charset="0"/>
                          <a:ea typeface="Calibri" panose="020F0502020204030204" pitchFamily="34" charset="0"/>
                          <a:cs typeface="Times New Roman" panose="02020603050405020304" pitchFamily="18" charset="0"/>
                        </a:rPr>
                        <a:t>les négociations et accords internationaux liés à la préservation de l’environnement sont contraints par des stratégies de passager clandestin et les inégalités de développement entre pays</a:t>
                      </a:r>
                      <a:r>
                        <a:rPr lang="fr-FR" sz="1200" dirty="0">
                          <a:effectLst/>
                          <a:latin typeface="Arial" panose="020B0604020202020204" pitchFamily="34" charset="0"/>
                          <a:ea typeface="Calibri" panose="020F0502020204030204" pitchFamily="34" charset="0"/>
                          <a:cs typeface="Times New Roman" panose="02020603050405020304" pitchFamily="18" charset="0"/>
                        </a:rPr>
                        <a:t>.</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200" dirty="0">
                          <a:effectLst/>
                          <a:latin typeface="Arial" panose="020B0604020202020204" pitchFamily="34" charset="0"/>
                          <a:ea typeface="Calibri" panose="020F0502020204030204" pitchFamily="34" charset="0"/>
                          <a:cs typeface="Times New Roman" panose="02020603050405020304" pitchFamily="18" charset="0"/>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3085" marR="43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eaLnBrk="0" hangingPunct="0">
                        <a:lnSpc>
                          <a:spcPct val="107000"/>
                        </a:lnSpc>
                        <a:spcAft>
                          <a:spcPts val="0"/>
                        </a:spcAft>
                      </a:pPr>
                      <a:r>
                        <a:rPr lang="fr-FR" sz="1200" dirty="0">
                          <a:effectLst/>
                          <a:latin typeface="Arial" panose="020B0604020202020204" pitchFamily="34" charset="0"/>
                          <a:ea typeface="Calibri" panose="020F0502020204030204" pitchFamily="34" charset="0"/>
                          <a:cs typeface="Times New Roman" panose="02020603050405020304" pitchFamily="18" charset="0"/>
                        </a:rPr>
                        <a:t>Comment un phénomène social devient-il un problème public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eaLnBrk="0" hangingPunct="0">
                        <a:lnSpc>
                          <a:spcPct val="107000"/>
                        </a:lnSpc>
                        <a:spcAft>
                          <a:spcPts val="0"/>
                        </a:spcAft>
                      </a:pPr>
                      <a:r>
                        <a:rPr lang="fr-FR" sz="1200" dirty="0">
                          <a:effectLst/>
                          <a:latin typeface="Arial" panose="020B0604020202020204" pitchFamily="34" charset="0"/>
                          <a:ea typeface="Calibri" panose="020F0502020204030204" pitchFamily="34" charset="0"/>
                          <a:cs typeface="Times New Roman" panose="02020603050405020304" pitchFamily="18" charset="0"/>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eaLnBrk="0" hangingPunct="0">
                        <a:lnSpc>
                          <a:spcPct val="107000"/>
                        </a:lnSpc>
                        <a:spcAft>
                          <a:spcPts val="0"/>
                        </a:spcAft>
                      </a:pPr>
                      <a:r>
                        <a:rPr lang="fr-FR" sz="1200" dirty="0">
                          <a:effectLst/>
                          <a:latin typeface="Arial" panose="020B0604020202020204" pitchFamily="34" charset="0"/>
                          <a:ea typeface="Calibri" panose="020F0502020204030204" pitchFamily="34" charset="0"/>
                          <a:cs typeface="Times New Roman" panose="02020603050405020304" pitchFamily="18" charset="0"/>
                        </a:rPr>
                        <a:t>IC : On présentera une première approche de la construction des politiques publiques par </a:t>
                      </a:r>
                      <a:r>
                        <a:rPr lang="fr-FR" sz="1200" dirty="0">
                          <a:effectLst/>
                          <a:highlight>
                            <a:srgbClr val="00FF00"/>
                          </a:highlight>
                          <a:latin typeface="Arial" panose="020B0604020202020204" pitchFamily="34" charset="0"/>
                          <a:ea typeface="Calibri" panose="020F0502020204030204" pitchFamily="34" charset="0"/>
                          <a:cs typeface="Times New Roman" panose="02020603050405020304" pitchFamily="18" charset="0"/>
                        </a:rPr>
                        <a:t>l'interaction de divers acteurs </a:t>
                      </a:r>
                      <a:r>
                        <a:rPr lang="fr-FR" sz="1200" dirty="0">
                          <a:effectLst/>
                          <a:latin typeface="Arial" panose="020B0604020202020204" pitchFamily="34" charset="0"/>
                          <a:ea typeface="Calibri" panose="020F0502020204030204" pitchFamily="34" charset="0"/>
                          <a:cs typeface="Times New Roman" panose="02020603050405020304" pitchFamily="18" charset="0"/>
                        </a:rPr>
                        <a:t>(lutte contre l'échec scolaire, l'illettrisme, le tabagisme, la délinquance routière, etc.). </a:t>
                      </a:r>
                      <a:r>
                        <a:rPr lang="fr-FR" sz="1200" dirty="0">
                          <a:effectLst/>
                          <a:highlight>
                            <a:srgbClr val="00FF00"/>
                          </a:highlight>
                          <a:latin typeface="Arial" panose="020B0604020202020204" pitchFamily="34" charset="0"/>
                          <a:ea typeface="Calibri" panose="020F0502020204030204" pitchFamily="34" charset="0"/>
                          <a:cs typeface="Times New Roman" panose="02020603050405020304" pitchFamily="18" charset="0"/>
                        </a:rPr>
                        <a:t>On montrera comment la définition des problèmes publics et leur inscription à l'agenda politique sont un enjeu de conflit et un objet de coopération.</a:t>
                      </a:r>
                    </a:p>
                    <a:p>
                      <a:pPr eaLnBrk="0" hangingPunct="0">
                        <a:lnSpc>
                          <a:spcPct val="107000"/>
                        </a:lnSpc>
                        <a:spcAft>
                          <a:spcPts val="0"/>
                        </a:spcAft>
                      </a:pPr>
                      <a:endParaRPr lang="fr-FR" sz="12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0" fontAlgn="auto" latinLnBrk="0" hangingPunct="0">
                        <a:lnSpc>
                          <a:spcPct val="107000"/>
                        </a:lnSpc>
                        <a:spcBef>
                          <a:spcPts val="0"/>
                        </a:spcBef>
                        <a:spcAft>
                          <a:spcPts val="0"/>
                        </a:spcAft>
                        <a:buClrTx/>
                        <a:buSzTx/>
                        <a:buFontTx/>
                        <a:buNone/>
                        <a:tabLst/>
                        <a:defRPr/>
                      </a:pPr>
                      <a:r>
                        <a:rPr lang="fr-FR" sz="1200" dirty="0">
                          <a:effectLst/>
                          <a:latin typeface="Arial" panose="020B0604020202020204" pitchFamily="34" charset="0"/>
                          <a:ea typeface="Calibri" panose="020F0502020204030204" pitchFamily="34" charset="0"/>
                          <a:cs typeface="Times New Roman" panose="02020603050405020304" pitchFamily="18" charset="0"/>
                        </a:rPr>
                        <a:t>NOTIONS : </a:t>
                      </a:r>
                      <a:r>
                        <a:rPr lang="fr-FR" sz="1200" dirty="0">
                          <a:effectLst/>
                          <a:highlight>
                            <a:srgbClr val="FF0000"/>
                          </a:highlight>
                          <a:latin typeface="Arial" panose="020B0604020202020204" pitchFamily="34" charset="0"/>
                          <a:ea typeface="Calibri" panose="020F0502020204030204" pitchFamily="34" charset="0"/>
                          <a:cs typeface="Times New Roman" panose="02020603050405020304" pitchFamily="18" charset="0"/>
                        </a:rPr>
                        <a:t>Agenda politique</a:t>
                      </a:r>
                      <a:r>
                        <a:rPr lang="fr-FR" sz="1200" dirty="0">
                          <a:effectLst/>
                          <a:latin typeface="Arial" panose="020B0604020202020204" pitchFamily="34" charset="0"/>
                          <a:ea typeface="Calibri" panose="020F0502020204030204" pitchFamily="34" charset="0"/>
                          <a:cs typeface="Times New Roman" panose="02020603050405020304" pitchFamily="18" charset="0"/>
                        </a:rPr>
                        <a:t>, </a:t>
                      </a:r>
                      <a:r>
                        <a:rPr lang="fr-FR" sz="1200" dirty="0">
                          <a:effectLst/>
                          <a:highlight>
                            <a:srgbClr val="FF0000"/>
                          </a:highlight>
                          <a:latin typeface="Arial" panose="020B0604020202020204" pitchFamily="34" charset="0"/>
                          <a:ea typeface="Calibri" panose="020F0502020204030204" pitchFamily="34" charset="0"/>
                          <a:cs typeface="Times New Roman" panose="02020603050405020304" pitchFamily="18" charset="0"/>
                        </a:rPr>
                        <a:t>action publique</a:t>
                      </a:r>
                      <a:endParaRPr lang="fr-FR" sz="1200" dirty="0">
                        <a:effectLst/>
                        <a:highlight>
                          <a:srgbClr val="FF0000"/>
                        </a:highlight>
                        <a:latin typeface="Calibri" panose="020F0502020204030204" pitchFamily="34" charset="0"/>
                        <a:ea typeface="Calibri" panose="020F0502020204030204" pitchFamily="34" charset="0"/>
                        <a:cs typeface="Times New Roman" panose="02020603050405020304" pitchFamily="18" charset="0"/>
                      </a:endParaRPr>
                    </a:p>
                    <a:p>
                      <a:pPr eaLnBrk="0" hangingPunct="0">
                        <a:lnSpc>
                          <a:spcPct val="107000"/>
                        </a:lnSpc>
                        <a:spcAft>
                          <a:spcPts val="0"/>
                        </a:spcAft>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200" dirty="0">
                          <a:effectLst/>
                          <a:latin typeface="Arial" panose="020B0604020202020204" pitchFamily="34" charset="0"/>
                          <a:ea typeface="Calibri" panose="020F0502020204030204" pitchFamily="34" charset="0"/>
                          <a:cs typeface="Times New Roman" panose="02020603050405020304" pitchFamily="18" charset="0"/>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3085" marR="43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5450490"/>
                  </a:ext>
                </a:extLst>
              </a:tr>
              <a:tr h="3773975">
                <a:tc vMerge="1">
                  <a:txBody>
                    <a:bodyPr/>
                    <a:lstStyle/>
                    <a:p>
                      <a:endParaRPr lang="fr-FR"/>
                    </a:p>
                  </a:txBody>
                  <a:tcPr/>
                </a:tc>
                <a:tc>
                  <a:txBody>
                    <a:bodyPr/>
                    <a:lstStyle/>
                    <a:p>
                      <a:pPr>
                        <a:spcAft>
                          <a:spcPts val="0"/>
                        </a:spcAft>
                      </a:pPr>
                      <a:r>
                        <a:rPr lang="fr-FR"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Quels instruments économiques pour la </a:t>
                      </a:r>
                      <a:r>
                        <a:rPr lang="fr-FR" sz="1200" dirty="0">
                          <a:solidFill>
                            <a:srgbClr val="000000"/>
                          </a:solidFill>
                          <a:effectLst/>
                          <a:highlight>
                            <a:srgbClr val="FF0000"/>
                          </a:highlight>
                          <a:latin typeface="Arial" panose="020B0604020202020204" pitchFamily="34" charset="0"/>
                          <a:ea typeface="Calibri" panose="020F0502020204030204" pitchFamily="34" charset="0"/>
                          <a:cs typeface="Times New Roman" panose="02020603050405020304" pitchFamily="18" charset="0"/>
                        </a:rPr>
                        <a:t>politique climatique </a:t>
                      </a:r>
                      <a:r>
                        <a:rPr lang="fr-FR"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p>
                      <a:pPr>
                        <a:spcAft>
                          <a:spcPts val="0"/>
                        </a:spcAft>
                      </a:pPr>
                      <a:r>
                        <a:rPr lang="fr-FR"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p>
                      <a:pPr>
                        <a:spcAft>
                          <a:spcPts val="0"/>
                        </a:spcAft>
                      </a:pPr>
                      <a:r>
                        <a:rPr lang="fr-FR"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IC : </a:t>
                      </a:r>
                      <a:r>
                        <a:rPr lang="fr-FR" sz="1200" dirty="0">
                          <a:solidFill>
                            <a:srgbClr val="000000"/>
                          </a:solidFill>
                          <a:effectLst/>
                          <a:highlight>
                            <a:srgbClr val="00FF00"/>
                          </a:highlight>
                          <a:latin typeface="Arial" panose="020B0604020202020204" pitchFamily="34" charset="0"/>
                          <a:ea typeface="Calibri" panose="020F0502020204030204" pitchFamily="34" charset="0"/>
                          <a:cs typeface="Times New Roman" panose="02020603050405020304" pitchFamily="18" charset="0"/>
                        </a:rPr>
                        <a:t>L’exemple de la politique climatique permettra d’analyser les instruments dont disposent les pouvoirs publics pour mener des politiques environnementales. En lien avec le programme de première sur les marchés et leurs défaillances, on montrera la complémentarité des trois types d’instruments que sont </a:t>
                      </a:r>
                      <a:r>
                        <a:rPr lang="fr-FR" sz="1200" dirty="0">
                          <a:solidFill>
                            <a:srgbClr val="000000"/>
                          </a:solidFill>
                          <a:effectLst/>
                          <a:highlight>
                            <a:srgbClr val="FF0000"/>
                          </a:highlight>
                          <a:latin typeface="Arial" panose="020B0604020202020204" pitchFamily="34" charset="0"/>
                          <a:ea typeface="Calibri" panose="020F0502020204030204" pitchFamily="34" charset="0"/>
                          <a:cs typeface="Times New Roman" panose="02020603050405020304" pitchFamily="18" charset="0"/>
                        </a:rPr>
                        <a:t>la réglementation, la taxation, les marchés de quotas d’émission</a:t>
                      </a:r>
                      <a:r>
                        <a:rPr lang="fr-FR"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On remarquera que, si les marchés laissés à eux-mêmes ne peuvent résoudre les problèmes, ils peuvent constituer un instrument d’action si le contexte institutionnel adapté est mis en place. Pour l’analyse de ces instruments, les exercices et la représentation graphique seront privilégiés. </a:t>
                      </a:r>
                    </a:p>
                    <a:p>
                      <a:pPr>
                        <a:spcAft>
                          <a:spcPts val="0"/>
                        </a:spcAft>
                      </a:pPr>
                      <a:endParaRPr lang="fr-FR"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200" dirty="0">
                          <a:effectLst/>
                          <a:latin typeface="Arial" panose="020B0604020202020204" pitchFamily="34" charset="0"/>
                          <a:ea typeface="Calibri" panose="020F0502020204030204" pitchFamily="34" charset="0"/>
                          <a:cs typeface="Times New Roman" panose="02020603050405020304" pitchFamily="18" charset="0"/>
                        </a:rPr>
                        <a:t>NOTIONS : </a:t>
                      </a:r>
                      <a:r>
                        <a:rPr lang="fr-FR" sz="1200" dirty="0">
                          <a:solidFill>
                            <a:schemeClr val="tx1"/>
                          </a:solidFill>
                          <a:effectLst/>
                          <a:highlight>
                            <a:srgbClr val="FF0000"/>
                          </a:highlight>
                          <a:latin typeface="Arial" panose="020B0604020202020204" pitchFamily="34" charset="0"/>
                          <a:ea typeface="Calibri" panose="020F0502020204030204" pitchFamily="34" charset="0"/>
                          <a:cs typeface="Times New Roman" panose="02020603050405020304" pitchFamily="18" charset="0"/>
                        </a:rPr>
                        <a:t>Réglementation</a:t>
                      </a:r>
                      <a:r>
                        <a:rPr lang="fr-FR" sz="1200" dirty="0">
                          <a:effectLst/>
                          <a:latin typeface="Arial" panose="020B0604020202020204" pitchFamily="34" charset="0"/>
                          <a:ea typeface="Calibri" panose="020F0502020204030204" pitchFamily="34" charset="0"/>
                          <a:cs typeface="Times New Roman" panose="02020603050405020304" pitchFamily="18" charset="0"/>
                        </a:rPr>
                        <a:t>, </a:t>
                      </a:r>
                      <a:r>
                        <a:rPr lang="fr-FR" sz="1200" dirty="0">
                          <a:effectLst/>
                          <a:highlight>
                            <a:srgbClr val="FF0000"/>
                          </a:highlight>
                          <a:latin typeface="Arial" panose="020B0604020202020204" pitchFamily="34" charset="0"/>
                          <a:ea typeface="Calibri" panose="020F0502020204030204" pitchFamily="34" charset="0"/>
                          <a:cs typeface="Times New Roman" panose="02020603050405020304" pitchFamily="18" charset="0"/>
                        </a:rPr>
                        <a:t>taxation</a:t>
                      </a:r>
                      <a:r>
                        <a:rPr lang="fr-FR" sz="1200" dirty="0">
                          <a:effectLst/>
                          <a:latin typeface="Arial" panose="020B0604020202020204" pitchFamily="34" charset="0"/>
                          <a:ea typeface="Calibri" panose="020F0502020204030204" pitchFamily="34" charset="0"/>
                          <a:cs typeface="Times New Roman" panose="02020603050405020304" pitchFamily="18" charset="0"/>
                        </a:rPr>
                        <a:t>, </a:t>
                      </a:r>
                      <a:r>
                        <a:rPr lang="fr-FR" sz="1200" dirty="0">
                          <a:effectLst/>
                          <a:highlight>
                            <a:srgbClr val="FF0000"/>
                          </a:highlight>
                          <a:latin typeface="Arial" panose="020B0604020202020204" pitchFamily="34" charset="0"/>
                          <a:ea typeface="Calibri" panose="020F0502020204030204" pitchFamily="34" charset="0"/>
                          <a:cs typeface="Times New Roman" panose="02020603050405020304" pitchFamily="18" charset="0"/>
                        </a:rPr>
                        <a:t>marché de quotas d’émission</a:t>
                      </a:r>
                      <a:endParaRPr lang="fr-FR" sz="1200" dirty="0">
                        <a:effectLst/>
                        <a:highlight>
                          <a:srgbClr val="FF00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200" dirty="0">
                          <a:effectLst/>
                          <a:latin typeface="Arial" panose="020B0604020202020204" pitchFamily="34" charset="0"/>
                          <a:ea typeface="Calibri" panose="020F0502020204030204" pitchFamily="34" charset="0"/>
                          <a:cs typeface="Times New Roman" panose="02020603050405020304" pitchFamily="18" charset="0"/>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fr-FR"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Acquis de première : </a:t>
                      </a:r>
                      <a:r>
                        <a:rPr lang="fr-FR" sz="1200" dirty="0">
                          <a:solidFill>
                            <a:srgbClr val="000000"/>
                          </a:solidFill>
                          <a:effectLst/>
                          <a:highlight>
                            <a:srgbClr val="00FF00"/>
                          </a:highlight>
                          <a:latin typeface="Arial" panose="020B0604020202020204" pitchFamily="34" charset="0"/>
                          <a:ea typeface="Calibri" panose="020F0502020204030204" pitchFamily="34" charset="0"/>
                          <a:cs typeface="Times New Roman" panose="02020603050405020304" pitchFamily="18" charset="0"/>
                        </a:rPr>
                        <a:t>externalités</a:t>
                      </a:r>
                      <a:r>
                        <a:rPr lang="fr-FR"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2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biens collectifs</a:t>
                      </a:r>
                      <a:r>
                        <a:rPr lang="fr-FR"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capital social. </a:t>
                      </a:r>
                      <a:r>
                        <a:rPr lang="fr-FR" sz="1200" dirty="0">
                          <a:effectLst/>
                          <a:latin typeface="Arial" panose="020B0604020202020204" pitchFamily="34" charset="0"/>
                          <a:ea typeface="Calibri" panose="020F0502020204030204" pitchFamily="34" charset="0"/>
                          <a:cs typeface="Times New Roman" panose="02020603050405020304" pitchFamily="18" charset="0"/>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3085" marR="43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434575"/>
                  </a:ext>
                </a:extLst>
              </a:tr>
            </a:tbl>
          </a:graphicData>
        </a:graphic>
      </p:graphicFrame>
    </p:spTree>
    <p:extLst>
      <p:ext uri="{BB962C8B-B14F-4D97-AF65-F5344CB8AC3E}">
        <p14:creationId xmlns:p14="http://schemas.microsoft.com/office/powerpoint/2010/main" val="37185350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7FDCB3-4F74-49EC-B5D8-A62DD219D916}"/>
              </a:ext>
            </a:extLst>
          </p:cNvPr>
          <p:cNvSpPr>
            <a:spLocks noGrp="1"/>
          </p:cNvSpPr>
          <p:nvPr>
            <p:ph type="title"/>
          </p:nvPr>
        </p:nvSpPr>
        <p:spPr>
          <a:xfrm>
            <a:off x="504825" y="603251"/>
            <a:ext cx="8515350" cy="787399"/>
          </a:xfrm>
        </p:spPr>
        <p:txBody>
          <a:bodyPr>
            <a:normAutofit fontScale="90000"/>
          </a:bodyPr>
          <a:lstStyle/>
          <a:p>
            <a:r>
              <a:rPr lang="fr-FR" b="1" dirty="0"/>
              <a:t>Un modèle de soutenabilité faible</a:t>
            </a:r>
            <a:br>
              <a:rPr lang="fr-FR" b="1" dirty="0"/>
            </a:br>
            <a:endParaRPr lang="fr-FR" dirty="0"/>
          </a:p>
        </p:txBody>
      </p:sp>
      <p:sp>
        <p:nvSpPr>
          <p:cNvPr id="3" name="Espace réservé du contenu 2">
            <a:extLst>
              <a:ext uri="{FF2B5EF4-FFF2-40B4-BE49-F238E27FC236}">
                <a16:creationId xmlns:a16="http://schemas.microsoft.com/office/drawing/2014/main" id="{05807C81-EAE3-4163-9AB5-EC3A47AD975C}"/>
              </a:ext>
            </a:extLst>
          </p:cNvPr>
          <p:cNvSpPr>
            <a:spLocks noGrp="1"/>
          </p:cNvSpPr>
          <p:nvPr>
            <p:ph idx="1"/>
          </p:nvPr>
        </p:nvSpPr>
        <p:spPr/>
        <p:txBody>
          <a:bodyPr>
            <a:normAutofit fontScale="85000" lnSpcReduction="20000"/>
          </a:bodyPr>
          <a:lstStyle/>
          <a:p>
            <a:r>
              <a:rPr lang="fr-FR" dirty="0"/>
              <a:t>Ce compromis de l’environnementalisme libéral est devenu si omniprésent qu’il est aujourd’hui difficile de défendre la protection de l’environnement hors de ce paradigme (</a:t>
            </a:r>
            <a:r>
              <a:rPr lang="fr-FR" dirty="0" err="1"/>
              <a:t>Dryzek</a:t>
            </a:r>
            <a:r>
              <a:rPr lang="fr-FR" dirty="0"/>
              <a:t>, 2005 ; Petersen, 2007 ; Victor et </a:t>
            </a:r>
            <a:r>
              <a:rPr lang="fr-FR" dirty="0" err="1"/>
              <a:t>Coben</a:t>
            </a:r>
            <a:r>
              <a:rPr lang="fr-FR" dirty="0"/>
              <a:t>, 2005).</a:t>
            </a:r>
          </a:p>
          <a:p>
            <a:r>
              <a:rPr lang="fr-FR" dirty="0"/>
              <a:t>La majorité des grandes ONG environnementales internationales, comme la majorité des partis verts, s’inscrivent aujourd’hui dans l’environnementalisme libéral. Peu d’entre eux oseraient affirmer qu’il est nécessaire d’inverser la croissance économique et la croissance démographique pour maintenir l’équilibre de la biosphère.</a:t>
            </a:r>
          </a:p>
          <a:p>
            <a:pPr lvl="1"/>
            <a:r>
              <a:rPr lang="fr-FR" dirty="0"/>
              <a:t> Cette idée est maintenant perçue comme une critique radicale, soutenue par des groupes marginaux.</a:t>
            </a:r>
          </a:p>
          <a:p>
            <a:pPr lvl="1"/>
            <a:r>
              <a:rPr lang="fr-FR" dirty="0"/>
              <a:t>Le discours dominant, même dans les ONG environnementales, est plutôt qu’une économie verte peut à la fois assurer le développement économique et la protection de l’environnement.</a:t>
            </a:r>
          </a:p>
          <a:p>
            <a:endParaRPr lang="fr-FR" dirty="0"/>
          </a:p>
        </p:txBody>
      </p:sp>
      <p:sp>
        <p:nvSpPr>
          <p:cNvPr id="4" name="Flèche : courbe vers le haut 3">
            <a:hlinkClick r:id="rId3" action="ppaction://hlinksldjump"/>
            <a:extLst>
              <a:ext uri="{FF2B5EF4-FFF2-40B4-BE49-F238E27FC236}">
                <a16:creationId xmlns:a16="http://schemas.microsoft.com/office/drawing/2014/main" id="{BE5829DB-D8EF-47EA-969B-C928F3CB08A4}"/>
              </a:ext>
            </a:extLst>
          </p:cNvPr>
          <p:cNvSpPr/>
          <p:nvPr/>
        </p:nvSpPr>
        <p:spPr>
          <a:xfrm rot="16200000">
            <a:off x="8718334" y="6363768"/>
            <a:ext cx="295275" cy="285750"/>
          </a:xfrm>
          <a:prstGeom prst="curvedUpArrow">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3195722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1F2AB5-4BFB-4B04-84E0-8D7C598AB50E}"/>
              </a:ext>
            </a:extLst>
          </p:cNvPr>
          <p:cNvSpPr>
            <a:spLocks noGrp="1"/>
          </p:cNvSpPr>
          <p:nvPr>
            <p:ph type="title"/>
          </p:nvPr>
        </p:nvSpPr>
        <p:spPr>
          <a:xfrm>
            <a:off x="4095492" y="2766218"/>
            <a:ext cx="953015" cy="1325563"/>
          </a:xfrm>
        </p:spPr>
        <p:txBody>
          <a:bodyPr/>
          <a:lstStyle/>
          <a:p>
            <a:r>
              <a:rPr lang="fr-FR" dirty="0">
                <a:solidFill>
                  <a:srgbClr val="7030A0"/>
                </a:solidFill>
              </a:rPr>
              <a:t>FIN</a:t>
            </a:r>
          </a:p>
        </p:txBody>
      </p:sp>
    </p:spTree>
    <p:extLst>
      <p:ext uri="{BB962C8B-B14F-4D97-AF65-F5344CB8AC3E}">
        <p14:creationId xmlns:p14="http://schemas.microsoft.com/office/powerpoint/2010/main" val="19068880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23528" y="476672"/>
            <a:ext cx="8496944" cy="5328592"/>
          </a:xfrm>
          <a:prstGeom prst="rect">
            <a:avLst/>
          </a:prstGeom>
          <a:noFill/>
        </p:spPr>
        <p:txBody>
          <a:bodyPr wrap="square" rtlCol="0">
            <a:spAutoFit/>
          </a:bodyPr>
          <a:lstStyle/>
          <a:p>
            <a:pPr algn="ctr"/>
            <a:r>
              <a:rPr lang="fr-FR" sz="2400" b="1" dirty="0"/>
              <a:t>REGARDS CROISES</a:t>
            </a:r>
          </a:p>
          <a:p>
            <a:pPr algn="ctr"/>
            <a:r>
              <a:rPr lang="fr-FR" sz="2400" b="1" dirty="0"/>
              <a:t>Quelle action publique pour l’environnement ? </a:t>
            </a:r>
          </a:p>
          <a:p>
            <a:endParaRPr lang="fr-FR" sz="2400" b="1" dirty="0"/>
          </a:p>
          <a:p>
            <a:pPr algn="ctr"/>
            <a:r>
              <a:rPr lang="fr-FR" sz="2400" b="1" dirty="0">
                <a:solidFill>
                  <a:srgbClr val="0070C0"/>
                </a:solidFill>
              </a:rPr>
              <a:t>Propositions d’activités </a:t>
            </a:r>
          </a:p>
          <a:p>
            <a:endParaRPr lang="fr-FR" sz="2400" b="1" dirty="0"/>
          </a:p>
          <a:p>
            <a:endParaRPr lang="fr-FR" sz="2400" b="1" dirty="0"/>
          </a:p>
          <a:p>
            <a:r>
              <a:rPr lang="fr-FR" sz="2400" b="1" dirty="0"/>
              <a:t>Double objectif :</a:t>
            </a:r>
          </a:p>
          <a:p>
            <a:endParaRPr lang="fr-FR" sz="2400" b="1" dirty="0"/>
          </a:p>
          <a:p>
            <a:pPr>
              <a:buFont typeface="Wingdings" pitchFamily="2" charset="2"/>
              <a:buChar char="Ø"/>
            </a:pPr>
            <a:r>
              <a:rPr lang="fr-FR" sz="2400" b="1" dirty="0"/>
              <a:t> Inscrire chaque activité dans l’un des objectifs d’apprentissage du programme.</a:t>
            </a:r>
          </a:p>
          <a:p>
            <a:endParaRPr lang="fr-FR" sz="2400" b="1" dirty="0"/>
          </a:p>
          <a:p>
            <a:pPr>
              <a:buFont typeface="Wingdings" pitchFamily="2" charset="2"/>
              <a:buChar char="Ø"/>
            </a:pPr>
            <a:r>
              <a:rPr lang="fr-FR" sz="2400" b="1" dirty="0"/>
              <a:t> Mettre en évidence la dimension « regards croisés » des questions abordées dans le chapitre.	</a:t>
            </a:r>
          </a:p>
          <a:p>
            <a:endParaRPr lang="fr-F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39552" y="476672"/>
            <a:ext cx="8352928" cy="5170646"/>
          </a:xfrm>
          <a:prstGeom prst="rect">
            <a:avLst/>
          </a:prstGeom>
          <a:noFill/>
        </p:spPr>
        <p:txBody>
          <a:bodyPr wrap="square" rtlCol="0">
            <a:spAutoFit/>
          </a:bodyPr>
          <a:lstStyle/>
          <a:p>
            <a:r>
              <a:rPr lang="fr-FR" sz="2400" b="1" u="sng" dirty="0"/>
              <a:t>Introduction</a:t>
            </a:r>
            <a:r>
              <a:rPr lang="fr-FR" sz="2400" b="1" dirty="0"/>
              <a:t> : </a:t>
            </a:r>
          </a:p>
          <a:p>
            <a:r>
              <a:rPr lang="fr-FR" sz="2400" b="1" dirty="0">
                <a:solidFill>
                  <a:schemeClr val="tx2">
                    <a:lumMod val="75000"/>
                  </a:schemeClr>
                </a:solidFill>
              </a:rPr>
              <a:t>Méga-feux en Australie : un exemple de l’impact des activités humaines sur l’environnement</a:t>
            </a:r>
            <a:r>
              <a:rPr lang="fr-FR" sz="2400" b="1" dirty="0"/>
              <a:t> </a:t>
            </a:r>
            <a:r>
              <a:rPr lang="fr-FR" sz="2400" b="1" dirty="0">
                <a:solidFill>
                  <a:schemeClr val="tx2">
                    <a:lumMod val="75000"/>
                  </a:schemeClr>
                </a:solidFill>
              </a:rPr>
              <a:t>?  </a:t>
            </a:r>
            <a:endParaRPr lang="fr-FR" sz="2400" dirty="0">
              <a:solidFill>
                <a:schemeClr val="tx2">
                  <a:lumMod val="75000"/>
                </a:schemeClr>
              </a:solidFill>
            </a:endParaRPr>
          </a:p>
          <a:p>
            <a:endParaRPr lang="fr-FR" sz="2400" b="1" dirty="0"/>
          </a:p>
          <a:p>
            <a:r>
              <a:rPr lang="fr-FR" sz="2400" b="1" dirty="0">
                <a:solidFill>
                  <a:srgbClr val="0070C0"/>
                </a:solidFill>
              </a:rPr>
              <a:t>Objectifs</a:t>
            </a:r>
            <a:r>
              <a:rPr lang="fr-FR" sz="2400" b="1" dirty="0"/>
              <a:t> </a:t>
            </a:r>
            <a:r>
              <a:rPr lang="fr-FR" sz="2400" b="1" dirty="0">
                <a:solidFill>
                  <a:srgbClr val="0070C0"/>
                </a:solidFill>
              </a:rPr>
              <a:t>:</a:t>
            </a:r>
            <a:r>
              <a:rPr lang="fr-FR" sz="2400" b="1" dirty="0"/>
              <a:t> </a:t>
            </a:r>
            <a:endParaRPr lang="fr-FR" sz="2400" dirty="0"/>
          </a:p>
          <a:p>
            <a:r>
              <a:rPr lang="fr-FR" sz="2400" dirty="0"/>
              <a:t>à partir d’un fait d’actualité…</a:t>
            </a:r>
          </a:p>
          <a:p>
            <a:endParaRPr lang="fr-FR" sz="2400" dirty="0"/>
          </a:p>
          <a:p>
            <a:pPr>
              <a:buFont typeface="Wingdings" pitchFamily="2" charset="2"/>
              <a:buChar char="Ø"/>
            </a:pPr>
            <a:r>
              <a:rPr lang="fr-FR" sz="2400" dirty="0"/>
              <a:t>Remobiliser les acquis de première sur la notion d’</a:t>
            </a:r>
            <a:r>
              <a:rPr lang="fr-FR" sz="2400" b="1" dirty="0"/>
              <a:t>externalités </a:t>
            </a:r>
            <a:r>
              <a:rPr lang="fr-FR" sz="2400" dirty="0"/>
              <a:t>(</a:t>
            </a:r>
            <a:r>
              <a:rPr lang="fr-FR" sz="2400" dirty="0" err="1"/>
              <a:t>c.f</a:t>
            </a:r>
            <a:r>
              <a:rPr lang="fr-FR" sz="2400" dirty="0"/>
              <a:t>. objectif d’apprentissage n°3 du présent chapitre)  et réactiver ceux de terminale  (chapitre 1) sur les </a:t>
            </a:r>
            <a:r>
              <a:rPr lang="fr-FR" sz="2400" b="1" dirty="0"/>
              <a:t>limites écologiques de la croissance</a:t>
            </a:r>
            <a:r>
              <a:rPr lang="fr-FR" sz="2400" dirty="0"/>
              <a:t>. </a:t>
            </a:r>
          </a:p>
          <a:p>
            <a:endParaRPr lang="fr-FR" sz="2400" dirty="0"/>
          </a:p>
          <a:p>
            <a:pPr>
              <a:buFont typeface="Wingdings" pitchFamily="2" charset="2"/>
              <a:buChar char="Ø"/>
            </a:pPr>
            <a:r>
              <a:rPr lang="fr-FR" sz="2400" dirty="0"/>
              <a:t>Introduire la réflexion sur les objectifs d’apprentissage 1 et 2. </a:t>
            </a:r>
          </a:p>
          <a:p>
            <a:endParaRPr lang="fr-F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2276872"/>
            <a:ext cx="3810000" cy="2857500"/>
          </a:xfrm>
          <a:prstGeom prst="rect">
            <a:avLst/>
          </a:prstGeom>
          <a:noFill/>
          <a:ln w="9525">
            <a:noFill/>
            <a:miter lim="800000"/>
            <a:headEnd/>
            <a:tailEnd/>
          </a:ln>
        </p:spPr>
      </p:pic>
      <p:pic>
        <p:nvPicPr>
          <p:cNvPr id="1029" name="Picture 5"/>
          <p:cNvPicPr>
            <a:picLocks noChangeAspect="1" noChangeArrowheads="1"/>
          </p:cNvPicPr>
          <p:nvPr/>
        </p:nvPicPr>
        <p:blipFill>
          <a:blip r:embed="rId3" cstate="print"/>
          <a:srcRect/>
          <a:stretch>
            <a:fillRect/>
          </a:stretch>
        </p:blipFill>
        <p:spPr bwMode="auto">
          <a:xfrm>
            <a:off x="431329" y="188640"/>
            <a:ext cx="8101111" cy="1916807"/>
          </a:xfrm>
          <a:prstGeom prst="rect">
            <a:avLst/>
          </a:prstGeom>
          <a:noFill/>
          <a:ln w="9525">
            <a:noFill/>
            <a:miter lim="800000"/>
            <a:headEnd/>
            <a:tailEnd/>
          </a:ln>
        </p:spPr>
      </p:pic>
      <p:sp>
        <p:nvSpPr>
          <p:cNvPr id="4" name="ZoneTexte 3"/>
          <p:cNvSpPr txBox="1"/>
          <p:nvPr/>
        </p:nvSpPr>
        <p:spPr>
          <a:xfrm>
            <a:off x="3563888" y="2060849"/>
            <a:ext cx="5328592" cy="4524315"/>
          </a:xfrm>
          <a:prstGeom prst="rect">
            <a:avLst/>
          </a:prstGeom>
          <a:solidFill>
            <a:schemeClr val="bg1"/>
          </a:solidFill>
        </p:spPr>
        <p:txBody>
          <a:bodyPr wrap="square" rtlCol="0">
            <a:spAutoFit/>
          </a:bodyPr>
          <a:lstStyle/>
          <a:p>
            <a:r>
              <a:rPr lang="fr-FR" b="1" dirty="0">
                <a:solidFill>
                  <a:srgbClr val="C00000"/>
                </a:solidFill>
              </a:rPr>
              <a:t>1)</a:t>
            </a:r>
            <a:r>
              <a:rPr lang="fr-FR" dirty="0">
                <a:solidFill>
                  <a:srgbClr val="C00000"/>
                </a:solidFill>
              </a:rPr>
              <a:t> </a:t>
            </a:r>
            <a:r>
              <a:rPr lang="fr-FR" dirty="0"/>
              <a:t>A quel phénomène la philosophe Joëlle Zask et les manifestant australiens (vidéo 2) attribuent-ils les méga-feux?</a:t>
            </a:r>
          </a:p>
          <a:p>
            <a:r>
              <a:rPr lang="fr-FR" b="1" dirty="0">
                <a:solidFill>
                  <a:srgbClr val="C00000"/>
                </a:solidFill>
              </a:rPr>
              <a:t>2)</a:t>
            </a:r>
            <a:r>
              <a:rPr lang="fr-FR" dirty="0">
                <a:solidFill>
                  <a:srgbClr val="C00000"/>
                </a:solidFill>
              </a:rPr>
              <a:t> </a:t>
            </a:r>
            <a:r>
              <a:rPr lang="fr-FR" dirty="0"/>
              <a:t>Repérez dans la vidéo n°3 des données chiffrées qui étayent leur position. </a:t>
            </a:r>
          </a:p>
          <a:p>
            <a:r>
              <a:rPr lang="fr-FR" b="1" dirty="0">
                <a:solidFill>
                  <a:srgbClr val="C00000"/>
                </a:solidFill>
              </a:rPr>
              <a:t>3) </a:t>
            </a:r>
            <a:r>
              <a:rPr lang="fr-FR" dirty="0"/>
              <a:t>Pourquoi peut-on parler dans ce cas </a:t>
            </a:r>
            <a:r>
              <a:rPr lang="fr-FR" b="1" dirty="0"/>
              <a:t>d’externalités négatives </a:t>
            </a:r>
            <a:r>
              <a:rPr lang="fr-FR" dirty="0"/>
              <a:t>générées par les activités économiques ? </a:t>
            </a:r>
            <a:r>
              <a:rPr lang="fr-FR" b="1" dirty="0"/>
              <a:t> </a:t>
            </a:r>
            <a:r>
              <a:rPr lang="fr-FR" dirty="0"/>
              <a:t>Appuyez-vous sur les éléments mis en évidence dans l’entretien et la vidéo 1.</a:t>
            </a:r>
            <a:r>
              <a:rPr lang="fr-FR" b="1" dirty="0"/>
              <a:t> </a:t>
            </a:r>
            <a:endParaRPr lang="fr-FR" dirty="0"/>
          </a:p>
          <a:p>
            <a:r>
              <a:rPr lang="fr-FR" b="1" dirty="0">
                <a:solidFill>
                  <a:srgbClr val="C00000"/>
                </a:solidFill>
              </a:rPr>
              <a:t>4) </a:t>
            </a:r>
            <a:r>
              <a:rPr lang="fr-FR" dirty="0"/>
              <a:t>Citez d’autres exemples d’externalités négatives générées par les activités économiques, et réalisez un schéma fléché pour les mettre en évidence. </a:t>
            </a:r>
          </a:p>
          <a:p>
            <a:r>
              <a:rPr lang="fr-FR" b="1" dirty="0">
                <a:solidFill>
                  <a:srgbClr val="C00000"/>
                </a:solidFill>
              </a:rPr>
              <a:t>5)</a:t>
            </a:r>
            <a:r>
              <a:rPr lang="fr-FR" dirty="0">
                <a:solidFill>
                  <a:srgbClr val="C00000"/>
                </a:solidFill>
              </a:rPr>
              <a:t> </a:t>
            </a:r>
            <a:r>
              <a:rPr lang="fr-FR" dirty="0"/>
              <a:t>En vous appuyant sur l’entretien et les vidéo 1 et 2, expliquez pourquoi de tels problèmes ont </a:t>
            </a:r>
            <a:r>
              <a:rPr lang="fr-FR" b="1" dirty="0"/>
              <a:t>une dimension politique</a:t>
            </a:r>
            <a:r>
              <a:rPr lang="fr-FR" dirty="0"/>
              <a:t>. </a:t>
            </a:r>
          </a:p>
          <a:p>
            <a:endParaRPr lang="fr-FR" dirty="0"/>
          </a:p>
        </p:txBody>
      </p:sp>
      <p:sp>
        <p:nvSpPr>
          <p:cNvPr id="5" name="Flèche : courbe vers le haut 4">
            <a:hlinkClick r:id="rId4" action="ppaction://hlinksldjump"/>
            <a:extLst>
              <a:ext uri="{FF2B5EF4-FFF2-40B4-BE49-F238E27FC236}">
                <a16:creationId xmlns:a16="http://schemas.microsoft.com/office/drawing/2014/main" id="{EECFFD80-3104-4F05-AE85-68FD13567607}"/>
              </a:ext>
            </a:extLst>
          </p:cNvPr>
          <p:cNvSpPr/>
          <p:nvPr/>
        </p:nvSpPr>
        <p:spPr>
          <a:xfrm rot="16200000">
            <a:off x="8718334" y="6363768"/>
            <a:ext cx="295275" cy="285750"/>
          </a:xfrm>
          <a:prstGeom prst="curvedUpArrow">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1520" y="260648"/>
            <a:ext cx="8568952" cy="1908215"/>
          </a:xfrm>
          <a:prstGeom prst="rect">
            <a:avLst/>
          </a:prstGeom>
          <a:noFill/>
        </p:spPr>
        <p:txBody>
          <a:bodyPr wrap="square" rtlCol="0">
            <a:spAutoFit/>
          </a:bodyPr>
          <a:lstStyle/>
          <a:p>
            <a:r>
              <a:rPr lang="fr-FR" sz="2000" b="1" u="sng" dirty="0">
                <a:solidFill>
                  <a:srgbClr val="7030A0"/>
                </a:solidFill>
              </a:rPr>
              <a:t>OBJECTIF 1.</a:t>
            </a:r>
            <a:r>
              <a:rPr lang="fr-FR" sz="2000" b="1" dirty="0">
                <a:solidFill>
                  <a:srgbClr val="7030A0"/>
                </a:solidFill>
              </a:rPr>
              <a:t>  </a:t>
            </a:r>
            <a:r>
              <a:rPr lang="fr-FR" sz="2000" dirty="0">
                <a:solidFill>
                  <a:srgbClr val="7030A0"/>
                </a:solidFill>
              </a:rPr>
              <a:t> </a:t>
            </a:r>
            <a:r>
              <a:rPr lang="fr-FR" sz="2000" b="1" dirty="0">
                <a:solidFill>
                  <a:srgbClr val="7030A0"/>
                </a:solidFill>
              </a:rPr>
              <a:t>Savoir identifier les différents acteurs</a:t>
            </a:r>
            <a:r>
              <a:rPr lang="fr-FR" sz="2000" dirty="0">
                <a:solidFill>
                  <a:srgbClr val="7030A0"/>
                </a:solidFill>
              </a:rPr>
              <a:t> (pouvoirs publics, ONG, entreprises, experts, partis, mouvements citoyens) qui participent à la construction des questions environnementales comme problème public et à leur </a:t>
            </a:r>
            <a:r>
              <a:rPr lang="fr-FR" sz="2000" b="1" dirty="0">
                <a:solidFill>
                  <a:srgbClr val="7030A0"/>
                </a:solidFill>
              </a:rPr>
              <a:t>mise à l’agenda politique</a:t>
            </a:r>
            <a:r>
              <a:rPr lang="fr-FR" sz="2000" dirty="0">
                <a:solidFill>
                  <a:srgbClr val="7030A0"/>
                </a:solidFill>
              </a:rPr>
              <a:t> ; comprendre que ces acteurs entretiennent des </a:t>
            </a:r>
            <a:r>
              <a:rPr lang="fr-FR" sz="2000" b="1" dirty="0">
                <a:solidFill>
                  <a:srgbClr val="7030A0"/>
                </a:solidFill>
              </a:rPr>
              <a:t>relations de coopération et de conflit</a:t>
            </a:r>
            <a:r>
              <a:rPr lang="fr-FR" sz="2000" dirty="0">
                <a:solidFill>
                  <a:srgbClr val="7030A0"/>
                </a:solidFill>
              </a:rPr>
              <a:t>. </a:t>
            </a:r>
          </a:p>
          <a:p>
            <a:endParaRPr lang="fr-FR" dirty="0"/>
          </a:p>
        </p:txBody>
      </p:sp>
      <p:sp>
        <p:nvSpPr>
          <p:cNvPr id="3" name="ZoneTexte 2"/>
          <p:cNvSpPr txBox="1"/>
          <p:nvPr/>
        </p:nvSpPr>
        <p:spPr>
          <a:xfrm>
            <a:off x="323528" y="2132856"/>
            <a:ext cx="8208912" cy="4678204"/>
          </a:xfrm>
          <a:prstGeom prst="rect">
            <a:avLst/>
          </a:prstGeom>
          <a:noFill/>
        </p:spPr>
        <p:txBody>
          <a:bodyPr wrap="square" rtlCol="0">
            <a:spAutoFit/>
          </a:bodyPr>
          <a:lstStyle/>
          <a:p>
            <a:r>
              <a:rPr lang="fr-FR" sz="2000" b="1" u="sng" dirty="0"/>
              <a:t>Etape 1</a:t>
            </a:r>
            <a:r>
              <a:rPr lang="fr-FR" sz="2000" dirty="0"/>
              <a:t>. Activité en binôme (le travail d’une heure environ pourrait être réalisé en demi-groupe si l’on a la chance d’avoir des classes dédoublées…)</a:t>
            </a:r>
          </a:p>
          <a:p>
            <a:endParaRPr lang="fr-FR" sz="2000" b="1" dirty="0"/>
          </a:p>
          <a:p>
            <a:r>
              <a:rPr lang="fr-FR" sz="2000" b="1" dirty="0"/>
              <a:t>Thème 1</a:t>
            </a:r>
            <a:r>
              <a:rPr lang="fr-FR" sz="2000" dirty="0"/>
              <a:t>. Le </a:t>
            </a:r>
            <a:r>
              <a:rPr lang="fr-FR" sz="2000" b="1" dirty="0">
                <a:solidFill>
                  <a:schemeClr val="tx2">
                    <a:lumMod val="75000"/>
                  </a:schemeClr>
                </a:solidFill>
              </a:rPr>
              <a:t>« Friday for future » </a:t>
            </a:r>
            <a:r>
              <a:rPr lang="fr-FR" sz="2000" dirty="0"/>
              <a:t>du 20 septembre 2019.</a:t>
            </a:r>
          </a:p>
          <a:p>
            <a:r>
              <a:rPr lang="fr-FR" sz="2000" b="1" dirty="0"/>
              <a:t>Thème 2</a:t>
            </a:r>
            <a:r>
              <a:rPr lang="fr-FR" sz="2000" dirty="0"/>
              <a:t>. </a:t>
            </a:r>
            <a:r>
              <a:rPr lang="fr-FR" sz="2000" b="1" dirty="0">
                <a:solidFill>
                  <a:schemeClr val="tx2">
                    <a:lumMod val="75000"/>
                  </a:schemeClr>
                </a:solidFill>
              </a:rPr>
              <a:t>« L’Affaire du siècle »</a:t>
            </a:r>
            <a:r>
              <a:rPr lang="fr-FR" sz="2000" dirty="0"/>
              <a:t>. </a:t>
            </a:r>
          </a:p>
          <a:p>
            <a:r>
              <a:rPr lang="fr-FR" sz="2000" dirty="0"/>
              <a:t>Chaque binôme choisit l’un des deux thèmes proposés et répond aux questions à partir des vidéos et extraits d’articles proposés. </a:t>
            </a:r>
          </a:p>
          <a:p>
            <a:r>
              <a:rPr lang="fr-FR" sz="2000" b="1" dirty="0"/>
              <a:t> </a:t>
            </a:r>
            <a:endParaRPr lang="fr-FR" sz="2000" dirty="0"/>
          </a:p>
          <a:p>
            <a:r>
              <a:rPr lang="fr-FR" sz="2000" b="1" u="sng" dirty="0"/>
              <a:t>Etape 2. </a:t>
            </a:r>
            <a:r>
              <a:rPr lang="fr-FR" sz="2000" dirty="0"/>
              <a:t>En classe entière, un binôme est chargé de présenter sa réponse à l’une des questions du dossier. Elle est éventuellement complétée par les autres. Un binôme différent par question est sollicité.</a:t>
            </a:r>
            <a:r>
              <a:rPr lang="fr-FR" sz="2000" b="1" dirty="0"/>
              <a:t> </a:t>
            </a:r>
          </a:p>
          <a:p>
            <a:endParaRPr lang="fr-FR" sz="2000" b="1" dirty="0"/>
          </a:p>
          <a:p>
            <a:r>
              <a:rPr lang="fr-FR" sz="2000" b="1" dirty="0">
                <a:solidFill>
                  <a:srgbClr val="0070C0"/>
                </a:solidFill>
              </a:rPr>
              <a:t>Objectif</a:t>
            </a:r>
            <a:r>
              <a:rPr lang="fr-FR" sz="2000" dirty="0">
                <a:solidFill>
                  <a:srgbClr val="0070C0"/>
                </a:solidFill>
              </a:rPr>
              <a:t> </a:t>
            </a:r>
            <a:r>
              <a:rPr lang="fr-FR" sz="2000" dirty="0"/>
              <a:t>: identifier </a:t>
            </a:r>
            <a:r>
              <a:rPr lang="fr-FR" sz="2000" b="1" dirty="0"/>
              <a:t>les acteurs </a:t>
            </a:r>
            <a:r>
              <a:rPr lang="fr-FR" sz="2000" dirty="0"/>
              <a:t>qui participent à la construction des questions environnementales comme problème public. </a:t>
            </a:r>
          </a:p>
          <a:p>
            <a:endParaRPr lang="fr-F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251520" y="1844824"/>
            <a:ext cx="3707271" cy="2399332"/>
          </a:xfrm>
          <a:prstGeom prst="rect">
            <a:avLst/>
          </a:prstGeom>
          <a:noFill/>
          <a:ln w="9525">
            <a:noFill/>
            <a:miter lim="800000"/>
            <a:headEnd/>
            <a:tailEnd/>
          </a:ln>
        </p:spPr>
      </p:pic>
      <p:sp>
        <p:nvSpPr>
          <p:cNvPr id="9" name="ZoneTexte 8"/>
          <p:cNvSpPr txBox="1"/>
          <p:nvPr/>
        </p:nvSpPr>
        <p:spPr>
          <a:xfrm>
            <a:off x="323528" y="260648"/>
            <a:ext cx="8280920" cy="1631216"/>
          </a:xfrm>
          <a:prstGeom prst="rect">
            <a:avLst/>
          </a:prstGeom>
          <a:noFill/>
        </p:spPr>
        <p:txBody>
          <a:bodyPr wrap="square" rtlCol="0">
            <a:spAutoFit/>
          </a:bodyPr>
          <a:lstStyle/>
          <a:p>
            <a:pPr algn="ctr"/>
            <a:r>
              <a:rPr lang="fr-FR" b="1" dirty="0">
                <a:solidFill>
                  <a:schemeClr val="tx2">
                    <a:lumMod val="75000"/>
                  </a:schemeClr>
                </a:solidFill>
              </a:rPr>
              <a:t>Thème 1. Le « Friday for future » du 20 septembre 2019.</a:t>
            </a:r>
            <a:endParaRPr lang="fr-FR" dirty="0">
              <a:solidFill>
                <a:schemeClr val="tx2">
                  <a:lumMod val="75000"/>
                </a:schemeClr>
              </a:solidFill>
            </a:endParaRPr>
          </a:p>
          <a:p>
            <a:endParaRPr lang="fr-FR" b="1" dirty="0"/>
          </a:p>
          <a:p>
            <a:r>
              <a:rPr lang="fr-FR" sz="1600" b="1" dirty="0"/>
              <a:t>Documents du manuel utilisables : ***</a:t>
            </a:r>
            <a:endParaRPr lang="fr-FR" sz="1600" dirty="0"/>
          </a:p>
          <a:p>
            <a:r>
              <a:rPr lang="fr-FR" sz="1600" b="1" u="sng" dirty="0"/>
              <a:t>Doc A</a:t>
            </a:r>
            <a:r>
              <a:rPr lang="fr-FR" sz="1600" b="1" dirty="0"/>
              <a:t>. Vidéo et extrait d’article</a:t>
            </a:r>
            <a:endParaRPr lang="fr-FR" sz="1600" dirty="0"/>
          </a:p>
          <a:p>
            <a:r>
              <a:rPr lang="fr-FR" sz="1600" dirty="0"/>
              <a:t>Source : </a:t>
            </a:r>
            <a:r>
              <a:rPr lang="fr-FR" sz="1600" u="sng" dirty="0">
                <a:hlinkClick r:id="rId3"/>
              </a:rPr>
              <a:t>https://www.france24.com/fr/video/20190920</a:t>
            </a:r>
          </a:p>
          <a:p>
            <a:r>
              <a:rPr lang="fr-FR" sz="1600" u="sng" dirty="0">
                <a:hlinkClick r:id="rId3"/>
              </a:rPr>
              <a:t>-tour-monde-images-marches-le-climat</a:t>
            </a:r>
            <a:endParaRPr lang="fr-FR" sz="1600" dirty="0"/>
          </a:p>
        </p:txBody>
      </p:sp>
      <p:sp>
        <p:nvSpPr>
          <p:cNvPr id="10" name="ZoneTexte 9"/>
          <p:cNvSpPr txBox="1"/>
          <p:nvPr/>
        </p:nvSpPr>
        <p:spPr>
          <a:xfrm>
            <a:off x="251520" y="4581128"/>
            <a:ext cx="8280920" cy="2062103"/>
          </a:xfrm>
          <a:prstGeom prst="rect">
            <a:avLst/>
          </a:prstGeom>
          <a:noFill/>
        </p:spPr>
        <p:txBody>
          <a:bodyPr wrap="square" rtlCol="0">
            <a:spAutoFit/>
          </a:bodyPr>
          <a:lstStyle/>
          <a:p>
            <a:pPr fontAlgn="base"/>
            <a:r>
              <a:rPr lang="fr-FR" sz="1600" b="1" u="sng" dirty="0"/>
              <a:t>Doc B</a:t>
            </a:r>
            <a:r>
              <a:rPr lang="fr-FR" sz="1600" b="1" dirty="0"/>
              <a:t>.</a:t>
            </a:r>
            <a:r>
              <a:rPr lang="fr-FR" sz="1600" dirty="0"/>
              <a:t> </a:t>
            </a:r>
            <a:r>
              <a:rPr lang="fr-FR" sz="1600" b="1" dirty="0"/>
              <a:t>Climat : des organisations écologistes appellent à une mobilisation les 20 et 21 septembre</a:t>
            </a:r>
            <a:endParaRPr lang="fr-FR" sz="1600" dirty="0"/>
          </a:p>
          <a:p>
            <a:pPr fontAlgn="base"/>
            <a:r>
              <a:rPr lang="fr-FR" sz="1600" dirty="0"/>
              <a:t>Ces dates s'inscrivent dans le cadre d'une semaine internationale pour le climat du 20 au 27 septembre. Elles sont annoncées alors que la jeune militante écologiste suédoise Greta </a:t>
            </a:r>
            <a:r>
              <a:rPr lang="fr-FR" sz="1600" dirty="0" err="1"/>
              <a:t>Thunberg</a:t>
            </a:r>
            <a:r>
              <a:rPr lang="fr-FR" sz="1600" dirty="0"/>
              <a:t> est attendue mardi à l'Assemblée nationale.</a:t>
            </a:r>
          </a:p>
          <a:p>
            <a:r>
              <a:rPr lang="fr-FR" sz="1600" i="1" dirty="0"/>
              <a:t>"Les 20 et 21 septembre, nous appelons donc à un nouveau temps de mobilisation générale pour mettre en cause ce système qui détruit la planète et l'humain."</a:t>
            </a:r>
            <a:r>
              <a:rPr lang="fr-FR" sz="1600" dirty="0"/>
              <a:t> Cinquante-six organisations et associations écologistes </a:t>
            </a:r>
          </a:p>
        </p:txBody>
      </p:sp>
      <p:sp>
        <p:nvSpPr>
          <p:cNvPr id="8" name="ZoneTexte 7"/>
          <p:cNvSpPr txBox="1"/>
          <p:nvPr/>
        </p:nvSpPr>
        <p:spPr>
          <a:xfrm>
            <a:off x="3923928" y="692696"/>
            <a:ext cx="5040560" cy="5878532"/>
          </a:xfrm>
          <a:prstGeom prst="rect">
            <a:avLst/>
          </a:prstGeom>
          <a:solidFill>
            <a:schemeClr val="bg1"/>
          </a:solidFill>
        </p:spPr>
        <p:txBody>
          <a:bodyPr wrap="square" rtlCol="0">
            <a:spAutoFit/>
          </a:bodyPr>
          <a:lstStyle/>
          <a:p>
            <a:r>
              <a:rPr lang="fr-FR" sz="1600" b="1" dirty="0">
                <a:solidFill>
                  <a:srgbClr val="C00000"/>
                </a:solidFill>
              </a:rPr>
              <a:t>1)</a:t>
            </a:r>
            <a:r>
              <a:rPr lang="fr-FR" sz="1600" dirty="0">
                <a:solidFill>
                  <a:srgbClr val="C00000"/>
                </a:solidFill>
              </a:rPr>
              <a:t> </a:t>
            </a:r>
            <a:r>
              <a:rPr lang="fr-FR" sz="1600" dirty="0"/>
              <a:t>Qui sont les </a:t>
            </a:r>
            <a:r>
              <a:rPr lang="fr-FR" sz="1600" b="1" dirty="0"/>
              <a:t>acteurs à l’origine de la «semaine internationale pour le climat »</a:t>
            </a:r>
            <a:r>
              <a:rPr lang="fr-FR" sz="1600" dirty="0"/>
              <a:t> ? Isolez dans la vidéo deux passages qui témoignent de l’implication de partis politiques et d’ONG dans le mouvement. Notez les minutes et secondes pour les retrouver facilement (Indice : manifestations de Johannesburg et Londres).</a:t>
            </a:r>
          </a:p>
          <a:p>
            <a:r>
              <a:rPr lang="fr-FR" sz="1600" b="1" dirty="0">
                <a:solidFill>
                  <a:srgbClr val="C00000"/>
                </a:solidFill>
              </a:rPr>
              <a:t>2)</a:t>
            </a:r>
            <a:r>
              <a:rPr lang="fr-FR" sz="1600" dirty="0">
                <a:solidFill>
                  <a:srgbClr val="C00000"/>
                </a:solidFill>
              </a:rPr>
              <a:t> </a:t>
            </a:r>
            <a:r>
              <a:rPr lang="fr-FR" sz="1600" dirty="0"/>
              <a:t>Isolez dans la vidéo trois passages (extraits d’interventions ou image d’une pancarte ou d’une banderole) qui illustrent les objectifs des manifestants. Notez les minutes et secondes pour les retrouver facilement. </a:t>
            </a:r>
          </a:p>
          <a:p>
            <a:r>
              <a:rPr lang="fr-FR" sz="1600" b="1" dirty="0">
                <a:solidFill>
                  <a:srgbClr val="C00000"/>
                </a:solidFill>
              </a:rPr>
              <a:t>3)</a:t>
            </a:r>
            <a:r>
              <a:rPr lang="fr-FR" sz="1600" dirty="0">
                <a:solidFill>
                  <a:srgbClr val="C00000"/>
                </a:solidFill>
              </a:rPr>
              <a:t> </a:t>
            </a:r>
            <a:r>
              <a:rPr lang="fr-FR" sz="1600" dirty="0"/>
              <a:t>Isolez dans les textes et la vidéo deux passages qui mettent en évidence la position des manifestants à l’égard des </a:t>
            </a:r>
            <a:r>
              <a:rPr lang="fr-FR" sz="1600" b="1" dirty="0"/>
              <a:t>travaux du GIEC</a:t>
            </a:r>
            <a:r>
              <a:rPr lang="fr-FR" sz="1600" dirty="0"/>
              <a:t>. </a:t>
            </a:r>
          </a:p>
          <a:p>
            <a:r>
              <a:rPr lang="fr-FR" sz="1600" b="1" dirty="0">
                <a:solidFill>
                  <a:srgbClr val="C00000"/>
                </a:solidFill>
              </a:rPr>
              <a:t>4)</a:t>
            </a:r>
            <a:r>
              <a:rPr lang="fr-FR" sz="1600" dirty="0">
                <a:solidFill>
                  <a:srgbClr val="C00000"/>
                </a:solidFill>
              </a:rPr>
              <a:t> </a:t>
            </a:r>
            <a:r>
              <a:rPr lang="fr-FR" sz="1600" dirty="0"/>
              <a:t>Comment expliquer le choix du 20 septembre pour l’organisation des marches ? </a:t>
            </a:r>
          </a:p>
          <a:p>
            <a:r>
              <a:rPr lang="fr-FR" sz="1600" b="1" dirty="0">
                <a:solidFill>
                  <a:srgbClr val="C00000"/>
                </a:solidFill>
              </a:rPr>
              <a:t>5)</a:t>
            </a:r>
            <a:r>
              <a:rPr lang="fr-FR" sz="1600" dirty="0">
                <a:solidFill>
                  <a:srgbClr val="C00000"/>
                </a:solidFill>
              </a:rPr>
              <a:t> </a:t>
            </a:r>
            <a:r>
              <a:rPr lang="fr-FR" sz="1600" dirty="0"/>
              <a:t>Recherchez ce qu’est le </a:t>
            </a:r>
            <a:r>
              <a:rPr lang="fr-FR" sz="1600" b="1" dirty="0"/>
              <a:t>Sommet de la jeunesse </a:t>
            </a:r>
            <a:r>
              <a:rPr lang="fr-FR" sz="1600" dirty="0"/>
              <a:t>pour le climat, quel en est l’objectif et qui ont été les participants. </a:t>
            </a:r>
            <a:r>
              <a:rPr lang="fr-FR" sz="1400" dirty="0"/>
              <a:t>Liens utiles : </a:t>
            </a:r>
            <a:r>
              <a:rPr lang="fr-FR" sz="1400" u="sng" dirty="0">
                <a:hlinkClick r:id="rId4"/>
              </a:rPr>
              <a:t>https://ici.radio-canada.ca/nouvelle/1311132/sommet-jeunesse-climat-onu-solutions-greta-thunberg</a:t>
            </a:r>
            <a:r>
              <a:rPr lang="fr-FR" sz="1400" dirty="0"/>
              <a:t>, </a:t>
            </a:r>
            <a:r>
              <a:rPr lang="fr-FR" sz="1400" u="sng" dirty="0">
                <a:hlinkClick r:id="rId5"/>
              </a:rPr>
              <a:t>https://www.un.org/fr/climatechange/youth-summit.shtml</a:t>
            </a:r>
            <a:r>
              <a:rPr lang="fr-FR" sz="1400" dirty="0"/>
              <a:t>)</a:t>
            </a:r>
          </a:p>
          <a:p>
            <a:r>
              <a:rPr lang="fr-FR" sz="1600" b="1" dirty="0">
                <a:solidFill>
                  <a:srgbClr val="C00000"/>
                </a:solidFill>
              </a:rPr>
              <a:t>6)</a:t>
            </a:r>
            <a:r>
              <a:rPr lang="fr-FR" sz="1600" dirty="0">
                <a:solidFill>
                  <a:srgbClr val="C00000"/>
                </a:solidFill>
              </a:rPr>
              <a:t> </a:t>
            </a:r>
            <a:r>
              <a:rPr lang="fr-FR" sz="1600" dirty="0"/>
              <a:t>Recherchez quelle action a été entreprise par Greta </a:t>
            </a:r>
            <a:r>
              <a:rPr lang="fr-FR" sz="1600" dirty="0" err="1"/>
              <a:t>Thunberg</a:t>
            </a:r>
            <a:r>
              <a:rPr lang="fr-FR" sz="1600" dirty="0"/>
              <a:t> et seize autres jeunes le 24 septembre 2019.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1520" y="188640"/>
            <a:ext cx="8208912" cy="1354217"/>
          </a:xfrm>
          <a:prstGeom prst="rect">
            <a:avLst/>
          </a:prstGeom>
          <a:noFill/>
        </p:spPr>
        <p:txBody>
          <a:bodyPr wrap="square" rtlCol="0">
            <a:spAutoFit/>
          </a:bodyPr>
          <a:lstStyle/>
          <a:p>
            <a:pPr algn="ctr"/>
            <a:r>
              <a:rPr lang="fr-FR" b="1" dirty="0">
                <a:solidFill>
                  <a:schemeClr val="tx2">
                    <a:lumMod val="75000"/>
                  </a:schemeClr>
                </a:solidFill>
              </a:rPr>
              <a:t>Thème 2. « L’Affaire du siècle ».</a:t>
            </a:r>
            <a:endParaRPr lang="fr-FR" dirty="0">
              <a:solidFill>
                <a:schemeClr val="tx2">
                  <a:lumMod val="75000"/>
                </a:schemeClr>
              </a:solidFill>
            </a:endParaRPr>
          </a:p>
          <a:p>
            <a:endParaRPr lang="fr-FR" b="1" dirty="0"/>
          </a:p>
          <a:p>
            <a:r>
              <a:rPr lang="fr-FR" sz="1600" b="1" dirty="0"/>
              <a:t>Documents du manuel utilisables : ***</a:t>
            </a:r>
            <a:endParaRPr lang="fr-FR" sz="1600" dirty="0"/>
          </a:p>
          <a:p>
            <a:r>
              <a:rPr lang="fr-FR" sz="1600" b="1" u="sng" dirty="0"/>
              <a:t>Doc A</a:t>
            </a:r>
            <a:r>
              <a:rPr lang="fr-FR" sz="1600" dirty="0"/>
              <a:t>. </a:t>
            </a:r>
            <a:r>
              <a:rPr lang="fr-FR" sz="1600" b="1" dirty="0"/>
              <a:t>Vidéo jusque 7’35’’.</a:t>
            </a:r>
            <a:r>
              <a:rPr lang="fr-FR" sz="1600" dirty="0"/>
              <a:t> </a:t>
            </a:r>
            <a:r>
              <a:rPr lang="fr-FR" dirty="0"/>
              <a:t> Sources : </a:t>
            </a:r>
            <a:r>
              <a:rPr lang="fr-FR" sz="1200" u="sng" dirty="0">
                <a:hlinkClick r:id="rId2"/>
              </a:rPr>
              <a:t>https://www.lefigaro.fr/social/2019/03/14/20011-20190314ARTFIG00001-climat-les-auteurs-de-l-affaire-du-siecle-deposent-plainte-ce-jeudi.php</a:t>
            </a:r>
            <a:r>
              <a:rPr lang="fr-FR" sz="1200" dirty="0"/>
              <a:t> ou</a:t>
            </a:r>
            <a:r>
              <a:rPr lang="fr-FR" sz="1200" u="sng" dirty="0">
                <a:hlinkClick r:id="rId3"/>
              </a:rPr>
              <a:t>https://www.youtube.com/watch?v=G8Pyj8Zg2gc</a:t>
            </a:r>
            <a:r>
              <a:rPr lang="fr-FR" sz="1200" dirty="0"/>
              <a:t> </a:t>
            </a:r>
          </a:p>
        </p:txBody>
      </p:sp>
      <p:pic>
        <p:nvPicPr>
          <p:cNvPr id="3074" name="Picture 2"/>
          <p:cNvPicPr>
            <a:picLocks noChangeAspect="1" noChangeArrowheads="1"/>
          </p:cNvPicPr>
          <p:nvPr/>
        </p:nvPicPr>
        <p:blipFill>
          <a:blip r:embed="rId4" cstate="print"/>
          <a:srcRect/>
          <a:stretch>
            <a:fillRect/>
          </a:stretch>
        </p:blipFill>
        <p:spPr bwMode="auto">
          <a:xfrm>
            <a:off x="395536" y="1772816"/>
            <a:ext cx="4536505" cy="2543480"/>
          </a:xfrm>
          <a:prstGeom prst="rect">
            <a:avLst/>
          </a:prstGeom>
          <a:noFill/>
          <a:ln w="9525">
            <a:noFill/>
            <a:miter lim="800000"/>
            <a:headEnd/>
            <a:tailEnd/>
          </a:ln>
        </p:spPr>
      </p:pic>
      <p:sp>
        <p:nvSpPr>
          <p:cNvPr id="5" name="ZoneTexte 4"/>
          <p:cNvSpPr txBox="1"/>
          <p:nvPr/>
        </p:nvSpPr>
        <p:spPr>
          <a:xfrm>
            <a:off x="395536" y="4581128"/>
            <a:ext cx="4968552" cy="1938992"/>
          </a:xfrm>
          <a:prstGeom prst="rect">
            <a:avLst/>
          </a:prstGeom>
          <a:noFill/>
        </p:spPr>
        <p:txBody>
          <a:bodyPr wrap="square" rtlCol="0">
            <a:spAutoFit/>
          </a:bodyPr>
          <a:lstStyle/>
          <a:p>
            <a:r>
              <a:rPr lang="fr-FR" sz="1600" b="1" u="sng" dirty="0"/>
              <a:t>Doc B.</a:t>
            </a:r>
            <a:r>
              <a:rPr lang="fr-FR" sz="1600" b="1" dirty="0"/>
              <a:t>  «Affaire du siècle»: Dans une lettre, le gouvernement répond aux ONG qui veulent l'attaquer pour «inaction climatique». Source : </a:t>
            </a:r>
            <a:r>
              <a:rPr lang="fr-FR" b="1" u="sng" dirty="0">
                <a:hlinkClick r:id="rId5"/>
              </a:rPr>
              <a:t>https://www.20minutes.fr/planete/2451979-20190215-affaire-siecle-lettre-gouvernement-repond-ong-veulent-attaquer-inaction-climatique</a:t>
            </a:r>
            <a:r>
              <a:rPr lang="fr-FR" b="1" dirty="0"/>
              <a:t> </a:t>
            </a:r>
          </a:p>
          <a:p>
            <a:endParaRPr lang="fr-FR" dirty="0"/>
          </a:p>
        </p:txBody>
      </p:sp>
      <p:sp>
        <p:nvSpPr>
          <p:cNvPr id="8" name="ZoneTexte 7"/>
          <p:cNvSpPr txBox="1"/>
          <p:nvPr/>
        </p:nvSpPr>
        <p:spPr>
          <a:xfrm>
            <a:off x="4499992" y="1628800"/>
            <a:ext cx="4464496" cy="4985980"/>
          </a:xfrm>
          <a:prstGeom prst="rect">
            <a:avLst/>
          </a:prstGeom>
          <a:solidFill>
            <a:schemeClr val="bg1"/>
          </a:solidFill>
        </p:spPr>
        <p:txBody>
          <a:bodyPr wrap="square" rtlCol="0">
            <a:spAutoFit/>
          </a:bodyPr>
          <a:lstStyle/>
          <a:p>
            <a:r>
              <a:rPr lang="fr-FR" sz="2000" b="1" dirty="0">
                <a:solidFill>
                  <a:srgbClr val="C00000"/>
                </a:solidFill>
              </a:rPr>
              <a:t>1)</a:t>
            </a:r>
            <a:r>
              <a:rPr lang="fr-FR" sz="2000" dirty="0">
                <a:solidFill>
                  <a:srgbClr val="C00000"/>
                </a:solidFill>
              </a:rPr>
              <a:t> </a:t>
            </a:r>
            <a:r>
              <a:rPr lang="fr-FR" sz="2000" dirty="0"/>
              <a:t>Qu’est-ce que l’ « Affaire du siècle » ?</a:t>
            </a:r>
          </a:p>
          <a:p>
            <a:r>
              <a:rPr lang="fr-FR" sz="2000" b="1" dirty="0">
                <a:solidFill>
                  <a:srgbClr val="C00000"/>
                </a:solidFill>
              </a:rPr>
              <a:t>2)</a:t>
            </a:r>
            <a:r>
              <a:rPr lang="fr-FR" sz="2000" dirty="0">
                <a:solidFill>
                  <a:srgbClr val="C00000"/>
                </a:solidFill>
              </a:rPr>
              <a:t> </a:t>
            </a:r>
            <a:r>
              <a:rPr lang="fr-FR" sz="2000" dirty="0"/>
              <a:t>Quelles sont les </a:t>
            </a:r>
            <a:r>
              <a:rPr lang="fr-FR" sz="2000" b="1" dirty="0"/>
              <a:t>organisations à l’origine</a:t>
            </a:r>
            <a:r>
              <a:rPr lang="fr-FR" sz="2000" dirty="0"/>
              <a:t> de la mobilisation et quels sont les </a:t>
            </a:r>
            <a:r>
              <a:rPr lang="fr-FR" sz="2000" b="1" dirty="0"/>
              <a:t>différents moyens </a:t>
            </a:r>
            <a:r>
              <a:rPr lang="fr-FR" sz="2000" dirty="0"/>
              <a:t>d’action utilisés? </a:t>
            </a:r>
          </a:p>
          <a:p>
            <a:r>
              <a:rPr lang="fr-FR" sz="2000" b="1" dirty="0">
                <a:solidFill>
                  <a:srgbClr val="C00000"/>
                </a:solidFill>
              </a:rPr>
              <a:t>3)</a:t>
            </a:r>
            <a:r>
              <a:rPr lang="fr-FR" sz="2000" dirty="0">
                <a:solidFill>
                  <a:srgbClr val="C00000"/>
                </a:solidFill>
              </a:rPr>
              <a:t> </a:t>
            </a:r>
            <a:r>
              <a:rPr lang="fr-FR" sz="2000" dirty="0"/>
              <a:t>Quelles réponses à cette action collective le gouvernement français a-t-il données ? </a:t>
            </a:r>
          </a:p>
          <a:p>
            <a:r>
              <a:rPr lang="fr-FR" sz="2000" b="1" dirty="0">
                <a:solidFill>
                  <a:srgbClr val="C00000"/>
                </a:solidFill>
              </a:rPr>
              <a:t>4)</a:t>
            </a:r>
            <a:r>
              <a:rPr lang="fr-FR" sz="2000" dirty="0">
                <a:solidFill>
                  <a:srgbClr val="C00000"/>
                </a:solidFill>
              </a:rPr>
              <a:t> </a:t>
            </a:r>
            <a:r>
              <a:rPr lang="fr-FR" sz="2000" dirty="0"/>
              <a:t>Quels sont les engagements que les organisations à l’origine du mouvement reprochent aux autorités françaises de ne pas tenir ? (v. vidéo, de 5’30’’ à 6’30’’)</a:t>
            </a:r>
          </a:p>
          <a:p>
            <a:r>
              <a:rPr lang="fr-FR" sz="2000" b="1" dirty="0">
                <a:solidFill>
                  <a:srgbClr val="C00000"/>
                </a:solidFill>
              </a:rPr>
              <a:t>5)</a:t>
            </a:r>
            <a:r>
              <a:rPr lang="fr-FR" sz="2000" dirty="0">
                <a:solidFill>
                  <a:srgbClr val="C00000"/>
                </a:solidFill>
              </a:rPr>
              <a:t> </a:t>
            </a:r>
            <a:r>
              <a:rPr lang="fr-FR" sz="2000" dirty="0"/>
              <a:t>Recherchez quelle a été la chronologie des </a:t>
            </a:r>
            <a:r>
              <a:rPr lang="fr-FR" sz="2000" b="1" dirty="0"/>
              <a:t>relations que le mouvement a entretenues fin 2018 et début 2019 avec le gouvernement</a:t>
            </a:r>
            <a:r>
              <a:rPr lang="fr-FR" sz="2000" dirty="0"/>
              <a:t>. </a:t>
            </a:r>
          </a:p>
          <a:p>
            <a:endParaRPr lang="fr-F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1520" y="260649"/>
            <a:ext cx="8424936" cy="6524863"/>
          </a:xfrm>
          <a:prstGeom prst="rect">
            <a:avLst/>
          </a:prstGeom>
          <a:noFill/>
        </p:spPr>
        <p:txBody>
          <a:bodyPr wrap="square" rtlCol="0">
            <a:spAutoFit/>
          </a:bodyPr>
          <a:lstStyle/>
          <a:p>
            <a:r>
              <a:rPr lang="fr-FR" sz="2000" b="1" u="sng" dirty="0"/>
              <a:t>Etape 3</a:t>
            </a:r>
            <a:r>
              <a:rPr lang="fr-FR" sz="2000" b="1" dirty="0"/>
              <a:t>. </a:t>
            </a:r>
            <a:r>
              <a:rPr lang="fr-FR" sz="2000" dirty="0"/>
              <a:t> Répondre en classe entière aux questions ci-dessous. </a:t>
            </a:r>
          </a:p>
          <a:p>
            <a:r>
              <a:rPr lang="fr-FR" sz="2000" dirty="0"/>
              <a:t>Les binômes qui ne sont pas intervenus à l’étape 2 sont plus particulièrement sollicités.  </a:t>
            </a:r>
          </a:p>
          <a:p>
            <a:endParaRPr lang="fr-FR" sz="2000" b="1" dirty="0"/>
          </a:p>
          <a:p>
            <a:r>
              <a:rPr lang="fr-FR" sz="2000" b="1" dirty="0">
                <a:solidFill>
                  <a:srgbClr val="0070C0"/>
                </a:solidFill>
              </a:rPr>
              <a:t>Objectif</a:t>
            </a:r>
            <a:r>
              <a:rPr lang="fr-FR" sz="2000" dirty="0">
                <a:solidFill>
                  <a:srgbClr val="0070C0"/>
                </a:solidFill>
              </a:rPr>
              <a:t> </a:t>
            </a:r>
            <a:r>
              <a:rPr lang="fr-FR" sz="2000" dirty="0"/>
              <a:t>: Insister sur les mécanismes de la </a:t>
            </a:r>
            <a:r>
              <a:rPr lang="fr-FR" sz="2000" b="1" dirty="0"/>
              <a:t>mise sur agenda politique </a:t>
            </a:r>
            <a:r>
              <a:rPr lang="fr-FR" sz="2000" dirty="0"/>
              <a:t>et le </a:t>
            </a:r>
            <a:r>
              <a:rPr lang="fr-FR" sz="2000" b="1" dirty="0"/>
              <a:t>caractère conflictuel et/ou de coopération </a:t>
            </a:r>
            <a:r>
              <a:rPr lang="fr-FR" sz="2000" dirty="0"/>
              <a:t>des relations entre acteurs. </a:t>
            </a:r>
          </a:p>
          <a:p>
            <a:endParaRPr lang="fr-FR" sz="2000" b="1" dirty="0"/>
          </a:p>
          <a:p>
            <a:r>
              <a:rPr lang="fr-FR" sz="2000" b="1" dirty="0">
                <a:solidFill>
                  <a:srgbClr val="C00000"/>
                </a:solidFill>
              </a:rPr>
              <a:t>1)</a:t>
            </a:r>
            <a:r>
              <a:rPr lang="fr-FR" sz="2000" dirty="0">
                <a:solidFill>
                  <a:srgbClr val="C00000"/>
                </a:solidFill>
              </a:rPr>
              <a:t> </a:t>
            </a:r>
            <a:r>
              <a:rPr lang="fr-FR" sz="2000" dirty="0"/>
              <a:t>Qui ont été les </a:t>
            </a:r>
            <a:r>
              <a:rPr lang="fr-FR" sz="2000" b="1" dirty="0"/>
              <a:t>interlocuteurs</a:t>
            </a:r>
            <a:r>
              <a:rPr lang="fr-FR" sz="2000" dirty="0"/>
              <a:t> :</a:t>
            </a:r>
          </a:p>
          <a:p>
            <a:r>
              <a:rPr lang="fr-FR" sz="2000" dirty="0"/>
              <a:t>=&gt; des jeunes engagés dans le mouvement « Fridays for future » (notamment au Sommet de la jeunesse pour le climat)?</a:t>
            </a:r>
          </a:p>
          <a:p>
            <a:r>
              <a:rPr lang="fr-FR" sz="2000" dirty="0"/>
              <a:t>=&gt; des organisations à l’origine du mouvement « L’Affaire du siècle » ?</a:t>
            </a:r>
          </a:p>
          <a:p>
            <a:endParaRPr lang="fr-FR" sz="2000" b="1" dirty="0"/>
          </a:p>
          <a:p>
            <a:r>
              <a:rPr lang="fr-FR" sz="2000" b="1" dirty="0">
                <a:solidFill>
                  <a:srgbClr val="C00000"/>
                </a:solidFill>
              </a:rPr>
              <a:t>2)</a:t>
            </a:r>
            <a:r>
              <a:rPr lang="fr-FR" sz="2000" dirty="0">
                <a:solidFill>
                  <a:srgbClr val="C00000"/>
                </a:solidFill>
              </a:rPr>
              <a:t> </a:t>
            </a:r>
            <a:r>
              <a:rPr lang="fr-FR" sz="2000" dirty="0"/>
              <a:t>Pourquoi peut-on dire, à partir de ces deux exemples que les acteurs engagés dans la construction des questions environnementales entretiennent à la fois </a:t>
            </a:r>
          </a:p>
          <a:p>
            <a:r>
              <a:rPr lang="fr-FR" sz="2000" dirty="0"/>
              <a:t>=&gt; des </a:t>
            </a:r>
            <a:r>
              <a:rPr lang="fr-FR" sz="2000" b="1" dirty="0"/>
              <a:t>relations conflictuelles</a:t>
            </a:r>
            <a:endParaRPr lang="fr-FR" sz="2000" dirty="0"/>
          </a:p>
          <a:p>
            <a:r>
              <a:rPr lang="fr-FR" sz="2000" dirty="0"/>
              <a:t>=&gt; des </a:t>
            </a:r>
            <a:r>
              <a:rPr lang="fr-FR" sz="2000" b="1" dirty="0"/>
              <a:t>relations de coopération</a:t>
            </a:r>
            <a:r>
              <a:rPr lang="fr-FR" sz="2000" dirty="0"/>
              <a:t>  </a:t>
            </a:r>
          </a:p>
          <a:p>
            <a:endParaRPr lang="fr-FR" sz="2000" b="1" dirty="0"/>
          </a:p>
          <a:p>
            <a:r>
              <a:rPr lang="fr-FR" sz="2000" b="1" dirty="0">
                <a:solidFill>
                  <a:srgbClr val="C00000"/>
                </a:solidFill>
              </a:rPr>
              <a:t>3)</a:t>
            </a:r>
            <a:r>
              <a:rPr lang="fr-FR" sz="2000" dirty="0">
                <a:solidFill>
                  <a:srgbClr val="C00000"/>
                </a:solidFill>
              </a:rPr>
              <a:t>  </a:t>
            </a:r>
            <a:r>
              <a:rPr lang="fr-FR" sz="2000" dirty="0"/>
              <a:t>Comment ces mobilisations peuvent-elles influer sur la </a:t>
            </a:r>
            <a:r>
              <a:rPr lang="fr-FR" sz="2000" b="1" dirty="0"/>
              <a:t>mise sur agenda politique</a:t>
            </a:r>
            <a:r>
              <a:rPr lang="fr-FR" sz="2000" dirty="0"/>
              <a:t> des questions climatiques ?</a:t>
            </a:r>
          </a:p>
          <a:p>
            <a:r>
              <a:rPr lang="fr-FR" sz="2000" dirty="0"/>
              <a:t> </a:t>
            </a:r>
          </a:p>
          <a:p>
            <a:endParaRPr lang="fr-F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332656"/>
            <a:ext cx="8064896" cy="1569660"/>
          </a:xfrm>
          <a:prstGeom prst="rect">
            <a:avLst/>
          </a:prstGeom>
          <a:noFill/>
        </p:spPr>
        <p:txBody>
          <a:bodyPr wrap="square" rtlCol="0">
            <a:spAutoFit/>
          </a:bodyPr>
          <a:lstStyle/>
          <a:p>
            <a:r>
              <a:rPr lang="fr-FR" sz="2000" b="1" u="sng" dirty="0">
                <a:solidFill>
                  <a:srgbClr val="7030A0"/>
                </a:solidFill>
              </a:rPr>
              <a:t>OBJECTIF 2.</a:t>
            </a:r>
            <a:r>
              <a:rPr lang="fr-FR" sz="2000" b="1" dirty="0">
                <a:solidFill>
                  <a:srgbClr val="7030A0"/>
                </a:solidFill>
              </a:rPr>
              <a:t>  </a:t>
            </a:r>
            <a:r>
              <a:rPr lang="fr-FR" sz="2000" dirty="0">
                <a:solidFill>
                  <a:srgbClr val="7030A0"/>
                </a:solidFill>
              </a:rPr>
              <a:t>Comprendre que </a:t>
            </a:r>
            <a:r>
              <a:rPr lang="fr-FR" sz="2000" b="1" dirty="0">
                <a:solidFill>
                  <a:srgbClr val="7030A0"/>
                </a:solidFill>
              </a:rPr>
              <a:t>l’action publique</a:t>
            </a:r>
            <a:r>
              <a:rPr lang="fr-FR" sz="2000" dirty="0">
                <a:solidFill>
                  <a:srgbClr val="7030A0"/>
                </a:solidFill>
              </a:rPr>
              <a:t> pour l’environnement </a:t>
            </a:r>
            <a:r>
              <a:rPr lang="fr-FR" sz="2000" b="1" dirty="0">
                <a:solidFill>
                  <a:srgbClr val="7030A0"/>
                </a:solidFill>
              </a:rPr>
              <a:t>articule différentes échelles</a:t>
            </a:r>
            <a:r>
              <a:rPr lang="fr-FR" sz="2000" dirty="0">
                <a:solidFill>
                  <a:srgbClr val="7030A0"/>
                </a:solidFill>
              </a:rPr>
              <a:t> (locale, nationale, européenne, mondiale).</a:t>
            </a:r>
          </a:p>
          <a:p>
            <a:r>
              <a:rPr lang="fr-FR" b="1" dirty="0">
                <a:solidFill>
                  <a:srgbClr val="00B050"/>
                </a:solidFill>
              </a:rPr>
              <a:t>Remarque. </a:t>
            </a:r>
            <a:r>
              <a:rPr lang="fr-FR" dirty="0"/>
              <a:t>Une difficulté : cet objectif d’apprentissage anticipe sur le  suivant. Il est en effet difficile d’aborder l’action publique sans parler des instruments dont les pouvoirs publics disposent…</a:t>
            </a:r>
          </a:p>
        </p:txBody>
      </p:sp>
      <p:pic>
        <p:nvPicPr>
          <p:cNvPr id="19459" name="Picture 3"/>
          <p:cNvPicPr>
            <a:picLocks noChangeAspect="1" noChangeArrowheads="1"/>
          </p:cNvPicPr>
          <p:nvPr/>
        </p:nvPicPr>
        <p:blipFill>
          <a:blip r:embed="rId3" cstate="print"/>
          <a:srcRect/>
          <a:stretch>
            <a:fillRect/>
          </a:stretch>
        </p:blipFill>
        <p:spPr bwMode="auto">
          <a:xfrm>
            <a:off x="179512" y="1844824"/>
            <a:ext cx="8253755" cy="2448272"/>
          </a:xfrm>
          <a:prstGeom prst="rect">
            <a:avLst/>
          </a:prstGeom>
          <a:noFill/>
          <a:ln w="9525">
            <a:noFill/>
            <a:miter lim="800000"/>
            <a:headEnd/>
            <a:tailEnd/>
          </a:ln>
        </p:spPr>
      </p:pic>
      <p:pic>
        <p:nvPicPr>
          <p:cNvPr id="19461" name="Picture 5"/>
          <p:cNvPicPr>
            <a:picLocks noChangeAspect="1" noChangeArrowheads="1"/>
          </p:cNvPicPr>
          <p:nvPr/>
        </p:nvPicPr>
        <p:blipFill>
          <a:blip r:embed="rId4" cstate="print"/>
          <a:srcRect/>
          <a:stretch>
            <a:fillRect/>
          </a:stretch>
        </p:blipFill>
        <p:spPr bwMode="auto">
          <a:xfrm>
            <a:off x="0" y="3645024"/>
            <a:ext cx="8388424" cy="2867472"/>
          </a:xfrm>
          <a:prstGeom prst="rect">
            <a:avLst/>
          </a:prstGeom>
          <a:noFill/>
          <a:ln w="9525">
            <a:noFill/>
            <a:miter lim="800000"/>
            <a:headEnd/>
            <a:tailEnd/>
          </a:ln>
        </p:spPr>
      </p:pic>
      <p:sp>
        <p:nvSpPr>
          <p:cNvPr id="7" name="ZoneTexte 6"/>
          <p:cNvSpPr txBox="1"/>
          <p:nvPr/>
        </p:nvSpPr>
        <p:spPr>
          <a:xfrm>
            <a:off x="2411760" y="4149080"/>
            <a:ext cx="6048672" cy="1292662"/>
          </a:xfrm>
          <a:prstGeom prst="rect">
            <a:avLst/>
          </a:prstGeom>
          <a:solidFill>
            <a:schemeClr val="bg1"/>
          </a:solidFill>
        </p:spPr>
        <p:txBody>
          <a:bodyPr wrap="square" rtlCol="0">
            <a:spAutoFit/>
          </a:bodyPr>
          <a:lstStyle/>
          <a:p>
            <a:r>
              <a:rPr lang="fr-FR" sz="2000" b="1" dirty="0">
                <a:solidFill>
                  <a:srgbClr val="C00000"/>
                </a:solidFill>
              </a:rPr>
              <a:t>1)</a:t>
            </a:r>
            <a:r>
              <a:rPr lang="fr-FR" sz="2000" dirty="0">
                <a:solidFill>
                  <a:srgbClr val="C00000"/>
                </a:solidFill>
              </a:rPr>
              <a:t> </a:t>
            </a:r>
            <a:r>
              <a:rPr lang="fr-FR" sz="2000" b="1" dirty="0"/>
              <a:t>En quoi les différentes actions mentionnées dans la chronologie ci-dessus relèvent-elles de l’action publique ?</a:t>
            </a:r>
          </a:p>
          <a:p>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e 43">
            <a:extLst>
              <a:ext uri="{FF2B5EF4-FFF2-40B4-BE49-F238E27FC236}">
                <a16:creationId xmlns:a16="http://schemas.microsoft.com/office/drawing/2014/main" id="{87B8E0F8-5431-4C25-98D8-FB1C93B35DB8}"/>
              </a:ext>
            </a:extLst>
          </p:cNvPr>
          <p:cNvGrpSpPr/>
          <p:nvPr/>
        </p:nvGrpSpPr>
        <p:grpSpPr>
          <a:xfrm>
            <a:off x="-36173" y="62950"/>
            <a:ext cx="9197550" cy="6553733"/>
            <a:chOff x="-36173" y="62950"/>
            <a:chExt cx="9197550" cy="6553733"/>
          </a:xfrm>
        </p:grpSpPr>
        <p:cxnSp>
          <p:nvCxnSpPr>
            <p:cNvPr id="31" name="Connecteur droit 30">
              <a:extLst>
                <a:ext uri="{FF2B5EF4-FFF2-40B4-BE49-F238E27FC236}">
                  <a16:creationId xmlns:a16="http://schemas.microsoft.com/office/drawing/2014/main" id="{738BD4E1-3D17-4C4B-BDB1-094BFEC9DD43}"/>
                </a:ext>
              </a:extLst>
            </p:cNvPr>
            <p:cNvCxnSpPr>
              <a:cxnSpLocks/>
            </p:cNvCxnSpPr>
            <p:nvPr/>
          </p:nvCxnSpPr>
          <p:spPr>
            <a:xfrm>
              <a:off x="-17379" y="3161318"/>
              <a:ext cx="9178756" cy="33346"/>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29" name="Groupe 28">
              <a:extLst>
                <a:ext uri="{FF2B5EF4-FFF2-40B4-BE49-F238E27FC236}">
                  <a16:creationId xmlns:a16="http://schemas.microsoft.com/office/drawing/2014/main" id="{54E51A54-7F7A-4C2E-A763-88F6A624A865}"/>
                </a:ext>
              </a:extLst>
            </p:cNvPr>
            <p:cNvGrpSpPr/>
            <p:nvPr/>
          </p:nvGrpSpPr>
          <p:grpSpPr>
            <a:xfrm>
              <a:off x="86497" y="358428"/>
              <a:ext cx="8971005" cy="5848756"/>
              <a:chOff x="98854" y="224148"/>
              <a:chExt cx="8971005" cy="5848756"/>
            </a:xfrm>
          </p:grpSpPr>
          <p:sp>
            <p:nvSpPr>
              <p:cNvPr id="4" name="Rectangle 3">
                <a:extLst>
                  <a:ext uri="{FF2B5EF4-FFF2-40B4-BE49-F238E27FC236}">
                    <a16:creationId xmlns:a16="http://schemas.microsoft.com/office/drawing/2014/main" id="{CF2DFA52-E5F2-488F-A9A9-32170E17762D}"/>
                  </a:ext>
                </a:extLst>
              </p:cNvPr>
              <p:cNvSpPr/>
              <p:nvPr/>
            </p:nvSpPr>
            <p:spPr>
              <a:xfrm>
                <a:off x="2109915" y="2820059"/>
                <a:ext cx="5069361" cy="400110"/>
              </a:xfrm>
              <a:prstGeom prst="rect">
                <a:avLst/>
              </a:prstGeom>
              <a:solidFill>
                <a:srgbClr val="92D050"/>
              </a:solidFill>
              <a:ln>
                <a:solidFill>
                  <a:schemeClr val="accent1"/>
                </a:solidFill>
              </a:ln>
            </p:spPr>
            <p:txBody>
              <a:bodyPr wrap="square">
                <a:spAutoFit/>
              </a:bodyPr>
              <a:lstStyle/>
              <a:p>
                <a:r>
                  <a:rPr lang="fr-FR" sz="2000" dirty="0"/>
                  <a:t>Quelle </a:t>
                </a:r>
                <a:r>
                  <a:rPr lang="fr-FR" sz="2000" dirty="0">
                    <a:hlinkClick r:id="rId2" action="ppaction://hlinksldjump"/>
                  </a:rPr>
                  <a:t>action publique </a:t>
                </a:r>
                <a:r>
                  <a:rPr lang="fr-FR" sz="2000" dirty="0"/>
                  <a:t>pour </a:t>
                </a:r>
                <a:r>
                  <a:rPr lang="fr-FR" sz="2000" dirty="0">
                    <a:hlinkClick r:id="rId3" action="ppaction://hlinksldjump"/>
                  </a:rPr>
                  <a:t>l’environnement ?</a:t>
                </a:r>
                <a:endParaRPr lang="fr-FR" sz="2000" dirty="0"/>
              </a:p>
            </p:txBody>
          </p:sp>
          <p:sp>
            <p:nvSpPr>
              <p:cNvPr id="5" name="Rectangle 4">
                <a:extLst>
                  <a:ext uri="{FF2B5EF4-FFF2-40B4-BE49-F238E27FC236}">
                    <a16:creationId xmlns:a16="http://schemas.microsoft.com/office/drawing/2014/main" id="{72771827-CE61-4C0B-A808-F501BAA52836}"/>
                  </a:ext>
                </a:extLst>
              </p:cNvPr>
              <p:cNvSpPr/>
              <p:nvPr/>
            </p:nvSpPr>
            <p:spPr>
              <a:xfrm>
                <a:off x="2877579" y="224148"/>
                <a:ext cx="3333239" cy="830997"/>
              </a:xfrm>
              <a:prstGeom prst="rect">
                <a:avLst/>
              </a:prstGeom>
              <a:solidFill>
                <a:srgbClr val="FFFF00"/>
              </a:solidFill>
              <a:ln>
                <a:solidFill>
                  <a:schemeClr val="accent1"/>
                </a:solidFill>
              </a:ln>
            </p:spPr>
            <p:txBody>
              <a:bodyPr wrap="square">
                <a:spAutoFit/>
              </a:bodyPr>
              <a:lstStyle/>
              <a:p>
                <a:r>
                  <a:rPr lang="fr-FR" sz="1600" dirty="0"/>
                  <a:t>Savoir identifier les différents acteurs (pouvoirs publics, ONG, entreprises, experts, partis, mouvements citoyens)</a:t>
                </a:r>
              </a:p>
            </p:txBody>
          </p:sp>
          <p:sp>
            <p:nvSpPr>
              <p:cNvPr id="6" name="Rectangle 5">
                <a:hlinkClick r:id="rId4" action="ppaction://hlinksldjump"/>
                <a:extLst>
                  <a:ext uri="{FF2B5EF4-FFF2-40B4-BE49-F238E27FC236}">
                    <a16:creationId xmlns:a16="http://schemas.microsoft.com/office/drawing/2014/main" id="{2A83C6B6-0F81-4B9F-9DB8-3E7A7F3263DD}"/>
                  </a:ext>
                </a:extLst>
              </p:cNvPr>
              <p:cNvSpPr/>
              <p:nvPr/>
            </p:nvSpPr>
            <p:spPr>
              <a:xfrm>
                <a:off x="2877579" y="1573306"/>
                <a:ext cx="3340185" cy="830997"/>
              </a:xfrm>
              <a:prstGeom prst="rect">
                <a:avLst/>
              </a:prstGeom>
              <a:solidFill>
                <a:srgbClr val="FFFF00"/>
              </a:solidFill>
              <a:ln>
                <a:solidFill>
                  <a:schemeClr val="accent1"/>
                </a:solidFill>
              </a:ln>
            </p:spPr>
            <p:txBody>
              <a:bodyPr wrap="square">
                <a:spAutoFit/>
              </a:bodyPr>
              <a:lstStyle/>
              <a:p>
                <a:r>
                  <a:rPr lang="fr-FR" sz="1600" dirty="0">
                    <a:hlinkClick r:id="rId5" action="ppaction://hlinksldjump"/>
                  </a:rPr>
                  <a:t>construction des questions environnementales comme problème public</a:t>
                </a:r>
                <a:r>
                  <a:rPr lang="fr-FR" sz="1600" dirty="0"/>
                  <a:t> et mise à </a:t>
                </a:r>
                <a:r>
                  <a:rPr lang="fr-FR" sz="1600" dirty="0">
                    <a:hlinkClick r:id="rId6" action="ppaction://hlinksldjump"/>
                  </a:rPr>
                  <a:t>l’agenda politique </a:t>
                </a:r>
                <a:endParaRPr lang="fr-FR" sz="1600" dirty="0"/>
              </a:p>
            </p:txBody>
          </p:sp>
          <p:sp>
            <p:nvSpPr>
              <p:cNvPr id="7" name="Rectangle 6">
                <a:extLst>
                  <a:ext uri="{FF2B5EF4-FFF2-40B4-BE49-F238E27FC236}">
                    <a16:creationId xmlns:a16="http://schemas.microsoft.com/office/drawing/2014/main" id="{53F4291D-30A7-48B5-9EC9-B51C18AAAB77}"/>
                  </a:ext>
                </a:extLst>
              </p:cNvPr>
              <p:cNvSpPr/>
              <p:nvPr/>
            </p:nvSpPr>
            <p:spPr>
              <a:xfrm>
                <a:off x="330542" y="419145"/>
                <a:ext cx="1779373" cy="1569660"/>
              </a:xfrm>
              <a:prstGeom prst="rect">
                <a:avLst/>
              </a:prstGeom>
              <a:solidFill>
                <a:srgbClr val="FFFF00"/>
              </a:solidFill>
              <a:ln>
                <a:solidFill>
                  <a:schemeClr val="accent1"/>
                </a:solidFill>
              </a:ln>
            </p:spPr>
            <p:txBody>
              <a:bodyPr wrap="square">
                <a:spAutoFit/>
              </a:bodyPr>
              <a:lstStyle/>
              <a:p>
                <a:r>
                  <a:rPr lang="fr-FR" sz="1600" dirty="0"/>
                  <a:t>comprendre que ces acteurs entretiennent des relations de coopération et de conflit.</a:t>
                </a:r>
              </a:p>
            </p:txBody>
          </p:sp>
          <p:sp>
            <p:nvSpPr>
              <p:cNvPr id="9" name="Rectangle 8">
                <a:extLst>
                  <a:ext uri="{FF2B5EF4-FFF2-40B4-BE49-F238E27FC236}">
                    <a16:creationId xmlns:a16="http://schemas.microsoft.com/office/drawing/2014/main" id="{0AC389A2-0A0D-416E-BC7D-BD7ACD972368}"/>
                  </a:ext>
                </a:extLst>
              </p:cNvPr>
              <p:cNvSpPr/>
              <p:nvPr/>
            </p:nvSpPr>
            <p:spPr>
              <a:xfrm>
                <a:off x="6783859" y="419145"/>
                <a:ext cx="2236573" cy="1569660"/>
              </a:xfrm>
              <a:prstGeom prst="rect">
                <a:avLst/>
              </a:prstGeom>
              <a:solidFill>
                <a:srgbClr val="FFFF00"/>
              </a:solidFill>
              <a:ln>
                <a:solidFill>
                  <a:schemeClr val="accent1"/>
                </a:solidFill>
              </a:ln>
            </p:spPr>
            <p:txBody>
              <a:bodyPr wrap="square">
                <a:spAutoFit/>
              </a:bodyPr>
              <a:lstStyle/>
              <a:p>
                <a:r>
                  <a:rPr lang="fr-FR" sz="1600" dirty="0"/>
                  <a:t>Comprendre que l’action publique pour l’environnement articule différentes échelles (locale, nationale, européenne, mondiale).</a:t>
                </a:r>
              </a:p>
            </p:txBody>
          </p:sp>
          <p:sp>
            <p:nvSpPr>
              <p:cNvPr id="11" name="Rectangle 10">
                <a:extLst>
                  <a:ext uri="{FF2B5EF4-FFF2-40B4-BE49-F238E27FC236}">
                    <a16:creationId xmlns:a16="http://schemas.microsoft.com/office/drawing/2014/main" id="{4417F7BC-6644-4DB0-AC08-A5C2208F0555}"/>
                  </a:ext>
                </a:extLst>
              </p:cNvPr>
              <p:cNvSpPr/>
              <p:nvPr/>
            </p:nvSpPr>
            <p:spPr>
              <a:xfrm>
                <a:off x="98854" y="4257022"/>
                <a:ext cx="3954161" cy="1815882"/>
              </a:xfrm>
              <a:prstGeom prst="rect">
                <a:avLst/>
              </a:prstGeom>
              <a:solidFill>
                <a:srgbClr val="00B0F0"/>
              </a:solidFill>
              <a:ln>
                <a:solidFill>
                  <a:schemeClr val="accent1"/>
                </a:solidFill>
              </a:ln>
            </p:spPr>
            <p:txBody>
              <a:bodyPr wrap="square">
                <a:spAutoFit/>
              </a:bodyPr>
              <a:lstStyle/>
              <a:p>
                <a:r>
                  <a:rPr lang="fr-FR" sz="1600" dirty="0"/>
                  <a:t>connaître les </a:t>
                </a:r>
                <a:r>
                  <a:rPr lang="fr-FR" sz="1600" dirty="0">
                    <a:hlinkClick r:id="rId7" action="ppaction://hlinksldjump"/>
                  </a:rPr>
                  <a:t>principaux instruments </a:t>
                </a:r>
                <a:r>
                  <a:rPr lang="fr-FR" sz="1600" dirty="0"/>
                  <a:t>dont disposent les pouvoirs publics pour faire face aux externalités négatives sur l’environnement : </a:t>
                </a:r>
                <a:r>
                  <a:rPr lang="fr-FR" sz="1600" dirty="0">
                    <a:hlinkClick r:id="rId8" action="ppaction://hlinksldjump"/>
                  </a:rPr>
                  <a:t>réglementation</a:t>
                </a:r>
                <a:r>
                  <a:rPr lang="fr-FR" sz="1600" dirty="0"/>
                  <a:t>, </a:t>
                </a:r>
                <a:r>
                  <a:rPr lang="fr-FR" sz="1600" dirty="0">
                    <a:hlinkClick r:id="rId9" action="ppaction://hlinksldjump"/>
                  </a:rPr>
                  <a:t>marchés de quotas d'émission</a:t>
                </a:r>
                <a:r>
                  <a:rPr lang="fr-FR" sz="1600" dirty="0"/>
                  <a:t>, </a:t>
                </a:r>
                <a:r>
                  <a:rPr lang="fr-FR" sz="1600" dirty="0">
                    <a:hlinkClick r:id="rId10" action="ppaction://hlinksldjump"/>
                  </a:rPr>
                  <a:t>taxation</a:t>
                </a:r>
                <a:r>
                  <a:rPr lang="fr-FR" sz="1600" dirty="0"/>
                  <a:t>, </a:t>
                </a:r>
                <a:r>
                  <a:rPr lang="fr-FR" sz="1600" dirty="0">
                    <a:hlinkClick r:id="rId11" action="ppaction://hlinksldjump"/>
                  </a:rPr>
                  <a:t>subvention à l’innovation verte</a:t>
                </a:r>
                <a:r>
                  <a:rPr lang="fr-FR" sz="1600" dirty="0"/>
                  <a:t>. </a:t>
                </a:r>
                <a:r>
                  <a:rPr lang="fr-FR" sz="1200" dirty="0"/>
                  <a:t>(En prenant l’exemple du changement climatique) </a:t>
                </a:r>
              </a:p>
            </p:txBody>
          </p:sp>
          <p:sp>
            <p:nvSpPr>
              <p:cNvPr id="12" name="Rectangle 11">
                <a:extLst>
                  <a:ext uri="{FF2B5EF4-FFF2-40B4-BE49-F238E27FC236}">
                    <a16:creationId xmlns:a16="http://schemas.microsoft.com/office/drawing/2014/main" id="{3F8E3384-9516-43F0-9FB0-03503C08A5A4}"/>
                  </a:ext>
                </a:extLst>
              </p:cNvPr>
              <p:cNvSpPr/>
              <p:nvPr/>
            </p:nvSpPr>
            <p:spPr>
              <a:xfrm>
                <a:off x="5115697" y="4211081"/>
                <a:ext cx="3954162" cy="1815882"/>
              </a:xfrm>
              <a:prstGeom prst="rect">
                <a:avLst/>
              </a:prstGeom>
              <a:solidFill>
                <a:srgbClr val="00B0F0"/>
              </a:solidFill>
              <a:ln>
                <a:solidFill>
                  <a:schemeClr val="accent1"/>
                </a:solidFill>
              </a:ln>
            </p:spPr>
            <p:txBody>
              <a:bodyPr wrap="square">
                <a:spAutoFit/>
              </a:bodyPr>
              <a:lstStyle/>
              <a:p>
                <a:r>
                  <a:rPr lang="fr-FR" sz="1600" dirty="0"/>
                  <a:t>comprendre qu’en présence de </a:t>
                </a:r>
                <a:r>
                  <a:rPr lang="fr-FR" sz="1600" dirty="0">
                    <a:hlinkClick r:id="rId12" action="ppaction://hlinksldjump"/>
                  </a:rPr>
                  <a:t>bien commun </a:t>
                </a:r>
                <a:r>
                  <a:rPr lang="fr-FR" sz="1600" dirty="0"/>
                  <a:t>les </a:t>
                </a:r>
                <a:r>
                  <a:rPr lang="fr-FR" sz="1600" dirty="0">
                    <a:hlinkClick r:id="rId13" action="ppaction://hlinksldjump"/>
                  </a:rPr>
                  <a:t>négociations et accords internationaux liés à la préservation de l’environnement</a:t>
                </a:r>
                <a:r>
                  <a:rPr lang="fr-FR" sz="1600" dirty="0"/>
                  <a:t> sont contraints par des stratégies de passager clandestin et </a:t>
                </a:r>
                <a:r>
                  <a:rPr lang="fr-FR" sz="1600" dirty="0">
                    <a:hlinkClick r:id="rId14" action="ppaction://hlinksldjump"/>
                  </a:rPr>
                  <a:t>les inégalités de développement entre pays. </a:t>
                </a:r>
                <a:r>
                  <a:rPr lang="fr-FR" sz="1200" dirty="0"/>
                  <a:t>(En prenant l’exemple du changement climatique) </a:t>
                </a:r>
              </a:p>
            </p:txBody>
          </p:sp>
          <p:sp>
            <p:nvSpPr>
              <p:cNvPr id="13" name="Flèche : droite 12">
                <a:extLst>
                  <a:ext uri="{FF2B5EF4-FFF2-40B4-BE49-F238E27FC236}">
                    <a16:creationId xmlns:a16="http://schemas.microsoft.com/office/drawing/2014/main" id="{272EDDA1-9433-48E9-BC88-25E905067398}"/>
                  </a:ext>
                </a:extLst>
              </p:cNvPr>
              <p:cNvSpPr/>
              <p:nvPr/>
            </p:nvSpPr>
            <p:spPr>
              <a:xfrm>
                <a:off x="6287276" y="730609"/>
                <a:ext cx="420126" cy="36914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14" name="Flèche : gauche 13">
                <a:extLst>
                  <a:ext uri="{FF2B5EF4-FFF2-40B4-BE49-F238E27FC236}">
                    <a16:creationId xmlns:a16="http://schemas.microsoft.com/office/drawing/2014/main" id="{04C6954D-A939-40B8-B077-2A793B400A05}"/>
                  </a:ext>
                </a:extLst>
              </p:cNvPr>
              <p:cNvSpPr/>
              <p:nvPr/>
            </p:nvSpPr>
            <p:spPr>
              <a:xfrm>
                <a:off x="2225762" y="730609"/>
                <a:ext cx="420125" cy="37070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15" name="Flèche : droite 14">
                <a:extLst>
                  <a:ext uri="{FF2B5EF4-FFF2-40B4-BE49-F238E27FC236}">
                    <a16:creationId xmlns:a16="http://schemas.microsoft.com/office/drawing/2014/main" id="{301A69C2-E2D0-4EE3-87F4-4A6024D071DA}"/>
                  </a:ext>
                </a:extLst>
              </p:cNvPr>
              <p:cNvSpPr/>
              <p:nvPr/>
            </p:nvSpPr>
            <p:spPr>
              <a:xfrm>
                <a:off x="4154960" y="4459753"/>
                <a:ext cx="926756" cy="24713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lèche : gauche 15">
                <a:extLst>
                  <a:ext uri="{FF2B5EF4-FFF2-40B4-BE49-F238E27FC236}">
                    <a16:creationId xmlns:a16="http://schemas.microsoft.com/office/drawing/2014/main" id="{ED37EE82-FE57-42DD-B8DA-04E7F939275A}"/>
                  </a:ext>
                </a:extLst>
              </p:cNvPr>
              <p:cNvSpPr/>
              <p:nvPr/>
            </p:nvSpPr>
            <p:spPr>
              <a:xfrm>
                <a:off x="4120978" y="5029815"/>
                <a:ext cx="926756" cy="24713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lèche : bas 16">
                <a:extLst>
                  <a:ext uri="{FF2B5EF4-FFF2-40B4-BE49-F238E27FC236}">
                    <a16:creationId xmlns:a16="http://schemas.microsoft.com/office/drawing/2014/main" id="{4DD86972-A8EC-4DA5-BFA9-CA36D8B92FD7}"/>
                  </a:ext>
                </a:extLst>
              </p:cNvPr>
              <p:cNvSpPr/>
              <p:nvPr/>
            </p:nvSpPr>
            <p:spPr>
              <a:xfrm>
                <a:off x="7504059" y="2201969"/>
                <a:ext cx="284205" cy="183663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Flèche : haut 17">
                <a:extLst>
                  <a:ext uri="{FF2B5EF4-FFF2-40B4-BE49-F238E27FC236}">
                    <a16:creationId xmlns:a16="http://schemas.microsoft.com/office/drawing/2014/main" id="{0F5CCE41-0280-4A7F-B9B7-C2E10DEBE756}"/>
                  </a:ext>
                </a:extLst>
              </p:cNvPr>
              <p:cNvSpPr/>
              <p:nvPr/>
            </p:nvSpPr>
            <p:spPr>
              <a:xfrm>
                <a:off x="5412260" y="3339448"/>
                <a:ext cx="284205" cy="79829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Flèche : haut 21">
                <a:extLst>
                  <a:ext uri="{FF2B5EF4-FFF2-40B4-BE49-F238E27FC236}">
                    <a16:creationId xmlns:a16="http://schemas.microsoft.com/office/drawing/2014/main" id="{58CD8B2B-3BBE-4991-BF56-BEB2D7223F2F}"/>
                  </a:ext>
                </a:extLst>
              </p:cNvPr>
              <p:cNvSpPr/>
              <p:nvPr/>
            </p:nvSpPr>
            <p:spPr>
              <a:xfrm>
                <a:off x="3447536" y="3339448"/>
                <a:ext cx="284205" cy="79829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Flèche : bas 22">
                <a:extLst>
                  <a:ext uri="{FF2B5EF4-FFF2-40B4-BE49-F238E27FC236}">
                    <a16:creationId xmlns:a16="http://schemas.microsoft.com/office/drawing/2014/main" id="{94DC1238-1F1D-4515-8532-841712E96376}"/>
                  </a:ext>
                </a:extLst>
              </p:cNvPr>
              <p:cNvSpPr/>
              <p:nvPr/>
            </p:nvSpPr>
            <p:spPr>
              <a:xfrm>
                <a:off x="1078125" y="2178913"/>
                <a:ext cx="284205" cy="183663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Flèche : droite 24">
                <a:extLst>
                  <a:ext uri="{FF2B5EF4-FFF2-40B4-BE49-F238E27FC236}">
                    <a16:creationId xmlns:a16="http://schemas.microsoft.com/office/drawing/2014/main" id="{E5D7C560-5CB3-49D6-9F47-8CDFE9355966}"/>
                  </a:ext>
                </a:extLst>
              </p:cNvPr>
              <p:cNvSpPr/>
              <p:nvPr/>
            </p:nvSpPr>
            <p:spPr>
              <a:xfrm>
                <a:off x="2225762" y="1816443"/>
                <a:ext cx="457194" cy="10361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Flèche : droite 25">
                <a:extLst>
                  <a:ext uri="{FF2B5EF4-FFF2-40B4-BE49-F238E27FC236}">
                    <a16:creationId xmlns:a16="http://schemas.microsoft.com/office/drawing/2014/main" id="{0FD4C869-A836-444C-A1B1-6198C7E7C594}"/>
                  </a:ext>
                </a:extLst>
              </p:cNvPr>
              <p:cNvSpPr/>
              <p:nvPr/>
            </p:nvSpPr>
            <p:spPr>
              <a:xfrm rot="10800000">
                <a:off x="6247887" y="1850035"/>
                <a:ext cx="457194" cy="10361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Flèche : droite 26">
                <a:extLst>
                  <a:ext uri="{FF2B5EF4-FFF2-40B4-BE49-F238E27FC236}">
                    <a16:creationId xmlns:a16="http://schemas.microsoft.com/office/drawing/2014/main" id="{0ACFF6D1-8B35-4648-8F1C-9B797F381849}"/>
                  </a:ext>
                </a:extLst>
              </p:cNvPr>
              <p:cNvSpPr/>
              <p:nvPr/>
            </p:nvSpPr>
            <p:spPr>
              <a:xfrm rot="5400000">
                <a:off x="4263792" y="1259908"/>
                <a:ext cx="457194" cy="10361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Flèche : haut 27">
                <a:extLst>
                  <a:ext uri="{FF2B5EF4-FFF2-40B4-BE49-F238E27FC236}">
                    <a16:creationId xmlns:a16="http://schemas.microsoft.com/office/drawing/2014/main" id="{8282864E-EB68-491B-8CE3-B9FB20F48BC7}"/>
                  </a:ext>
                </a:extLst>
              </p:cNvPr>
              <p:cNvSpPr/>
              <p:nvPr/>
            </p:nvSpPr>
            <p:spPr>
              <a:xfrm rot="10800000">
                <a:off x="4425649" y="2484628"/>
                <a:ext cx="284205" cy="242602"/>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4" name="ZoneTexte 33">
              <a:extLst>
                <a:ext uri="{FF2B5EF4-FFF2-40B4-BE49-F238E27FC236}">
                  <a16:creationId xmlns:a16="http://schemas.microsoft.com/office/drawing/2014/main" id="{F36A2745-E0D2-48C4-9C3F-D92FD1CACA83}"/>
                </a:ext>
              </a:extLst>
            </p:cNvPr>
            <p:cNvSpPr txBox="1"/>
            <p:nvPr/>
          </p:nvSpPr>
          <p:spPr>
            <a:xfrm>
              <a:off x="-36173" y="2660996"/>
              <a:ext cx="788648" cy="369332"/>
            </a:xfrm>
            <a:prstGeom prst="rect">
              <a:avLst/>
            </a:prstGeom>
            <a:noFill/>
          </p:spPr>
          <p:txBody>
            <a:bodyPr wrap="square" rtlCol="0">
              <a:spAutoFit/>
            </a:bodyPr>
            <a:lstStyle/>
            <a:p>
              <a:r>
                <a:rPr lang="fr-FR" dirty="0">
                  <a:hlinkClick r:id="rId15" action="ppaction://hlinksldjump"/>
                </a:rPr>
                <a:t>Sc. po</a:t>
              </a:r>
              <a:endParaRPr lang="fr-FR" dirty="0"/>
            </a:p>
          </p:txBody>
        </p:sp>
        <p:sp>
          <p:nvSpPr>
            <p:cNvPr id="37" name="Rectangle 36">
              <a:hlinkClick r:id="rId16" action="ppaction://hlinksldjump"/>
              <a:extLst>
                <a:ext uri="{FF2B5EF4-FFF2-40B4-BE49-F238E27FC236}">
                  <a16:creationId xmlns:a16="http://schemas.microsoft.com/office/drawing/2014/main" id="{5E4C67B1-28CE-4DE8-A6BD-405C6E9197E9}"/>
                </a:ext>
              </a:extLst>
            </p:cNvPr>
            <p:cNvSpPr/>
            <p:nvPr/>
          </p:nvSpPr>
          <p:spPr>
            <a:xfrm>
              <a:off x="-24715" y="3259315"/>
              <a:ext cx="517770" cy="369332"/>
            </a:xfrm>
            <a:prstGeom prst="rect">
              <a:avLst/>
            </a:prstGeom>
          </p:spPr>
          <p:txBody>
            <a:bodyPr wrap="none">
              <a:spAutoFit/>
            </a:bodyPr>
            <a:lstStyle/>
            <a:p>
              <a:r>
                <a:rPr lang="fr-FR" dirty="0">
                  <a:hlinkClick r:id="rId16" action="ppaction://hlinksldjump"/>
                </a:rPr>
                <a:t>Eco</a:t>
              </a:r>
              <a:endParaRPr lang="fr-FR" dirty="0"/>
            </a:p>
          </p:txBody>
        </p:sp>
        <p:sp>
          <p:nvSpPr>
            <p:cNvPr id="38" name="ZoneTexte 37">
              <a:hlinkClick r:id="rId17" action="ppaction://hlinksldjump"/>
              <a:extLst>
                <a:ext uri="{FF2B5EF4-FFF2-40B4-BE49-F238E27FC236}">
                  <a16:creationId xmlns:a16="http://schemas.microsoft.com/office/drawing/2014/main" id="{7A38ACAB-50C7-4371-9D7E-FF961EF830E5}"/>
                </a:ext>
              </a:extLst>
            </p:cNvPr>
            <p:cNvSpPr txBox="1"/>
            <p:nvPr/>
          </p:nvSpPr>
          <p:spPr>
            <a:xfrm>
              <a:off x="134121" y="62950"/>
              <a:ext cx="1355736" cy="307777"/>
            </a:xfrm>
            <a:prstGeom prst="rect">
              <a:avLst/>
            </a:prstGeom>
            <a:solidFill>
              <a:srgbClr val="FFC000"/>
            </a:solidFill>
          </p:spPr>
          <p:txBody>
            <a:bodyPr wrap="square" rtlCol="0">
              <a:spAutoFit/>
            </a:bodyPr>
            <a:lstStyle/>
            <a:p>
              <a:r>
                <a:rPr lang="fr-FR" sz="1400" dirty="0"/>
                <a:t>Activités : intro</a:t>
              </a:r>
            </a:p>
          </p:txBody>
        </p:sp>
        <p:sp>
          <p:nvSpPr>
            <p:cNvPr id="39" name="ZoneTexte 38">
              <a:hlinkClick r:id="rId18" action="ppaction://hlinksldjump"/>
              <a:extLst>
                <a:ext uri="{FF2B5EF4-FFF2-40B4-BE49-F238E27FC236}">
                  <a16:creationId xmlns:a16="http://schemas.microsoft.com/office/drawing/2014/main" id="{B5464D9B-121A-48A9-85AA-B3A3751F5A7C}"/>
                </a:ext>
              </a:extLst>
            </p:cNvPr>
            <p:cNvSpPr txBox="1"/>
            <p:nvPr/>
          </p:nvSpPr>
          <p:spPr>
            <a:xfrm>
              <a:off x="7782891" y="2590107"/>
              <a:ext cx="1340645" cy="492443"/>
            </a:xfrm>
            <a:prstGeom prst="rect">
              <a:avLst/>
            </a:prstGeom>
            <a:solidFill>
              <a:srgbClr val="FFC000"/>
            </a:solidFill>
          </p:spPr>
          <p:txBody>
            <a:bodyPr wrap="square" rtlCol="0">
              <a:spAutoFit/>
            </a:bodyPr>
            <a:lstStyle/>
            <a:p>
              <a:r>
                <a:rPr lang="fr-FR" sz="1300" dirty="0"/>
                <a:t>Activités : objectifs Sc. po</a:t>
              </a:r>
            </a:p>
          </p:txBody>
        </p:sp>
        <p:sp>
          <p:nvSpPr>
            <p:cNvPr id="40" name="ZoneTexte 39">
              <a:hlinkClick r:id="rId19" action="ppaction://hlinksldjump"/>
              <a:extLst>
                <a:ext uri="{FF2B5EF4-FFF2-40B4-BE49-F238E27FC236}">
                  <a16:creationId xmlns:a16="http://schemas.microsoft.com/office/drawing/2014/main" id="{B55BB30A-AB17-45B4-AF10-7B3DEBE73383}"/>
                </a:ext>
              </a:extLst>
            </p:cNvPr>
            <p:cNvSpPr txBox="1"/>
            <p:nvPr/>
          </p:nvSpPr>
          <p:spPr>
            <a:xfrm>
              <a:off x="7770919" y="3282806"/>
              <a:ext cx="1340645" cy="492443"/>
            </a:xfrm>
            <a:prstGeom prst="rect">
              <a:avLst/>
            </a:prstGeom>
            <a:solidFill>
              <a:srgbClr val="FFC000"/>
            </a:solidFill>
          </p:spPr>
          <p:txBody>
            <a:bodyPr wrap="square" rtlCol="0">
              <a:spAutoFit/>
            </a:bodyPr>
            <a:lstStyle/>
            <a:p>
              <a:r>
                <a:rPr lang="fr-FR" sz="1300" dirty="0"/>
                <a:t>Activités: objectifs éco</a:t>
              </a:r>
            </a:p>
          </p:txBody>
        </p:sp>
        <p:sp>
          <p:nvSpPr>
            <p:cNvPr id="41" name="ZoneTexte 40">
              <a:hlinkClick r:id="rId20" action="ppaction://hlinksldjump"/>
              <a:extLst>
                <a:ext uri="{FF2B5EF4-FFF2-40B4-BE49-F238E27FC236}">
                  <a16:creationId xmlns:a16="http://schemas.microsoft.com/office/drawing/2014/main" id="{E3FAD6DF-FB1C-42B6-A2CF-F861C47537AE}"/>
                </a:ext>
              </a:extLst>
            </p:cNvPr>
            <p:cNvSpPr txBox="1"/>
            <p:nvPr/>
          </p:nvSpPr>
          <p:spPr>
            <a:xfrm>
              <a:off x="7400925" y="6308906"/>
              <a:ext cx="1668934" cy="307777"/>
            </a:xfrm>
            <a:prstGeom prst="rect">
              <a:avLst/>
            </a:prstGeom>
            <a:solidFill>
              <a:srgbClr val="FFC000"/>
            </a:solidFill>
          </p:spPr>
          <p:txBody>
            <a:bodyPr wrap="square" rtlCol="0">
              <a:spAutoFit/>
            </a:bodyPr>
            <a:lstStyle/>
            <a:p>
              <a:r>
                <a:rPr lang="fr-FR" sz="1400" dirty="0"/>
                <a:t>Activités : synthèse</a:t>
              </a:r>
            </a:p>
          </p:txBody>
        </p:sp>
      </p:grpSp>
    </p:spTree>
    <p:extLst>
      <p:ext uri="{BB962C8B-B14F-4D97-AF65-F5344CB8AC3E}">
        <p14:creationId xmlns:p14="http://schemas.microsoft.com/office/powerpoint/2010/main" val="5637119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6" y="188640"/>
            <a:ext cx="7776864" cy="1200329"/>
          </a:xfrm>
          <a:prstGeom prst="rect">
            <a:avLst/>
          </a:prstGeom>
          <a:noFill/>
        </p:spPr>
        <p:txBody>
          <a:bodyPr wrap="square" rtlCol="0">
            <a:spAutoFit/>
          </a:bodyPr>
          <a:lstStyle/>
          <a:p>
            <a:r>
              <a:rPr lang="fr-FR" b="1" dirty="0">
                <a:solidFill>
                  <a:srgbClr val="C00000"/>
                </a:solidFill>
              </a:rPr>
              <a:t>2)</a:t>
            </a:r>
            <a:r>
              <a:rPr lang="fr-FR" dirty="0">
                <a:solidFill>
                  <a:srgbClr val="C00000"/>
                </a:solidFill>
              </a:rPr>
              <a:t> </a:t>
            </a:r>
            <a:r>
              <a:rPr lang="fr-FR" dirty="0"/>
              <a:t>Inscrivez-les dans le schéma ci-dessous. Faites de même avec les actions mentionnées dans les docs*** du manuel. Surlignez dans la même couleur celles qui vous semblent relever d’un objectif identique et reliez celles qui vous semblent liées (induites l’une par l’autre). </a:t>
            </a:r>
          </a:p>
        </p:txBody>
      </p:sp>
      <p:pic>
        <p:nvPicPr>
          <p:cNvPr id="20482" name="Picture 2"/>
          <p:cNvPicPr>
            <a:picLocks noChangeAspect="1" noChangeArrowheads="1"/>
          </p:cNvPicPr>
          <p:nvPr/>
        </p:nvPicPr>
        <p:blipFill>
          <a:blip r:embed="rId2" cstate="print"/>
          <a:srcRect/>
          <a:stretch>
            <a:fillRect/>
          </a:stretch>
        </p:blipFill>
        <p:spPr bwMode="auto">
          <a:xfrm>
            <a:off x="1187624" y="1328091"/>
            <a:ext cx="6696744" cy="5317266"/>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467544" y="332657"/>
            <a:ext cx="7992888" cy="2308324"/>
          </a:xfrm>
          <a:prstGeom prst="rect">
            <a:avLst/>
          </a:prstGeom>
          <a:noFill/>
        </p:spPr>
        <p:txBody>
          <a:bodyPr wrap="square" rtlCol="0">
            <a:spAutoFit/>
          </a:bodyPr>
          <a:lstStyle/>
          <a:p>
            <a:r>
              <a:rPr lang="fr-FR" b="1" dirty="0">
                <a:solidFill>
                  <a:srgbClr val="C00000"/>
                </a:solidFill>
              </a:rPr>
              <a:t>3)</a:t>
            </a:r>
            <a:r>
              <a:rPr lang="fr-FR" dirty="0">
                <a:solidFill>
                  <a:srgbClr val="C00000"/>
                </a:solidFill>
              </a:rPr>
              <a:t> </a:t>
            </a:r>
            <a:r>
              <a:rPr lang="fr-FR" b="1" dirty="0"/>
              <a:t>Rédigez </a:t>
            </a:r>
            <a:r>
              <a:rPr lang="fr-FR" dirty="0"/>
              <a:t>un paragraphe d’une quinzaine de lignes où vous démontrerez que l’action publique contre le réchauffement climatique conduit à la mobilisation d’acteurs situés à différents échelons de pouvoir, et agissant à différentes échelles.  </a:t>
            </a:r>
            <a:r>
              <a:rPr lang="fr-FR" b="1" dirty="0">
                <a:solidFill>
                  <a:srgbClr val="00B050"/>
                </a:solidFill>
              </a:rPr>
              <a:t>Alternative</a:t>
            </a:r>
            <a:r>
              <a:rPr lang="fr-FR" b="1" dirty="0"/>
              <a:t> </a:t>
            </a:r>
            <a:r>
              <a:rPr lang="fr-FR" dirty="0"/>
              <a:t>: Choisissez un domaine pour lequel les autorités publiques peuvent agir (par exemple : protection de la biodiversité, des fonds marins, de la forêt primaire etc.). Menez les recherches nécessaires puis rédigez un paragraphe d’une quinzaine de lignes pour montrer que cette action articule différents niveaux de pouvoir, à différentes échelles.</a:t>
            </a:r>
          </a:p>
        </p:txBody>
      </p:sp>
      <p:sp>
        <p:nvSpPr>
          <p:cNvPr id="7" name="ZoneTexte 6"/>
          <p:cNvSpPr txBox="1"/>
          <p:nvPr/>
        </p:nvSpPr>
        <p:spPr>
          <a:xfrm>
            <a:off x="539552" y="2780928"/>
            <a:ext cx="7848872" cy="1200329"/>
          </a:xfrm>
          <a:prstGeom prst="rect">
            <a:avLst/>
          </a:prstGeom>
          <a:noFill/>
        </p:spPr>
        <p:txBody>
          <a:bodyPr wrap="square" rtlCol="0">
            <a:spAutoFit/>
          </a:bodyPr>
          <a:lstStyle/>
          <a:p>
            <a:r>
              <a:rPr lang="fr-FR" b="1" dirty="0">
                <a:solidFill>
                  <a:srgbClr val="C00000"/>
                </a:solidFill>
              </a:rPr>
              <a:t>4)</a:t>
            </a:r>
            <a:r>
              <a:rPr lang="fr-FR" dirty="0">
                <a:solidFill>
                  <a:srgbClr val="C00000"/>
                </a:solidFill>
              </a:rPr>
              <a:t> </a:t>
            </a:r>
            <a:r>
              <a:rPr lang="fr-FR" b="1" dirty="0">
                <a:solidFill>
                  <a:srgbClr val="00B050"/>
                </a:solidFill>
              </a:rPr>
              <a:t>Question de transition avec l’objectif d’apprentissage suivant</a:t>
            </a:r>
          </a:p>
          <a:p>
            <a:r>
              <a:rPr lang="fr-FR" dirty="0"/>
              <a:t>En vous aidant du tableau ci-dessous regroupez les différentes actions mentionnées dans la chronologie et votre manuel en catégories qui vous semblent pertinentes </a:t>
            </a:r>
          </a:p>
        </p:txBody>
      </p:sp>
      <p:graphicFrame>
        <p:nvGraphicFramePr>
          <p:cNvPr id="9" name="Tableau 8"/>
          <p:cNvGraphicFramePr>
            <a:graphicFrameLocks noGrp="1"/>
          </p:cNvGraphicFramePr>
          <p:nvPr/>
        </p:nvGraphicFramePr>
        <p:xfrm>
          <a:off x="539552" y="4077072"/>
          <a:ext cx="7992890" cy="1828800"/>
        </p:xfrm>
        <a:graphic>
          <a:graphicData uri="http://schemas.openxmlformats.org/drawingml/2006/table">
            <a:tbl>
              <a:tblPr firstRow="1" bandRow="1">
                <a:tableStyleId>{5C22544A-7EE6-4342-B048-85BDC9FD1C3A}</a:tableStyleId>
              </a:tblPr>
              <a:tblGrid>
                <a:gridCol w="1598578">
                  <a:extLst>
                    <a:ext uri="{9D8B030D-6E8A-4147-A177-3AD203B41FA5}">
                      <a16:colId xmlns:a16="http://schemas.microsoft.com/office/drawing/2014/main" val="20000"/>
                    </a:ext>
                  </a:extLst>
                </a:gridCol>
                <a:gridCol w="1598578">
                  <a:extLst>
                    <a:ext uri="{9D8B030D-6E8A-4147-A177-3AD203B41FA5}">
                      <a16:colId xmlns:a16="http://schemas.microsoft.com/office/drawing/2014/main" val="20001"/>
                    </a:ext>
                  </a:extLst>
                </a:gridCol>
                <a:gridCol w="1598578">
                  <a:extLst>
                    <a:ext uri="{9D8B030D-6E8A-4147-A177-3AD203B41FA5}">
                      <a16:colId xmlns:a16="http://schemas.microsoft.com/office/drawing/2014/main" val="20002"/>
                    </a:ext>
                  </a:extLst>
                </a:gridCol>
                <a:gridCol w="1598578">
                  <a:extLst>
                    <a:ext uri="{9D8B030D-6E8A-4147-A177-3AD203B41FA5}">
                      <a16:colId xmlns:a16="http://schemas.microsoft.com/office/drawing/2014/main" val="20003"/>
                    </a:ext>
                  </a:extLst>
                </a:gridCol>
                <a:gridCol w="1598578">
                  <a:extLst>
                    <a:ext uri="{9D8B030D-6E8A-4147-A177-3AD203B41FA5}">
                      <a16:colId xmlns:a16="http://schemas.microsoft.com/office/drawing/2014/main" val="20004"/>
                    </a:ext>
                  </a:extLst>
                </a:gridCol>
              </a:tblGrid>
              <a:tr h="370840">
                <a:tc>
                  <a:txBody>
                    <a:bodyPr/>
                    <a:lstStyle/>
                    <a:p>
                      <a:r>
                        <a:rPr lang="fr-FR" dirty="0"/>
                        <a:t>Organisation d’une expertise</a:t>
                      </a:r>
                    </a:p>
                  </a:txBody>
                  <a:tcPr/>
                </a:tc>
                <a:tc>
                  <a:txBody>
                    <a:bodyPr/>
                    <a:lstStyle/>
                    <a:p>
                      <a:r>
                        <a:rPr lang="fr-FR" dirty="0"/>
                        <a:t>Organisation de</a:t>
                      </a:r>
                      <a:r>
                        <a:rPr lang="fr-FR" baseline="0" dirty="0"/>
                        <a:t> négociations</a:t>
                      </a:r>
                      <a:endParaRPr lang="fr-FR" dirty="0"/>
                    </a:p>
                  </a:txBody>
                  <a:tcPr/>
                </a:tc>
                <a:tc>
                  <a:txBody>
                    <a:bodyPr/>
                    <a:lstStyle/>
                    <a:p>
                      <a:r>
                        <a:rPr lang="fr-FR" dirty="0"/>
                        <a:t>Mise en place</a:t>
                      </a:r>
                      <a:r>
                        <a:rPr lang="fr-FR" baseline="0" dirty="0"/>
                        <a:t> de mesures contraignantes</a:t>
                      </a:r>
                      <a:endParaRPr lang="fr-FR" dirty="0"/>
                    </a:p>
                  </a:txBody>
                  <a:tcPr/>
                </a:tc>
                <a:tc>
                  <a:txBody>
                    <a:bodyPr/>
                    <a:lstStyle/>
                    <a:p>
                      <a:r>
                        <a:rPr lang="fr-FR" dirty="0"/>
                        <a:t>Mise en place de mesures incitatives</a:t>
                      </a:r>
                    </a:p>
                  </a:txBody>
                  <a:tcPr/>
                </a:tc>
                <a:tc>
                  <a:txBody>
                    <a:bodyPr/>
                    <a:lstStyle/>
                    <a:p>
                      <a:r>
                        <a:rPr lang="fr-FR" dirty="0"/>
                        <a:t>Actions de sensibilisation</a:t>
                      </a:r>
                    </a:p>
                  </a:txBody>
                  <a:tcPr/>
                </a:tc>
                <a:extLst>
                  <a:ext uri="{0D108BD9-81ED-4DB2-BD59-A6C34878D82A}">
                    <a16:rowId xmlns:a16="http://schemas.microsoft.com/office/drawing/2014/main" val="10000"/>
                  </a:ext>
                </a:extLst>
              </a:tr>
              <a:tr h="370840">
                <a:tc>
                  <a:txBody>
                    <a:bodyPr/>
                    <a:lstStyle/>
                    <a:p>
                      <a:endParaRPr lang="fr-FR" dirty="0"/>
                    </a:p>
                    <a:p>
                      <a:endParaRPr lang="fr-FR" dirty="0"/>
                    </a:p>
                    <a:p>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extLst>
                  <a:ext uri="{0D108BD9-81ED-4DB2-BD59-A6C34878D82A}">
                    <a16:rowId xmlns:a16="http://schemas.microsoft.com/office/drawing/2014/main" val="10001"/>
                  </a:ext>
                </a:extLst>
              </a:tr>
            </a:tbl>
          </a:graphicData>
        </a:graphic>
      </p:graphicFrame>
      <p:sp>
        <p:nvSpPr>
          <p:cNvPr id="5" name="Flèche : courbe vers le haut 4">
            <a:hlinkClick r:id="rId3" action="ppaction://hlinksldjump"/>
            <a:extLst>
              <a:ext uri="{FF2B5EF4-FFF2-40B4-BE49-F238E27FC236}">
                <a16:creationId xmlns:a16="http://schemas.microsoft.com/office/drawing/2014/main" id="{7CFC385A-DB57-4003-86BC-10D422A3CB30}"/>
              </a:ext>
            </a:extLst>
          </p:cNvPr>
          <p:cNvSpPr/>
          <p:nvPr/>
        </p:nvSpPr>
        <p:spPr>
          <a:xfrm rot="16200000">
            <a:off x="8718334" y="6363768"/>
            <a:ext cx="295275" cy="285750"/>
          </a:xfrm>
          <a:prstGeom prst="curvedUpArrow">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39552" y="332657"/>
            <a:ext cx="7848872" cy="1754326"/>
          </a:xfrm>
          <a:prstGeom prst="rect">
            <a:avLst/>
          </a:prstGeom>
          <a:noFill/>
        </p:spPr>
        <p:txBody>
          <a:bodyPr wrap="square" rtlCol="0">
            <a:spAutoFit/>
          </a:bodyPr>
          <a:lstStyle/>
          <a:p>
            <a:r>
              <a:rPr lang="fr-FR" b="1" u="sng" dirty="0">
                <a:solidFill>
                  <a:srgbClr val="7030A0"/>
                </a:solidFill>
              </a:rPr>
              <a:t>OBJECTIF 3</a:t>
            </a:r>
            <a:r>
              <a:rPr lang="fr-FR" dirty="0">
                <a:solidFill>
                  <a:srgbClr val="7030A0"/>
                </a:solidFill>
              </a:rPr>
              <a:t>. </a:t>
            </a:r>
            <a:r>
              <a:rPr lang="fr-FR" b="1" dirty="0">
                <a:solidFill>
                  <a:srgbClr val="7030A0"/>
                </a:solidFill>
              </a:rPr>
              <a:t> </a:t>
            </a:r>
            <a:r>
              <a:rPr lang="fr-FR" dirty="0">
                <a:solidFill>
                  <a:srgbClr val="7030A0"/>
                </a:solidFill>
              </a:rPr>
              <a:t>Connaître les </a:t>
            </a:r>
            <a:r>
              <a:rPr lang="fr-FR" b="1" dirty="0">
                <a:solidFill>
                  <a:srgbClr val="7030A0"/>
                </a:solidFill>
              </a:rPr>
              <a:t>principaux instruments</a:t>
            </a:r>
            <a:r>
              <a:rPr lang="fr-FR" dirty="0">
                <a:solidFill>
                  <a:srgbClr val="7030A0"/>
                </a:solidFill>
              </a:rPr>
              <a:t> dont disposent les pouvoirs publics pour faire face aux externalités négatives sur l’environnement : </a:t>
            </a:r>
            <a:r>
              <a:rPr lang="fr-FR" b="1" dirty="0">
                <a:solidFill>
                  <a:srgbClr val="7030A0"/>
                </a:solidFill>
              </a:rPr>
              <a:t>réglementation, marchés de quotas d'émission, taxation, subvention à l’innovation verte</a:t>
            </a:r>
            <a:r>
              <a:rPr lang="fr-FR" dirty="0">
                <a:solidFill>
                  <a:srgbClr val="7030A0"/>
                </a:solidFill>
              </a:rPr>
              <a:t> ; comprendre que ces différents instruments présentent des </a:t>
            </a:r>
            <a:r>
              <a:rPr lang="fr-FR" b="1" dirty="0">
                <a:solidFill>
                  <a:srgbClr val="7030A0"/>
                </a:solidFill>
              </a:rPr>
              <a:t>avantages et des limites</a:t>
            </a:r>
            <a:r>
              <a:rPr lang="fr-FR" dirty="0">
                <a:solidFill>
                  <a:srgbClr val="7030A0"/>
                </a:solidFill>
              </a:rPr>
              <a:t>, et que leur mise en œuvre  peut se heurter à des </a:t>
            </a:r>
            <a:r>
              <a:rPr lang="fr-FR" b="1" dirty="0">
                <a:solidFill>
                  <a:srgbClr val="7030A0"/>
                </a:solidFill>
              </a:rPr>
              <a:t>dysfonctionnements de l’action publique</a:t>
            </a:r>
            <a:r>
              <a:rPr lang="fr-FR" dirty="0">
                <a:solidFill>
                  <a:srgbClr val="7030A0"/>
                </a:solidFill>
              </a:rPr>
              <a:t>.</a:t>
            </a:r>
            <a:endParaRPr lang="fr-FR" dirty="0"/>
          </a:p>
        </p:txBody>
      </p:sp>
      <p:sp>
        <p:nvSpPr>
          <p:cNvPr id="3" name="ZoneTexte 2"/>
          <p:cNvSpPr txBox="1"/>
          <p:nvPr/>
        </p:nvSpPr>
        <p:spPr>
          <a:xfrm>
            <a:off x="395536" y="2348880"/>
            <a:ext cx="8280920" cy="3477875"/>
          </a:xfrm>
          <a:prstGeom prst="rect">
            <a:avLst/>
          </a:prstGeom>
          <a:noFill/>
        </p:spPr>
        <p:txBody>
          <a:bodyPr wrap="square" rtlCol="0">
            <a:spAutoFit/>
          </a:bodyPr>
          <a:lstStyle/>
          <a:p>
            <a:r>
              <a:rPr lang="fr-FR" sz="2000" b="1" u="sng" dirty="0"/>
              <a:t>Après</a:t>
            </a:r>
            <a:r>
              <a:rPr lang="fr-FR" sz="2000" b="1" dirty="0"/>
              <a:t> une présentation de chaque instrument </a:t>
            </a:r>
            <a:r>
              <a:rPr lang="fr-FR" sz="2000" dirty="0"/>
              <a:t>(objectifs, avantages, illustrations, limites), proposer une activité pour </a:t>
            </a:r>
            <a:r>
              <a:rPr lang="fr-FR" sz="2000" b="1" dirty="0"/>
              <a:t>mettre en évidence les enjeux à la fois économiques, sociaux et politiques </a:t>
            </a:r>
            <a:r>
              <a:rPr lang="fr-FR" sz="2000" dirty="0"/>
              <a:t>de la mise en œuvre de ces instruments. </a:t>
            </a:r>
          </a:p>
          <a:p>
            <a:endParaRPr lang="fr-FR" sz="2000" dirty="0"/>
          </a:p>
          <a:p>
            <a:r>
              <a:rPr lang="fr-FR" sz="2000" dirty="0"/>
              <a:t>Partir d’un exemple circonscrit. Par exemple :</a:t>
            </a:r>
          </a:p>
          <a:p>
            <a:pPr>
              <a:buFont typeface="Wingdings" pitchFamily="2" charset="2"/>
              <a:buChar char="Ø"/>
            </a:pPr>
            <a:r>
              <a:rPr lang="fr-FR" sz="2000" dirty="0"/>
              <a:t>La fiscalité écologique en France</a:t>
            </a:r>
          </a:p>
          <a:p>
            <a:pPr>
              <a:buFont typeface="Wingdings" pitchFamily="2" charset="2"/>
              <a:buChar char="Ø"/>
            </a:pPr>
            <a:r>
              <a:rPr lang="fr-FR" sz="2000" dirty="0"/>
              <a:t>Le transport aérien face au défi climatique</a:t>
            </a:r>
          </a:p>
          <a:p>
            <a:pPr>
              <a:buFont typeface="Wingdings" pitchFamily="2" charset="2"/>
              <a:buChar char="Ø"/>
            </a:pPr>
            <a:r>
              <a:rPr lang="fr-FR" sz="2000" dirty="0"/>
              <a:t>La régulation émissions polluantes dans le secteur automobile</a:t>
            </a:r>
          </a:p>
          <a:p>
            <a:pPr>
              <a:buFont typeface="Wingdings" pitchFamily="2" charset="2"/>
              <a:buChar char="Ø"/>
            </a:pPr>
            <a:r>
              <a:rPr lang="fr-FR" sz="2000" dirty="0"/>
              <a:t>Les dispositifs en faveur du développement des énergies renouvelables en France (ou en Allemagne)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1403648" y="332656"/>
            <a:ext cx="5867400" cy="295275"/>
          </a:xfrm>
          <a:prstGeom prst="rect">
            <a:avLst/>
          </a:prstGeom>
          <a:noFill/>
          <a:ln w="9525">
            <a:noFill/>
            <a:miter lim="800000"/>
            <a:headEnd/>
            <a:tailEnd/>
          </a:ln>
        </p:spPr>
      </p:pic>
      <p:pic>
        <p:nvPicPr>
          <p:cNvPr id="23555" name="Picture 3"/>
          <p:cNvPicPr>
            <a:picLocks noChangeAspect="1" noChangeArrowheads="1"/>
          </p:cNvPicPr>
          <p:nvPr/>
        </p:nvPicPr>
        <p:blipFill>
          <a:blip r:embed="rId3" cstate="print"/>
          <a:srcRect/>
          <a:stretch>
            <a:fillRect/>
          </a:stretch>
        </p:blipFill>
        <p:spPr bwMode="auto">
          <a:xfrm>
            <a:off x="467544" y="692696"/>
            <a:ext cx="7429500" cy="2524125"/>
          </a:xfrm>
          <a:prstGeom prst="rect">
            <a:avLst/>
          </a:prstGeom>
          <a:noFill/>
          <a:ln w="9525">
            <a:noFill/>
            <a:miter lim="800000"/>
            <a:headEnd/>
            <a:tailEnd/>
          </a:ln>
        </p:spPr>
      </p:pic>
      <p:pic>
        <p:nvPicPr>
          <p:cNvPr id="23556" name="Picture 4"/>
          <p:cNvPicPr>
            <a:picLocks noChangeAspect="1" noChangeArrowheads="1"/>
          </p:cNvPicPr>
          <p:nvPr/>
        </p:nvPicPr>
        <p:blipFill>
          <a:blip r:embed="rId4" cstate="print"/>
          <a:srcRect/>
          <a:stretch>
            <a:fillRect/>
          </a:stretch>
        </p:blipFill>
        <p:spPr bwMode="auto">
          <a:xfrm>
            <a:off x="6084168" y="1412776"/>
            <a:ext cx="2469431" cy="1944216"/>
          </a:xfrm>
          <a:prstGeom prst="rect">
            <a:avLst/>
          </a:prstGeom>
          <a:noFill/>
          <a:ln w="9525">
            <a:noFill/>
            <a:miter lim="800000"/>
            <a:headEnd/>
            <a:tailEnd/>
          </a:ln>
        </p:spPr>
      </p:pic>
      <p:pic>
        <p:nvPicPr>
          <p:cNvPr id="23557" name="Picture 5"/>
          <p:cNvPicPr>
            <a:picLocks noChangeAspect="1" noChangeArrowheads="1"/>
          </p:cNvPicPr>
          <p:nvPr/>
        </p:nvPicPr>
        <p:blipFill>
          <a:blip r:embed="rId5" cstate="print"/>
          <a:srcRect/>
          <a:stretch>
            <a:fillRect/>
          </a:stretch>
        </p:blipFill>
        <p:spPr bwMode="auto">
          <a:xfrm>
            <a:off x="467544" y="3212976"/>
            <a:ext cx="7800975" cy="1104900"/>
          </a:xfrm>
          <a:prstGeom prst="rect">
            <a:avLst/>
          </a:prstGeom>
          <a:noFill/>
          <a:ln w="9525">
            <a:noFill/>
            <a:miter lim="800000"/>
            <a:headEnd/>
            <a:tailEnd/>
          </a:ln>
        </p:spPr>
      </p:pic>
      <p:pic>
        <p:nvPicPr>
          <p:cNvPr id="23558" name="Picture 6"/>
          <p:cNvPicPr>
            <a:picLocks noChangeAspect="1" noChangeArrowheads="1"/>
          </p:cNvPicPr>
          <p:nvPr/>
        </p:nvPicPr>
        <p:blipFill>
          <a:blip r:embed="rId6" cstate="print"/>
          <a:srcRect/>
          <a:stretch>
            <a:fillRect/>
          </a:stretch>
        </p:blipFill>
        <p:spPr bwMode="auto">
          <a:xfrm>
            <a:off x="251520" y="4005064"/>
            <a:ext cx="8725779" cy="504056"/>
          </a:xfrm>
          <a:prstGeom prst="rect">
            <a:avLst/>
          </a:prstGeom>
          <a:noFill/>
          <a:ln w="9525">
            <a:noFill/>
            <a:miter lim="800000"/>
            <a:headEnd/>
            <a:tailEnd/>
          </a:ln>
        </p:spPr>
      </p:pic>
      <p:pic>
        <p:nvPicPr>
          <p:cNvPr id="23559" name="Picture 7"/>
          <p:cNvPicPr>
            <a:picLocks noChangeAspect="1" noChangeArrowheads="1"/>
          </p:cNvPicPr>
          <p:nvPr/>
        </p:nvPicPr>
        <p:blipFill>
          <a:blip r:embed="rId7" cstate="print"/>
          <a:srcRect/>
          <a:stretch>
            <a:fillRect/>
          </a:stretch>
        </p:blipFill>
        <p:spPr bwMode="auto">
          <a:xfrm>
            <a:off x="467544" y="4437112"/>
            <a:ext cx="7477125" cy="676275"/>
          </a:xfrm>
          <a:prstGeom prst="rect">
            <a:avLst/>
          </a:prstGeom>
          <a:noFill/>
          <a:ln w="9525">
            <a:noFill/>
            <a:miter lim="800000"/>
            <a:headEnd/>
            <a:tailEnd/>
          </a:ln>
        </p:spPr>
      </p:pic>
      <p:pic>
        <p:nvPicPr>
          <p:cNvPr id="23560" name="Picture 8"/>
          <p:cNvPicPr>
            <a:picLocks noChangeAspect="1" noChangeArrowheads="1"/>
          </p:cNvPicPr>
          <p:nvPr/>
        </p:nvPicPr>
        <p:blipFill>
          <a:blip r:embed="rId8" cstate="print"/>
          <a:srcRect/>
          <a:stretch>
            <a:fillRect/>
          </a:stretch>
        </p:blipFill>
        <p:spPr bwMode="auto">
          <a:xfrm>
            <a:off x="2915816" y="5013176"/>
            <a:ext cx="5424711" cy="1424070"/>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nvGraphicFramePr>
        <p:xfrm>
          <a:off x="251520" y="188640"/>
          <a:ext cx="8496944" cy="6522720"/>
        </p:xfrm>
        <a:graphic>
          <a:graphicData uri="http://schemas.openxmlformats.org/drawingml/2006/table">
            <a:tbl>
              <a:tblPr firstRow="1" bandRow="1">
                <a:tableStyleId>{5C22544A-7EE6-4342-B048-85BDC9FD1C3A}</a:tableStyleId>
              </a:tblPr>
              <a:tblGrid>
                <a:gridCol w="5112568">
                  <a:extLst>
                    <a:ext uri="{9D8B030D-6E8A-4147-A177-3AD203B41FA5}">
                      <a16:colId xmlns:a16="http://schemas.microsoft.com/office/drawing/2014/main" val="20000"/>
                    </a:ext>
                  </a:extLst>
                </a:gridCol>
                <a:gridCol w="3384376">
                  <a:extLst>
                    <a:ext uri="{9D8B030D-6E8A-4147-A177-3AD203B41FA5}">
                      <a16:colId xmlns:a16="http://schemas.microsoft.com/office/drawing/2014/main" val="20001"/>
                    </a:ext>
                  </a:extLst>
                </a:gridCol>
              </a:tblGrid>
              <a:tr h="370840">
                <a:tc>
                  <a:txBody>
                    <a:bodyPr/>
                    <a:lstStyle/>
                    <a:p>
                      <a:r>
                        <a:rPr lang="fr-FR" sz="2000" dirty="0"/>
                        <a:t>Tableau de synthèse fiscalité écologique</a:t>
                      </a:r>
                      <a:r>
                        <a:rPr lang="fr-FR" sz="2000" baseline="0" dirty="0"/>
                        <a:t> en France</a:t>
                      </a:r>
                      <a:endParaRPr lang="fr-FR"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dirty="0"/>
                        <a:t>Noms……………………………………………………………………………….</a:t>
                      </a:r>
                    </a:p>
                    <a:p>
                      <a:endParaRPr lang="fr-FR" sz="2000" dirty="0"/>
                    </a:p>
                  </a:txBody>
                  <a:tcPr/>
                </a:tc>
                <a:extLst>
                  <a:ext uri="{0D108BD9-81ED-4DB2-BD59-A6C34878D82A}">
                    <a16:rowId xmlns:a16="http://schemas.microsoft.com/office/drawing/2014/main" val="10000"/>
                  </a:ext>
                </a:extLst>
              </a:tr>
              <a:tr h="370840">
                <a:tc>
                  <a:txBody>
                    <a:bodyPr/>
                    <a:lstStyle/>
                    <a:p>
                      <a:r>
                        <a:rPr lang="fr-FR" sz="2000" dirty="0"/>
                        <a:t>Acteurs engagés</a:t>
                      </a:r>
                      <a:r>
                        <a:rPr lang="fr-FR" sz="2000" baseline="0" dirty="0"/>
                        <a:t> dans l’élaboration d’une fiscalité écologique en France</a:t>
                      </a:r>
                      <a:endParaRPr lang="fr-FR" sz="2000" b="0" dirty="0"/>
                    </a:p>
                  </a:txBody>
                  <a:tcPr/>
                </a:tc>
                <a:tc>
                  <a:txBody>
                    <a:bodyPr/>
                    <a:lstStyle/>
                    <a:p>
                      <a:endParaRPr lang="fr-FR" sz="2000" dirty="0"/>
                    </a:p>
                  </a:txBody>
                  <a:tcPr/>
                </a:tc>
                <a:extLst>
                  <a:ext uri="{0D108BD9-81ED-4DB2-BD59-A6C34878D82A}">
                    <a16:rowId xmlns:a16="http://schemas.microsoft.com/office/drawing/2014/main" val="10001"/>
                  </a:ext>
                </a:extLst>
              </a:tr>
              <a:tr h="370840">
                <a:tc>
                  <a:txBody>
                    <a:bodyPr/>
                    <a:lstStyle/>
                    <a:p>
                      <a:r>
                        <a:rPr lang="fr-FR" sz="2000" dirty="0"/>
                        <a:t>Mesures adoptées en France</a:t>
                      </a:r>
                    </a:p>
                  </a:txBody>
                  <a:tcPr/>
                </a:tc>
                <a:tc>
                  <a:txBody>
                    <a:bodyPr/>
                    <a:lstStyle/>
                    <a:p>
                      <a:endParaRPr lang="fr-FR" sz="2000"/>
                    </a:p>
                  </a:txBody>
                  <a:tcPr/>
                </a:tc>
                <a:extLst>
                  <a:ext uri="{0D108BD9-81ED-4DB2-BD59-A6C34878D82A}">
                    <a16:rowId xmlns:a16="http://schemas.microsoft.com/office/drawing/2014/main" val="10002"/>
                  </a:ext>
                </a:extLst>
              </a:tr>
              <a:tr h="201136">
                <a:tc>
                  <a:txBody>
                    <a:bodyPr/>
                    <a:lstStyle/>
                    <a:p>
                      <a:r>
                        <a:rPr lang="fr-FR" sz="2000" dirty="0"/>
                        <a:t>Mesures similaires adoptées</a:t>
                      </a:r>
                      <a:r>
                        <a:rPr lang="fr-FR" sz="2000" baseline="0" dirty="0"/>
                        <a:t> dans d’autres pays</a:t>
                      </a:r>
                      <a:endParaRPr lang="fr-FR" sz="2000" dirty="0"/>
                    </a:p>
                  </a:txBody>
                  <a:tcPr/>
                </a:tc>
                <a:tc>
                  <a:txBody>
                    <a:bodyPr/>
                    <a:lstStyle/>
                    <a:p>
                      <a:endParaRPr lang="fr-FR" sz="2000"/>
                    </a:p>
                  </a:txBody>
                  <a:tcPr/>
                </a:tc>
                <a:extLst>
                  <a:ext uri="{0D108BD9-81ED-4DB2-BD59-A6C34878D82A}">
                    <a16:rowId xmlns:a16="http://schemas.microsoft.com/office/drawing/2014/main" val="10003"/>
                  </a:ext>
                </a:extLst>
              </a:tr>
              <a:tr h="370840">
                <a:tc>
                  <a:txBody>
                    <a:bodyPr/>
                    <a:lstStyle/>
                    <a:p>
                      <a:r>
                        <a:rPr lang="fr-FR" sz="2000" dirty="0"/>
                        <a:t>Objectifs de ces mesures et mécanismes sous-jacents</a:t>
                      </a:r>
                    </a:p>
                  </a:txBody>
                  <a:tcPr/>
                </a:tc>
                <a:tc>
                  <a:txBody>
                    <a:bodyPr/>
                    <a:lstStyle/>
                    <a:p>
                      <a:endParaRPr lang="fr-FR" sz="2000"/>
                    </a:p>
                  </a:txBody>
                  <a:tcPr/>
                </a:tc>
                <a:extLst>
                  <a:ext uri="{0D108BD9-81ED-4DB2-BD59-A6C34878D82A}">
                    <a16:rowId xmlns:a16="http://schemas.microsoft.com/office/drawing/2014/main" val="10004"/>
                  </a:ext>
                </a:extLst>
              </a:tr>
              <a:tr h="370840">
                <a:tc>
                  <a:txBody>
                    <a:bodyPr/>
                    <a:lstStyle/>
                    <a:p>
                      <a:r>
                        <a:rPr lang="fr-FR" sz="2000" dirty="0"/>
                        <a:t>Difficultés rencontrées dans la mise en œuvre de ces mesures</a:t>
                      </a:r>
                    </a:p>
                  </a:txBody>
                  <a:tcPr/>
                </a:tc>
                <a:tc>
                  <a:txBody>
                    <a:bodyPr/>
                    <a:lstStyle/>
                    <a:p>
                      <a:endParaRPr lang="fr-FR" sz="2000"/>
                    </a:p>
                  </a:txBody>
                  <a:tcPr/>
                </a:tc>
                <a:extLst>
                  <a:ext uri="{0D108BD9-81ED-4DB2-BD59-A6C34878D82A}">
                    <a16:rowId xmlns:a16="http://schemas.microsoft.com/office/drawing/2014/main" val="10005"/>
                  </a:ext>
                </a:extLst>
              </a:tr>
              <a:tr h="370840">
                <a:tc>
                  <a:txBody>
                    <a:bodyPr/>
                    <a:lstStyle/>
                    <a:p>
                      <a:r>
                        <a:rPr lang="fr-FR" sz="2000" dirty="0"/>
                        <a:t>Arguments</a:t>
                      </a:r>
                      <a:r>
                        <a:rPr lang="fr-FR" sz="2000" baseline="0" dirty="0"/>
                        <a:t> mobilisés par les opposants à la fiscalité écologique telle qu’elle a été mise en œuvre (arguments relevant de l’efficacité économique, écologique et de la justice sociale)</a:t>
                      </a:r>
                      <a:endParaRPr lang="fr-FR" sz="2000" dirty="0"/>
                    </a:p>
                  </a:txBody>
                  <a:tcPr/>
                </a:tc>
                <a:tc>
                  <a:txBody>
                    <a:bodyPr/>
                    <a:lstStyle/>
                    <a:p>
                      <a:endParaRPr lang="fr-FR" sz="2000" dirty="0"/>
                    </a:p>
                  </a:txBody>
                  <a:tcPr/>
                </a:tc>
                <a:extLst>
                  <a:ext uri="{0D108BD9-81ED-4DB2-BD59-A6C34878D82A}">
                    <a16:rowId xmlns:a16="http://schemas.microsoft.com/office/drawing/2014/main" val="10006"/>
                  </a:ext>
                </a:extLst>
              </a:tr>
              <a:tr h="370840">
                <a:tc>
                  <a:txBody>
                    <a:bodyPr/>
                    <a:lstStyle/>
                    <a:p>
                      <a:r>
                        <a:rPr lang="fr-FR" sz="2000" dirty="0"/>
                        <a:t>Pistes envisageables pour maintenir ou restaurer le consentement fiscal</a:t>
                      </a:r>
                      <a:r>
                        <a:rPr lang="fr-FR" sz="2000" baseline="0" dirty="0"/>
                        <a:t> et accroître l’efficacité de la fiscalité écologique</a:t>
                      </a:r>
                      <a:endParaRPr lang="fr-FR" sz="2000" dirty="0"/>
                    </a:p>
                  </a:txBody>
                  <a:tcPr/>
                </a:tc>
                <a:tc>
                  <a:txBody>
                    <a:bodyPr/>
                    <a:lstStyle/>
                    <a:p>
                      <a:endParaRPr lang="fr-FR" sz="2000" dirty="0"/>
                    </a:p>
                  </a:txBody>
                  <a:tcPr/>
                </a:tc>
                <a:extLst>
                  <a:ext uri="{0D108BD9-81ED-4DB2-BD59-A6C34878D82A}">
                    <a16:rowId xmlns:a16="http://schemas.microsoft.com/office/drawing/2014/main" val="10007"/>
                  </a:ext>
                </a:extLst>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260648"/>
            <a:ext cx="8136904" cy="1200329"/>
          </a:xfrm>
          <a:prstGeom prst="rect">
            <a:avLst/>
          </a:prstGeom>
          <a:noFill/>
        </p:spPr>
        <p:txBody>
          <a:bodyPr wrap="square" rtlCol="0">
            <a:spAutoFit/>
          </a:bodyPr>
          <a:lstStyle/>
          <a:p>
            <a:r>
              <a:rPr lang="fr-FR" b="1" u="sng" dirty="0">
                <a:solidFill>
                  <a:srgbClr val="7030A0"/>
                </a:solidFill>
              </a:rPr>
              <a:t>OBJECTIF 4</a:t>
            </a:r>
            <a:r>
              <a:rPr lang="fr-FR" b="1" dirty="0">
                <a:solidFill>
                  <a:srgbClr val="7030A0"/>
                </a:solidFill>
              </a:rPr>
              <a:t>. </a:t>
            </a:r>
            <a:r>
              <a:rPr lang="fr-FR" dirty="0">
                <a:solidFill>
                  <a:srgbClr val="7030A0"/>
                </a:solidFill>
              </a:rPr>
              <a:t>Comprendre qu’en présence de </a:t>
            </a:r>
            <a:r>
              <a:rPr lang="fr-FR" b="1" dirty="0">
                <a:solidFill>
                  <a:srgbClr val="7030A0"/>
                </a:solidFill>
              </a:rPr>
              <a:t>bien commun</a:t>
            </a:r>
            <a:r>
              <a:rPr lang="fr-FR" dirty="0">
                <a:solidFill>
                  <a:srgbClr val="7030A0"/>
                </a:solidFill>
              </a:rPr>
              <a:t> les </a:t>
            </a:r>
            <a:r>
              <a:rPr lang="fr-FR" b="1" dirty="0">
                <a:solidFill>
                  <a:srgbClr val="7030A0"/>
                </a:solidFill>
              </a:rPr>
              <a:t>négociations et accords internationaux</a:t>
            </a:r>
            <a:r>
              <a:rPr lang="fr-FR" dirty="0">
                <a:solidFill>
                  <a:srgbClr val="7030A0"/>
                </a:solidFill>
              </a:rPr>
              <a:t> liés à la préservation de l’environnement sont contraints par des stratégies de </a:t>
            </a:r>
            <a:r>
              <a:rPr lang="fr-FR" b="1" dirty="0">
                <a:solidFill>
                  <a:srgbClr val="7030A0"/>
                </a:solidFill>
              </a:rPr>
              <a:t>passager clandestin</a:t>
            </a:r>
            <a:r>
              <a:rPr lang="fr-FR" dirty="0">
                <a:solidFill>
                  <a:srgbClr val="7030A0"/>
                </a:solidFill>
              </a:rPr>
              <a:t> et les </a:t>
            </a:r>
            <a:r>
              <a:rPr lang="fr-FR" b="1" dirty="0">
                <a:solidFill>
                  <a:srgbClr val="7030A0"/>
                </a:solidFill>
              </a:rPr>
              <a:t>inégalités de développement</a:t>
            </a:r>
            <a:r>
              <a:rPr lang="fr-FR" dirty="0">
                <a:solidFill>
                  <a:srgbClr val="7030A0"/>
                </a:solidFill>
              </a:rPr>
              <a:t> entre pays.</a:t>
            </a:r>
          </a:p>
          <a:p>
            <a:endParaRPr lang="fr-FR" dirty="0"/>
          </a:p>
        </p:txBody>
      </p:sp>
      <p:sp>
        <p:nvSpPr>
          <p:cNvPr id="4" name="ZoneTexte 3"/>
          <p:cNvSpPr txBox="1"/>
          <p:nvPr/>
        </p:nvSpPr>
        <p:spPr>
          <a:xfrm>
            <a:off x="323528" y="1196752"/>
            <a:ext cx="8568952" cy="2585323"/>
          </a:xfrm>
          <a:prstGeom prst="rect">
            <a:avLst/>
          </a:prstGeom>
          <a:noFill/>
        </p:spPr>
        <p:txBody>
          <a:bodyPr wrap="square" rtlCol="0">
            <a:spAutoFit/>
          </a:bodyPr>
          <a:lstStyle/>
          <a:p>
            <a:r>
              <a:rPr lang="fr-FR" b="1" u="sng" dirty="0">
                <a:solidFill>
                  <a:srgbClr val="002060"/>
                </a:solidFill>
              </a:rPr>
              <a:t>Activité 1.</a:t>
            </a:r>
            <a:r>
              <a:rPr lang="fr-FR" b="1" dirty="0">
                <a:solidFill>
                  <a:srgbClr val="002060"/>
                </a:solidFill>
              </a:rPr>
              <a:t>  La préservation du climat face aux comportements de passager clandestin.</a:t>
            </a:r>
            <a:r>
              <a:rPr lang="fr-FR" b="1" u="sng" dirty="0">
                <a:solidFill>
                  <a:srgbClr val="002060"/>
                </a:solidFill>
              </a:rPr>
              <a:t> </a:t>
            </a:r>
            <a:endParaRPr lang="fr-FR" dirty="0">
              <a:solidFill>
                <a:srgbClr val="002060"/>
              </a:solidFill>
            </a:endParaRPr>
          </a:p>
          <a:p>
            <a:r>
              <a:rPr lang="fr-FR" b="1" dirty="0"/>
              <a:t> Les extraits  qui vous sont proposés ci-dessous sont tous tirés de l’article « Un survol de la théorie des biens communs », publié par Jean-Louis Combes, Pascale Combes-Motel et Sonia Schwartz dans la </a:t>
            </a:r>
            <a:r>
              <a:rPr lang="fr-FR" b="1" i="1" dirty="0"/>
              <a:t>Revue d’économie du développement</a:t>
            </a:r>
            <a:r>
              <a:rPr lang="fr-FR" b="1" dirty="0"/>
              <a:t>  en 2016.</a:t>
            </a:r>
            <a:endParaRPr lang="fr-FR" dirty="0"/>
          </a:p>
          <a:p>
            <a:r>
              <a:rPr lang="fr-FR" dirty="0">
                <a:solidFill>
                  <a:srgbClr val="002060"/>
                </a:solidFill>
              </a:rPr>
              <a:t>En économie, les biens qui présentent une non-exclusion d’usage mais une rivalité dans leur consommation sont appelés biens communs. Souvent utilisés par une communauté d’utilisateurs, ces biens seraient voués à être surexploités (</a:t>
            </a:r>
            <a:r>
              <a:rPr lang="fr-FR" dirty="0" err="1">
                <a:solidFill>
                  <a:srgbClr val="002060"/>
                </a:solidFill>
              </a:rPr>
              <a:t>Hardin</a:t>
            </a:r>
            <a:r>
              <a:rPr lang="fr-FR" dirty="0">
                <a:solidFill>
                  <a:srgbClr val="002060"/>
                </a:solidFill>
              </a:rPr>
              <a:t>, « The </a:t>
            </a:r>
            <a:r>
              <a:rPr lang="fr-FR" dirty="0" err="1">
                <a:solidFill>
                  <a:srgbClr val="002060"/>
                </a:solidFill>
              </a:rPr>
              <a:t>Tragedy</a:t>
            </a:r>
            <a:r>
              <a:rPr lang="fr-FR" dirty="0">
                <a:solidFill>
                  <a:srgbClr val="002060"/>
                </a:solidFill>
              </a:rPr>
              <a:t> of the Commons », </a:t>
            </a:r>
            <a:r>
              <a:rPr lang="fr-FR" i="1" dirty="0">
                <a:solidFill>
                  <a:srgbClr val="002060"/>
                </a:solidFill>
              </a:rPr>
              <a:t>Science</a:t>
            </a:r>
            <a:r>
              <a:rPr lang="fr-FR" dirty="0">
                <a:solidFill>
                  <a:srgbClr val="002060"/>
                </a:solidFill>
              </a:rPr>
              <a:t>, 13 décembre 1968). Le recours à la théorie des jeux permet de conceptualiser </a:t>
            </a:r>
            <a:r>
              <a:rPr lang="fr-FR" dirty="0"/>
              <a:t>cette question. Selon </a:t>
            </a:r>
          </a:p>
        </p:txBody>
      </p:sp>
      <p:pic>
        <p:nvPicPr>
          <p:cNvPr id="6" name="Picture 2"/>
          <p:cNvPicPr>
            <a:picLocks noChangeAspect="1" noChangeArrowheads="1"/>
          </p:cNvPicPr>
          <p:nvPr/>
        </p:nvPicPr>
        <p:blipFill>
          <a:blip r:embed="rId2" cstate="print"/>
          <a:srcRect/>
          <a:stretch>
            <a:fillRect/>
          </a:stretch>
        </p:blipFill>
        <p:spPr bwMode="auto">
          <a:xfrm>
            <a:off x="971600" y="2204864"/>
            <a:ext cx="7963495" cy="4221088"/>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11560" y="404664"/>
            <a:ext cx="8136904" cy="5909310"/>
          </a:xfrm>
          <a:prstGeom prst="rect">
            <a:avLst/>
          </a:prstGeom>
          <a:noFill/>
        </p:spPr>
        <p:txBody>
          <a:bodyPr wrap="square" rtlCol="0">
            <a:spAutoFit/>
          </a:bodyPr>
          <a:lstStyle/>
          <a:p>
            <a:r>
              <a:rPr lang="fr-FR" dirty="0">
                <a:solidFill>
                  <a:srgbClr val="002060"/>
                </a:solidFill>
              </a:rPr>
              <a:t>Sur 195 États, 186 ont joué le jeu de la coopération en proposant leur contribution nationale avant la COP21. Malgré tout, plusieurs critiques peuvent être énoncées. </a:t>
            </a:r>
            <a:r>
              <a:rPr lang="fr-FR" u="sng" dirty="0">
                <a:solidFill>
                  <a:srgbClr val="002060"/>
                </a:solidFill>
              </a:rPr>
              <a:t>Tout d’abord […]  la procédure peut inciter au comportement de passager clandestin</a:t>
            </a:r>
            <a:r>
              <a:rPr lang="fr-FR" dirty="0">
                <a:solidFill>
                  <a:srgbClr val="002060"/>
                </a:solidFill>
              </a:rPr>
              <a:t>. Concernant ce dernier point, les États-Unis ont déjà fragilisé l’accord puisque le président </a:t>
            </a:r>
            <a:r>
              <a:rPr lang="fr-FR" dirty="0" err="1">
                <a:solidFill>
                  <a:srgbClr val="002060"/>
                </a:solidFill>
              </a:rPr>
              <a:t>Trump</a:t>
            </a:r>
            <a:r>
              <a:rPr lang="fr-FR" dirty="0">
                <a:solidFill>
                  <a:srgbClr val="002060"/>
                </a:solidFill>
              </a:rPr>
              <a:t> a annoncé le 1er juin 2017 que son pays se retirait de l’accord de Paris. Évidemment, un effet domino est à craindre à la suite de cette annonce. Toutefois, un certain nombre de pays comme l’Inde, la Chine, l’Europe, le Brésil, le Canada ou encore l’Australie ont immédiatement exprimé des réactions négatives à cette annonce et ont tous promis de tenir les engagements pris. De ce point de vue, la fourniture du bien public mondial « lutte contre le réchauffement climatique » s’apparenterait au jeu de la poule mouillée, ce qui est plutôt positif.</a:t>
            </a:r>
          </a:p>
          <a:p>
            <a:r>
              <a:rPr lang="fr-FR" dirty="0">
                <a:solidFill>
                  <a:srgbClr val="002060"/>
                </a:solidFill>
              </a:rPr>
              <a:t> </a:t>
            </a:r>
          </a:p>
          <a:p>
            <a:r>
              <a:rPr lang="fr-FR" b="1" dirty="0">
                <a:solidFill>
                  <a:srgbClr val="C00000"/>
                </a:solidFill>
              </a:rPr>
              <a:t>7)</a:t>
            </a:r>
            <a:r>
              <a:rPr lang="fr-FR" dirty="0">
                <a:solidFill>
                  <a:srgbClr val="C00000"/>
                </a:solidFill>
              </a:rPr>
              <a:t> </a:t>
            </a:r>
            <a:r>
              <a:rPr lang="fr-FR" dirty="0"/>
              <a:t>Recherchez quel est le principe des engagements pris par les Etats lors de la COP21 (on parle d’INDC en anglais pour Intended Nationally Determined Contribution).</a:t>
            </a:r>
          </a:p>
          <a:p>
            <a:r>
              <a:rPr lang="fr-FR" b="1" dirty="0">
                <a:solidFill>
                  <a:srgbClr val="C00000"/>
                </a:solidFill>
              </a:rPr>
              <a:t>8)</a:t>
            </a:r>
            <a:r>
              <a:rPr lang="fr-FR" dirty="0">
                <a:solidFill>
                  <a:srgbClr val="C00000"/>
                </a:solidFill>
              </a:rPr>
              <a:t> </a:t>
            </a:r>
            <a:r>
              <a:rPr lang="fr-FR" dirty="0"/>
              <a:t>Rappelez quels coûts engendre la lutte contre le réchauffement climatique. </a:t>
            </a:r>
          </a:p>
          <a:p>
            <a:r>
              <a:rPr lang="fr-FR" b="1" dirty="0">
                <a:solidFill>
                  <a:srgbClr val="C00000"/>
                </a:solidFill>
              </a:rPr>
              <a:t>9)</a:t>
            </a:r>
            <a:r>
              <a:rPr lang="fr-FR" dirty="0">
                <a:solidFill>
                  <a:srgbClr val="C00000"/>
                </a:solidFill>
              </a:rPr>
              <a:t> </a:t>
            </a:r>
            <a:r>
              <a:rPr lang="fr-FR" dirty="0"/>
              <a:t>En vous appuyant sur les questions 4 et 5, expliquez la phrase soulignée. </a:t>
            </a:r>
          </a:p>
          <a:p>
            <a:r>
              <a:rPr lang="fr-FR" b="1" dirty="0">
                <a:solidFill>
                  <a:srgbClr val="C00000"/>
                </a:solidFill>
              </a:rPr>
              <a:t>10)</a:t>
            </a:r>
            <a:r>
              <a:rPr lang="fr-FR" dirty="0">
                <a:solidFill>
                  <a:srgbClr val="C00000"/>
                </a:solidFill>
              </a:rPr>
              <a:t> </a:t>
            </a:r>
            <a:r>
              <a:rPr lang="fr-FR" dirty="0"/>
              <a:t>Pourquoi la lutte contre le réchauffement climatique n’est-elle pas un « jeu non coopératif » (voir le premier extrait) ?</a:t>
            </a:r>
          </a:p>
          <a:p>
            <a:r>
              <a:rPr lang="fr-FR" b="1" dirty="0">
                <a:solidFill>
                  <a:srgbClr val="C00000"/>
                </a:solidFill>
              </a:rPr>
              <a:t>11)</a:t>
            </a:r>
            <a:r>
              <a:rPr lang="fr-FR" dirty="0">
                <a:solidFill>
                  <a:srgbClr val="C00000"/>
                </a:solidFill>
              </a:rPr>
              <a:t> </a:t>
            </a:r>
            <a:r>
              <a:rPr lang="fr-FR" dirty="0"/>
              <a:t>Expliquez pourquoi la lutte contre le réchauffement climatique semble  davantage relever d’un jeu de la poule mouillée que d’un dilemme du prisonnier. </a:t>
            </a:r>
          </a:p>
          <a:p>
            <a:endParaRPr lang="fr-F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260648"/>
            <a:ext cx="7632848" cy="646331"/>
          </a:xfrm>
          <a:prstGeom prst="rect">
            <a:avLst/>
          </a:prstGeom>
          <a:noFill/>
        </p:spPr>
        <p:txBody>
          <a:bodyPr wrap="square" rtlCol="0">
            <a:spAutoFit/>
          </a:bodyPr>
          <a:lstStyle/>
          <a:p>
            <a:r>
              <a:rPr lang="fr-FR" b="1" u="sng" dirty="0">
                <a:solidFill>
                  <a:srgbClr val="002060"/>
                </a:solidFill>
              </a:rPr>
              <a:t>Activité 2</a:t>
            </a:r>
            <a:r>
              <a:rPr lang="fr-FR" b="1" dirty="0">
                <a:solidFill>
                  <a:srgbClr val="002060"/>
                </a:solidFill>
              </a:rPr>
              <a:t>. Existe-t-il des solutions au défi climatique ?</a:t>
            </a:r>
            <a:endParaRPr lang="fr-FR" dirty="0">
              <a:solidFill>
                <a:srgbClr val="002060"/>
              </a:solidFill>
            </a:endParaRPr>
          </a:p>
          <a:p>
            <a:endParaRPr lang="fr-FR" dirty="0"/>
          </a:p>
        </p:txBody>
      </p:sp>
      <p:pic>
        <p:nvPicPr>
          <p:cNvPr id="28674" name="Picture 2"/>
          <p:cNvPicPr>
            <a:picLocks noChangeAspect="1" noChangeArrowheads="1"/>
          </p:cNvPicPr>
          <p:nvPr/>
        </p:nvPicPr>
        <p:blipFill>
          <a:blip r:embed="rId2" cstate="print"/>
          <a:srcRect/>
          <a:stretch>
            <a:fillRect/>
          </a:stretch>
        </p:blipFill>
        <p:spPr bwMode="auto">
          <a:xfrm>
            <a:off x="251520" y="764704"/>
            <a:ext cx="8470151" cy="1296144"/>
          </a:xfrm>
          <a:prstGeom prst="rect">
            <a:avLst/>
          </a:prstGeom>
          <a:noFill/>
          <a:ln w="9525">
            <a:noFill/>
            <a:miter lim="800000"/>
            <a:headEnd/>
            <a:tailEnd/>
          </a:ln>
        </p:spPr>
      </p:pic>
      <p:pic>
        <p:nvPicPr>
          <p:cNvPr id="28675" name="Picture 3"/>
          <p:cNvPicPr>
            <a:picLocks noChangeAspect="1" noChangeArrowheads="1"/>
          </p:cNvPicPr>
          <p:nvPr/>
        </p:nvPicPr>
        <p:blipFill>
          <a:blip r:embed="rId3" cstate="print"/>
          <a:srcRect/>
          <a:stretch>
            <a:fillRect/>
          </a:stretch>
        </p:blipFill>
        <p:spPr bwMode="auto">
          <a:xfrm>
            <a:off x="755576" y="1916832"/>
            <a:ext cx="5040560" cy="3552495"/>
          </a:xfrm>
          <a:prstGeom prst="rect">
            <a:avLst/>
          </a:prstGeom>
          <a:noFill/>
          <a:ln w="9525">
            <a:noFill/>
            <a:miter lim="800000"/>
            <a:headEnd/>
            <a:tailEnd/>
          </a:ln>
        </p:spPr>
      </p:pic>
      <p:pic>
        <p:nvPicPr>
          <p:cNvPr id="28676" name="Picture 4"/>
          <p:cNvPicPr>
            <a:picLocks noChangeAspect="1" noChangeArrowheads="1"/>
          </p:cNvPicPr>
          <p:nvPr/>
        </p:nvPicPr>
        <p:blipFill>
          <a:blip r:embed="rId4" cstate="print"/>
          <a:srcRect/>
          <a:stretch>
            <a:fillRect/>
          </a:stretch>
        </p:blipFill>
        <p:spPr bwMode="auto">
          <a:xfrm>
            <a:off x="251519" y="5445224"/>
            <a:ext cx="8440283" cy="936104"/>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9512" y="476672"/>
            <a:ext cx="8352928" cy="5324535"/>
          </a:xfrm>
          <a:prstGeom prst="rect">
            <a:avLst/>
          </a:prstGeom>
          <a:noFill/>
        </p:spPr>
        <p:txBody>
          <a:bodyPr wrap="square" rtlCol="0">
            <a:spAutoFit/>
          </a:bodyPr>
          <a:lstStyle/>
          <a:p>
            <a:r>
              <a:rPr lang="fr-FR" b="1" dirty="0">
                <a:solidFill>
                  <a:srgbClr val="C00000"/>
                </a:solidFill>
              </a:rPr>
              <a:t>1</a:t>
            </a:r>
            <a:r>
              <a:rPr lang="fr-FR" sz="2000" b="1" dirty="0">
                <a:solidFill>
                  <a:srgbClr val="C00000"/>
                </a:solidFill>
              </a:rPr>
              <a:t>)</a:t>
            </a:r>
            <a:r>
              <a:rPr lang="fr-FR" sz="2000" dirty="0">
                <a:solidFill>
                  <a:srgbClr val="C00000"/>
                </a:solidFill>
              </a:rPr>
              <a:t> </a:t>
            </a:r>
            <a:r>
              <a:rPr lang="fr-FR" sz="2000" dirty="0"/>
              <a:t>Quelles tendances le graphique met-il en évidence ?</a:t>
            </a:r>
          </a:p>
          <a:p>
            <a:r>
              <a:rPr lang="fr-FR" sz="2000" dirty="0"/>
              <a:t> </a:t>
            </a:r>
          </a:p>
          <a:p>
            <a:r>
              <a:rPr lang="fr-FR" sz="2000" b="1" dirty="0">
                <a:solidFill>
                  <a:srgbClr val="C00000"/>
                </a:solidFill>
              </a:rPr>
              <a:t>2)</a:t>
            </a:r>
            <a:r>
              <a:rPr lang="fr-FR" sz="2000" dirty="0">
                <a:solidFill>
                  <a:srgbClr val="C00000"/>
                </a:solidFill>
              </a:rPr>
              <a:t> </a:t>
            </a:r>
            <a:r>
              <a:rPr lang="fr-FR" sz="2000" dirty="0"/>
              <a:t>Pourquoi les inégalités de développement représentent-elles un défi économique et politique dans la lutte contre le changement climatique ?  </a:t>
            </a:r>
          </a:p>
          <a:p>
            <a:r>
              <a:rPr lang="fr-FR" sz="2000" b="1" dirty="0"/>
              <a:t> </a:t>
            </a:r>
            <a:endParaRPr lang="fr-FR" sz="2000" dirty="0"/>
          </a:p>
          <a:p>
            <a:r>
              <a:rPr lang="fr-FR" sz="2000" b="1" dirty="0">
                <a:solidFill>
                  <a:srgbClr val="C00000"/>
                </a:solidFill>
              </a:rPr>
              <a:t>3) </a:t>
            </a:r>
            <a:r>
              <a:rPr lang="fr-FR" sz="2000" dirty="0"/>
              <a:t>Classez dans le tableau ci-dessous les contraintes pesant sur l’action publique mentionnées dans les documents</a:t>
            </a:r>
            <a:r>
              <a:rPr lang="fr-FR" sz="2000" b="1" dirty="0"/>
              <a:t>.</a:t>
            </a:r>
            <a:endParaRPr lang="fr-FR" sz="2000" dirty="0"/>
          </a:p>
          <a:p>
            <a:r>
              <a:rPr lang="fr-FR" sz="2000" dirty="0"/>
              <a:t> </a:t>
            </a:r>
          </a:p>
          <a:p>
            <a:r>
              <a:rPr lang="fr-FR" sz="2000" dirty="0"/>
              <a:t> </a:t>
            </a:r>
          </a:p>
          <a:p>
            <a:r>
              <a:rPr lang="fr-FR" sz="2000" dirty="0"/>
              <a:t> </a:t>
            </a:r>
          </a:p>
          <a:p>
            <a:r>
              <a:rPr lang="fr-FR" sz="2000" dirty="0"/>
              <a:t> </a:t>
            </a:r>
          </a:p>
          <a:p>
            <a:r>
              <a:rPr lang="fr-FR" sz="2000" b="1" dirty="0"/>
              <a:t> </a:t>
            </a:r>
            <a:endParaRPr lang="fr-FR" sz="2000" dirty="0"/>
          </a:p>
          <a:p>
            <a:endParaRPr lang="fr-FR" sz="2000" b="1" dirty="0"/>
          </a:p>
          <a:p>
            <a:endParaRPr lang="fr-FR" sz="2000" b="1" dirty="0"/>
          </a:p>
          <a:p>
            <a:r>
              <a:rPr lang="fr-FR" sz="2000" b="1" dirty="0">
                <a:solidFill>
                  <a:srgbClr val="C00000"/>
                </a:solidFill>
              </a:rPr>
              <a:t>4)</a:t>
            </a:r>
            <a:r>
              <a:rPr lang="fr-FR" sz="2000" dirty="0">
                <a:solidFill>
                  <a:srgbClr val="C00000"/>
                </a:solidFill>
              </a:rPr>
              <a:t> </a:t>
            </a:r>
            <a:r>
              <a:rPr lang="fr-FR" sz="2000" dirty="0"/>
              <a:t>D’après les documents, à quelles conditions une taxe carbone peut-elle économiquement et écologiquement efficace et socialement acceptable ?</a:t>
            </a:r>
          </a:p>
          <a:p>
            <a:endParaRPr lang="fr-FR" sz="2000" dirty="0"/>
          </a:p>
        </p:txBody>
      </p:sp>
      <p:graphicFrame>
        <p:nvGraphicFramePr>
          <p:cNvPr id="5" name="Tableau 4"/>
          <p:cNvGraphicFramePr>
            <a:graphicFrameLocks noGrp="1"/>
          </p:cNvGraphicFramePr>
          <p:nvPr/>
        </p:nvGraphicFramePr>
        <p:xfrm>
          <a:off x="539552" y="2708920"/>
          <a:ext cx="7848873" cy="1559560"/>
        </p:xfrm>
        <a:graphic>
          <a:graphicData uri="http://schemas.openxmlformats.org/drawingml/2006/table">
            <a:tbl>
              <a:tblPr firstRow="1" bandRow="1">
                <a:tableStyleId>{5C22544A-7EE6-4342-B048-85BDC9FD1C3A}</a:tableStyleId>
              </a:tblPr>
              <a:tblGrid>
                <a:gridCol w="2616291">
                  <a:extLst>
                    <a:ext uri="{9D8B030D-6E8A-4147-A177-3AD203B41FA5}">
                      <a16:colId xmlns:a16="http://schemas.microsoft.com/office/drawing/2014/main" val="20000"/>
                    </a:ext>
                  </a:extLst>
                </a:gridCol>
                <a:gridCol w="2616291">
                  <a:extLst>
                    <a:ext uri="{9D8B030D-6E8A-4147-A177-3AD203B41FA5}">
                      <a16:colId xmlns:a16="http://schemas.microsoft.com/office/drawing/2014/main" val="20001"/>
                    </a:ext>
                  </a:extLst>
                </a:gridCol>
                <a:gridCol w="2616291">
                  <a:extLst>
                    <a:ext uri="{9D8B030D-6E8A-4147-A177-3AD203B41FA5}">
                      <a16:colId xmlns:a16="http://schemas.microsoft.com/office/drawing/2014/main" val="20002"/>
                    </a:ext>
                  </a:extLst>
                </a:gridCol>
              </a:tblGrid>
              <a:tr h="370840">
                <a:tc>
                  <a:txBody>
                    <a:bodyPr/>
                    <a:lstStyle/>
                    <a:p>
                      <a:r>
                        <a:rPr lang="fr-FR" dirty="0"/>
                        <a:t>Contraintes économiques</a:t>
                      </a:r>
                    </a:p>
                  </a:txBody>
                  <a:tcPr/>
                </a:tc>
                <a:tc>
                  <a:txBody>
                    <a:bodyPr/>
                    <a:lstStyle/>
                    <a:p>
                      <a:r>
                        <a:rPr lang="fr-FR" dirty="0"/>
                        <a:t>Contraintes</a:t>
                      </a:r>
                      <a:r>
                        <a:rPr lang="fr-FR" baseline="0" dirty="0"/>
                        <a:t> sociales</a:t>
                      </a:r>
                      <a:endParaRPr lang="fr-FR" dirty="0"/>
                    </a:p>
                  </a:txBody>
                  <a:tcPr/>
                </a:tc>
                <a:tc>
                  <a:txBody>
                    <a:bodyPr/>
                    <a:lstStyle/>
                    <a:p>
                      <a:r>
                        <a:rPr lang="fr-FR" dirty="0"/>
                        <a:t>Contraintes politiques</a:t>
                      </a:r>
                    </a:p>
                  </a:txBody>
                  <a:tcPr/>
                </a:tc>
                <a:extLst>
                  <a:ext uri="{0D108BD9-81ED-4DB2-BD59-A6C34878D82A}">
                    <a16:rowId xmlns:a16="http://schemas.microsoft.com/office/drawing/2014/main" val="10000"/>
                  </a:ext>
                </a:extLst>
              </a:tr>
              <a:tr h="370840">
                <a:tc>
                  <a:txBody>
                    <a:bodyPr/>
                    <a:lstStyle/>
                    <a:p>
                      <a:endParaRPr lang="fr-FR" dirty="0"/>
                    </a:p>
                    <a:p>
                      <a:endParaRPr lang="fr-FR" dirty="0"/>
                    </a:p>
                    <a:p>
                      <a:endParaRPr lang="fr-FR" dirty="0"/>
                    </a:p>
                  </a:txBody>
                  <a:tcPr/>
                </a:tc>
                <a:tc>
                  <a:txBody>
                    <a:bodyPr/>
                    <a:lstStyle/>
                    <a:p>
                      <a:endParaRPr lang="fr-FR" dirty="0"/>
                    </a:p>
                  </a:txBody>
                  <a:tcPr/>
                </a:tc>
                <a:tc>
                  <a:txBody>
                    <a:bodyPr/>
                    <a:lstStyle/>
                    <a:p>
                      <a:endParaRPr lang="fr-FR" dirty="0"/>
                    </a:p>
                    <a:p>
                      <a:endParaRPr lang="fr-FR" dirty="0"/>
                    </a:p>
                    <a:p>
                      <a:endParaRPr lang="fr-FR" dirty="0"/>
                    </a:p>
                    <a:p>
                      <a:endParaRPr lang="fr-FR" dirty="0"/>
                    </a:p>
                  </a:txBody>
                  <a:tcPr/>
                </a:tc>
                <a:extLst>
                  <a:ext uri="{0D108BD9-81ED-4DB2-BD59-A6C34878D82A}">
                    <a16:rowId xmlns:a16="http://schemas.microsoft.com/office/drawing/2014/main" val="10001"/>
                  </a:ext>
                </a:extLst>
              </a:tr>
            </a:tbl>
          </a:graphicData>
        </a:graphic>
      </p:graphicFrame>
      <p:sp>
        <p:nvSpPr>
          <p:cNvPr id="6" name="Flèche : courbe vers le haut 5">
            <a:hlinkClick r:id="rId2" action="ppaction://hlinksldjump"/>
            <a:extLst>
              <a:ext uri="{FF2B5EF4-FFF2-40B4-BE49-F238E27FC236}">
                <a16:creationId xmlns:a16="http://schemas.microsoft.com/office/drawing/2014/main" id="{0BAB17F9-FC3D-4DFE-8292-C331D66A64C4}"/>
              </a:ext>
            </a:extLst>
          </p:cNvPr>
          <p:cNvSpPr/>
          <p:nvPr/>
        </p:nvSpPr>
        <p:spPr>
          <a:xfrm rot="16200000">
            <a:off x="8718334" y="6363768"/>
            <a:ext cx="295275" cy="285750"/>
          </a:xfrm>
          <a:prstGeom prst="curvedUpArrow">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83568" y="332656"/>
            <a:ext cx="7848872" cy="1200329"/>
          </a:xfrm>
          <a:prstGeom prst="rect">
            <a:avLst/>
          </a:prstGeom>
          <a:noFill/>
        </p:spPr>
        <p:txBody>
          <a:bodyPr wrap="square" rtlCol="0">
            <a:spAutoFit/>
          </a:bodyPr>
          <a:lstStyle/>
          <a:p>
            <a:pPr algn="ctr"/>
            <a:r>
              <a:rPr lang="fr-FR" b="1" u="sng" dirty="0">
                <a:solidFill>
                  <a:srgbClr val="002060"/>
                </a:solidFill>
              </a:rPr>
              <a:t>TABLEAU DE SYNTHESE CHAPITRE 12</a:t>
            </a:r>
          </a:p>
          <a:p>
            <a:pPr algn="ctr"/>
            <a:r>
              <a:rPr lang="fr-FR" dirty="0"/>
              <a:t>Complétez le tableau en donnant une ou deux explications aux affirmations contenues dans le tableau et/ou en donnant un ou deux exemples.</a:t>
            </a:r>
          </a:p>
          <a:p>
            <a:pPr algn="ctr"/>
            <a:r>
              <a:rPr lang="fr-FR" b="1" dirty="0">
                <a:solidFill>
                  <a:srgbClr val="00B050"/>
                </a:solidFill>
              </a:rPr>
              <a:t>Alternative</a:t>
            </a:r>
            <a:r>
              <a:rPr lang="fr-FR" dirty="0"/>
              <a:t>. On peut proposer la même activité sous forme de carte mentale.</a:t>
            </a:r>
          </a:p>
        </p:txBody>
      </p:sp>
      <p:graphicFrame>
        <p:nvGraphicFramePr>
          <p:cNvPr id="3" name="Tableau 2"/>
          <p:cNvGraphicFramePr>
            <a:graphicFrameLocks noGrp="1"/>
          </p:cNvGraphicFramePr>
          <p:nvPr/>
        </p:nvGraphicFramePr>
        <p:xfrm>
          <a:off x="251521" y="1700808"/>
          <a:ext cx="8712967" cy="4919257"/>
        </p:xfrm>
        <a:graphic>
          <a:graphicData uri="http://schemas.openxmlformats.org/drawingml/2006/table">
            <a:tbl>
              <a:tblPr firstRow="1" bandRow="1">
                <a:tableStyleId>{5C22544A-7EE6-4342-B048-85BDC9FD1C3A}</a:tableStyleId>
              </a:tblPr>
              <a:tblGrid>
                <a:gridCol w="3608109">
                  <a:extLst>
                    <a:ext uri="{9D8B030D-6E8A-4147-A177-3AD203B41FA5}">
                      <a16:colId xmlns:a16="http://schemas.microsoft.com/office/drawing/2014/main" val="20000"/>
                    </a:ext>
                  </a:extLst>
                </a:gridCol>
                <a:gridCol w="856386">
                  <a:extLst>
                    <a:ext uri="{9D8B030D-6E8A-4147-A177-3AD203B41FA5}">
                      <a16:colId xmlns:a16="http://schemas.microsoft.com/office/drawing/2014/main" val="20001"/>
                    </a:ext>
                  </a:extLst>
                </a:gridCol>
                <a:gridCol w="1696043">
                  <a:extLst>
                    <a:ext uri="{9D8B030D-6E8A-4147-A177-3AD203B41FA5}">
                      <a16:colId xmlns:a16="http://schemas.microsoft.com/office/drawing/2014/main" val="20002"/>
                    </a:ext>
                  </a:extLst>
                </a:gridCol>
                <a:gridCol w="2552429">
                  <a:extLst>
                    <a:ext uri="{9D8B030D-6E8A-4147-A177-3AD203B41FA5}">
                      <a16:colId xmlns:a16="http://schemas.microsoft.com/office/drawing/2014/main" val="20003"/>
                    </a:ext>
                  </a:extLst>
                </a:gridCol>
              </a:tblGrid>
              <a:tr h="432048">
                <a:tc gridSpan="4">
                  <a:txBody>
                    <a:bodyPr/>
                    <a:lstStyle/>
                    <a:p>
                      <a:r>
                        <a:rPr lang="fr-FR" sz="1600" dirty="0"/>
                        <a:t>L’action publique</a:t>
                      </a:r>
                      <a:r>
                        <a:rPr lang="fr-FR" sz="1600" baseline="0" dirty="0"/>
                        <a:t> pour l’environnement implique la mise en œuvre de diverses mesures aux niveaux :</a:t>
                      </a:r>
                      <a:endParaRPr lang="fr-FR" sz="1600" dirty="0"/>
                    </a:p>
                  </a:txBody>
                  <a:tcPr>
                    <a:solidFill>
                      <a:srgbClr val="0070C0"/>
                    </a:solidFill>
                  </a:tcPr>
                </a:tc>
                <a:tc hMerge="1">
                  <a:txBody>
                    <a:bodyPr/>
                    <a:lstStyle/>
                    <a:p>
                      <a:endParaRPr lang="fr-FR" dirty="0"/>
                    </a:p>
                  </a:txBody>
                  <a:tcPr/>
                </a:tc>
                <a:tc hMerge="1">
                  <a:txBody>
                    <a:bodyPr/>
                    <a:lstStyle/>
                    <a:p>
                      <a:endParaRPr lang="fr-FR"/>
                    </a:p>
                  </a:txBody>
                  <a:tcPr/>
                </a:tc>
                <a:tc hMerge="1">
                  <a:txBody>
                    <a:bodyPr/>
                    <a:lstStyle/>
                    <a:p>
                      <a:endParaRPr lang="fr-FR" dirty="0"/>
                    </a:p>
                  </a:txBody>
                  <a:tcPr/>
                </a:tc>
                <a:extLst>
                  <a:ext uri="{0D108BD9-81ED-4DB2-BD59-A6C34878D82A}">
                    <a16:rowId xmlns:a16="http://schemas.microsoft.com/office/drawing/2014/main" val="10000"/>
                  </a:ext>
                </a:extLst>
              </a:tr>
              <a:tr h="360040">
                <a:tc>
                  <a:txBody>
                    <a:bodyPr/>
                    <a:lstStyle/>
                    <a:p>
                      <a:r>
                        <a:rPr lang="fr-FR" sz="1600" dirty="0"/>
                        <a:t>Local</a:t>
                      </a:r>
                    </a:p>
                  </a:txBody>
                  <a:tcPr/>
                </a:tc>
                <a:tc gridSpan="2">
                  <a:txBody>
                    <a:bodyPr/>
                    <a:lstStyle/>
                    <a:p>
                      <a:r>
                        <a:rPr lang="fr-FR" sz="1600" dirty="0"/>
                        <a:t>National</a:t>
                      </a:r>
                    </a:p>
                  </a:txBody>
                  <a:tcPr/>
                </a:tc>
                <a:tc hMerge="1">
                  <a:txBody>
                    <a:bodyPr/>
                    <a:lstStyle/>
                    <a:p>
                      <a:endParaRPr lang="fr-FR"/>
                    </a:p>
                  </a:txBody>
                  <a:tcPr/>
                </a:tc>
                <a:tc>
                  <a:txBody>
                    <a:bodyPr/>
                    <a:lstStyle/>
                    <a:p>
                      <a:r>
                        <a:rPr lang="fr-FR" sz="1600" dirty="0"/>
                        <a:t>Et international</a:t>
                      </a:r>
                    </a:p>
                  </a:txBody>
                  <a:tcPr/>
                </a:tc>
                <a:extLst>
                  <a:ext uri="{0D108BD9-81ED-4DB2-BD59-A6C34878D82A}">
                    <a16:rowId xmlns:a16="http://schemas.microsoft.com/office/drawing/2014/main" val="10001"/>
                  </a:ext>
                </a:extLst>
              </a:tr>
              <a:tr h="488149">
                <a:tc>
                  <a:txBody>
                    <a:bodyPr/>
                    <a:lstStyle/>
                    <a:p>
                      <a:endParaRPr lang="fr-FR" sz="1600" dirty="0"/>
                    </a:p>
                    <a:p>
                      <a:endParaRPr lang="fr-FR" sz="1600" dirty="0"/>
                    </a:p>
                    <a:p>
                      <a:endParaRPr lang="fr-FR" sz="1600" dirty="0"/>
                    </a:p>
                    <a:p>
                      <a:endParaRPr lang="fr-FR" sz="1600" dirty="0"/>
                    </a:p>
                  </a:txBody>
                  <a:tcPr/>
                </a:tc>
                <a:tc gridSpan="2">
                  <a:txBody>
                    <a:bodyPr/>
                    <a:lstStyle/>
                    <a:p>
                      <a:endParaRPr lang="fr-FR" sz="1600" dirty="0"/>
                    </a:p>
                  </a:txBody>
                  <a:tcPr/>
                </a:tc>
                <a:tc hMerge="1">
                  <a:txBody>
                    <a:bodyPr/>
                    <a:lstStyle/>
                    <a:p>
                      <a:endParaRPr lang="fr-FR"/>
                    </a:p>
                  </a:txBody>
                  <a:tcPr/>
                </a:tc>
                <a:tc>
                  <a:txBody>
                    <a:bodyPr/>
                    <a:lstStyle/>
                    <a:p>
                      <a:endParaRPr lang="fr-FR" sz="1600" dirty="0"/>
                    </a:p>
                  </a:txBody>
                  <a:tcPr/>
                </a:tc>
                <a:extLst>
                  <a:ext uri="{0D108BD9-81ED-4DB2-BD59-A6C34878D82A}">
                    <a16:rowId xmlns:a16="http://schemas.microsoft.com/office/drawing/2014/main" val="10002"/>
                  </a:ext>
                </a:extLst>
              </a:tr>
              <a:tr h="438620">
                <a:tc>
                  <a:txBody>
                    <a:bodyPr/>
                    <a:lstStyle/>
                    <a:p>
                      <a:r>
                        <a:rPr lang="fr-FR" sz="1600" b="1" dirty="0">
                          <a:solidFill>
                            <a:schemeClr val="bg1"/>
                          </a:solidFill>
                        </a:rPr>
                        <a:t>Et constitue un enjeu économique…</a:t>
                      </a:r>
                    </a:p>
                  </a:txBody>
                  <a:tcPr>
                    <a:solidFill>
                      <a:srgbClr val="0070C0"/>
                    </a:solidFill>
                  </a:tcPr>
                </a:tc>
                <a:tc gridSpan="2">
                  <a:txBody>
                    <a:bodyPr/>
                    <a:lstStyle/>
                    <a:p>
                      <a:r>
                        <a:rPr lang="fr-FR" sz="1600" b="1" dirty="0">
                          <a:solidFill>
                            <a:schemeClr val="bg1"/>
                          </a:solidFill>
                        </a:rPr>
                        <a:t>… social…</a:t>
                      </a:r>
                    </a:p>
                  </a:txBody>
                  <a:tcPr>
                    <a:solidFill>
                      <a:srgbClr val="0070C0"/>
                    </a:solidFill>
                  </a:tcPr>
                </a:tc>
                <a:tc hMerge="1">
                  <a:txBody>
                    <a:bodyPr/>
                    <a:lstStyle/>
                    <a:p>
                      <a:endParaRPr lang="fr-FR"/>
                    </a:p>
                  </a:txBody>
                  <a:tcPr/>
                </a:tc>
                <a:tc>
                  <a:txBody>
                    <a:bodyPr/>
                    <a:lstStyle/>
                    <a:p>
                      <a:r>
                        <a:rPr lang="fr-FR" sz="1600" b="1" dirty="0">
                          <a:solidFill>
                            <a:schemeClr val="bg1"/>
                          </a:solidFill>
                        </a:rPr>
                        <a:t>… et politique.</a:t>
                      </a:r>
                    </a:p>
                  </a:txBody>
                  <a:tcPr>
                    <a:solidFill>
                      <a:srgbClr val="0070C0"/>
                    </a:solidFill>
                  </a:tcPr>
                </a:tc>
                <a:extLst>
                  <a:ext uri="{0D108BD9-81ED-4DB2-BD59-A6C34878D82A}">
                    <a16:rowId xmlns:a16="http://schemas.microsoft.com/office/drawing/2014/main" val="10003"/>
                  </a:ext>
                </a:extLst>
              </a:tr>
              <a:tr h="488149">
                <a:tc>
                  <a:txBody>
                    <a:bodyPr/>
                    <a:lstStyle/>
                    <a:p>
                      <a:endParaRPr lang="fr-FR" sz="1600" dirty="0"/>
                    </a:p>
                    <a:p>
                      <a:endParaRPr lang="fr-FR" sz="1600" dirty="0"/>
                    </a:p>
                    <a:p>
                      <a:endParaRPr lang="fr-FR" sz="1600" dirty="0"/>
                    </a:p>
                    <a:p>
                      <a:endParaRPr lang="fr-FR" sz="1600" dirty="0"/>
                    </a:p>
                  </a:txBody>
                  <a:tcPr/>
                </a:tc>
                <a:tc gridSpan="2">
                  <a:txBody>
                    <a:bodyPr/>
                    <a:lstStyle/>
                    <a:p>
                      <a:endParaRPr lang="fr-FR" sz="1600"/>
                    </a:p>
                  </a:txBody>
                  <a:tcPr/>
                </a:tc>
                <a:tc hMerge="1">
                  <a:txBody>
                    <a:bodyPr/>
                    <a:lstStyle/>
                    <a:p>
                      <a:endParaRPr lang="fr-FR"/>
                    </a:p>
                  </a:txBody>
                  <a:tcPr/>
                </a:tc>
                <a:tc>
                  <a:txBody>
                    <a:bodyPr/>
                    <a:lstStyle/>
                    <a:p>
                      <a:endParaRPr lang="fr-FR" sz="1600"/>
                    </a:p>
                  </a:txBody>
                  <a:tcPr/>
                </a:tc>
                <a:extLst>
                  <a:ext uri="{0D108BD9-81ED-4DB2-BD59-A6C34878D82A}">
                    <a16:rowId xmlns:a16="http://schemas.microsoft.com/office/drawing/2014/main" val="10004"/>
                  </a:ext>
                </a:extLst>
              </a:tr>
              <a:tr h="488149">
                <a:tc gridSpan="4">
                  <a:txBody>
                    <a:bodyPr/>
                    <a:lstStyle/>
                    <a:p>
                      <a:r>
                        <a:rPr lang="fr-FR" sz="1600" b="1" dirty="0">
                          <a:solidFill>
                            <a:schemeClr val="bg1"/>
                          </a:solidFill>
                        </a:rPr>
                        <a:t>Elle doit donc faire l’objet d’un traitement global</a:t>
                      </a:r>
                    </a:p>
                  </a:txBody>
                  <a:tcPr>
                    <a:solidFill>
                      <a:srgbClr val="0070C0"/>
                    </a:solidFill>
                  </a:tcPr>
                </a:tc>
                <a:tc hMerge="1">
                  <a:txBody>
                    <a:bodyPr/>
                    <a:lstStyle/>
                    <a:p>
                      <a:endParaRPr lang="fr-FR" dirty="0"/>
                    </a:p>
                  </a:txBody>
                  <a:tcPr/>
                </a:tc>
                <a:tc hMerge="1">
                  <a:txBody>
                    <a:bodyPr/>
                    <a:lstStyle/>
                    <a:p>
                      <a:endParaRPr lang="fr-FR"/>
                    </a:p>
                  </a:txBody>
                  <a:tcPr/>
                </a:tc>
                <a:tc hMerge="1">
                  <a:txBody>
                    <a:bodyPr/>
                    <a:lstStyle/>
                    <a:p>
                      <a:endParaRPr lang="fr-FR" dirty="0"/>
                    </a:p>
                  </a:txBody>
                  <a:tcPr/>
                </a:tc>
                <a:extLst>
                  <a:ext uri="{0D108BD9-81ED-4DB2-BD59-A6C34878D82A}">
                    <a16:rowId xmlns:a16="http://schemas.microsoft.com/office/drawing/2014/main" val="10005"/>
                  </a:ext>
                </a:extLst>
              </a:tr>
              <a:tr h="842559">
                <a:tc gridSpan="2">
                  <a:txBody>
                    <a:bodyPr/>
                    <a:lstStyle/>
                    <a:p>
                      <a:r>
                        <a:rPr lang="fr-FR" sz="1600" dirty="0"/>
                        <a:t>…Qui constitue la condition de son efficacité…</a:t>
                      </a:r>
                    </a:p>
                    <a:p>
                      <a:endParaRPr lang="fr-FR" sz="1600" dirty="0"/>
                    </a:p>
                    <a:p>
                      <a:endParaRPr lang="fr-FR" sz="1600" dirty="0"/>
                    </a:p>
                    <a:p>
                      <a:endParaRPr lang="fr-FR" sz="1600" dirty="0"/>
                    </a:p>
                  </a:txBody>
                  <a:tcPr/>
                </a:tc>
                <a:tc hMerge="1">
                  <a:txBody>
                    <a:bodyPr/>
                    <a:lstStyle/>
                    <a:p>
                      <a:endParaRPr lang="fr-FR" dirty="0"/>
                    </a:p>
                  </a:txBody>
                  <a:tcPr/>
                </a:tc>
                <a:tc gridSpan="2">
                  <a:txBody>
                    <a:bodyPr/>
                    <a:lstStyle/>
                    <a:p>
                      <a:r>
                        <a:rPr lang="fr-FR" sz="1600" dirty="0"/>
                        <a:t>Mais se heurte</a:t>
                      </a:r>
                      <a:r>
                        <a:rPr lang="fr-FR" sz="1600" baseline="0" dirty="0"/>
                        <a:t> à un certain nombre d’obstacles :</a:t>
                      </a:r>
                      <a:endParaRPr lang="fr-FR" sz="1600" dirty="0"/>
                    </a:p>
                  </a:txBody>
                  <a:tcPr/>
                </a:tc>
                <a:tc hMerge="1">
                  <a:txBody>
                    <a:bodyPr/>
                    <a:lstStyle/>
                    <a:p>
                      <a:endParaRPr lang="fr-FR" dirty="0"/>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D01EBD-7B91-495E-9966-984764D43430}"/>
              </a:ext>
            </a:extLst>
          </p:cNvPr>
          <p:cNvSpPr>
            <a:spLocks noGrp="1"/>
          </p:cNvSpPr>
          <p:nvPr>
            <p:ph type="title"/>
          </p:nvPr>
        </p:nvSpPr>
        <p:spPr/>
        <p:txBody>
          <a:bodyPr/>
          <a:lstStyle/>
          <a:p>
            <a:r>
              <a:rPr lang="fr-FR" b="1" dirty="0">
                <a:solidFill>
                  <a:srgbClr val="7030A0"/>
                </a:solidFill>
              </a:rPr>
              <a:t>Définition d’environnement</a:t>
            </a:r>
          </a:p>
        </p:txBody>
      </p:sp>
      <p:sp>
        <p:nvSpPr>
          <p:cNvPr id="3" name="Espace réservé du contenu 2">
            <a:extLst>
              <a:ext uri="{FF2B5EF4-FFF2-40B4-BE49-F238E27FC236}">
                <a16:creationId xmlns:a16="http://schemas.microsoft.com/office/drawing/2014/main" id="{CA0EA411-BBE5-4CCE-9EFB-6DA3538F754E}"/>
              </a:ext>
            </a:extLst>
          </p:cNvPr>
          <p:cNvSpPr>
            <a:spLocks noGrp="1"/>
          </p:cNvSpPr>
          <p:nvPr>
            <p:ph idx="1"/>
          </p:nvPr>
        </p:nvSpPr>
        <p:spPr>
          <a:xfrm>
            <a:off x="628650" y="1587500"/>
            <a:ext cx="7886700" cy="4351338"/>
          </a:xfrm>
        </p:spPr>
        <p:txBody>
          <a:bodyPr>
            <a:normAutofit lnSpcReduction="10000"/>
          </a:bodyPr>
          <a:lstStyle/>
          <a:p>
            <a:r>
              <a:rPr lang="fr-FR" dirty="0"/>
              <a:t>L'action publique se réfère surtout à une définition juridique formulée dans la loi Barnier en 1995 : «Les espaces, ressources et milieux naturels, les sites et paysages, la qualité de l'air, les espèces animales et végétales, la diversité et les équilibres biologiques auxquels ils participent font partie du patrimoine commun de la nation» (L 110-1).</a:t>
            </a:r>
          </a:p>
          <a:p>
            <a:r>
              <a:rPr lang="fr-FR" dirty="0"/>
              <a:t>Il s'agit plus d'un catalogue que d'une définition à proprement parler, mais ce texte définit un champ de compétence qui figure aujourd'hui dans le Code de l'environnement. </a:t>
            </a:r>
          </a:p>
          <a:p>
            <a:endParaRPr lang="fr-FR" dirty="0"/>
          </a:p>
        </p:txBody>
      </p:sp>
    </p:spTree>
    <p:extLst>
      <p:ext uri="{BB962C8B-B14F-4D97-AF65-F5344CB8AC3E}">
        <p14:creationId xmlns:p14="http://schemas.microsoft.com/office/powerpoint/2010/main" val="1337344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1520" y="188641"/>
            <a:ext cx="8496944" cy="5940088"/>
          </a:xfrm>
          <a:prstGeom prst="rect">
            <a:avLst/>
          </a:prstGeom>
          <a:noFill/>
        </p:spPr>
        <p:txBody>
          <a:bodyPr wrap="square" rtlCol="0">
            <a:spAutoFit/>
          </a:bodyPr>
          <a:lstStyle/>
          <a:p>
            <a:r>
              <a:rPr lang="fr-FR" sz="2000" b="1" u="sng" dirty="0">
                <a:solidFill>
                  <a:srgbClr val="002060"/>
                </a:solidFill>
              </a:rPr>
              <a:t>ACTIVITÉ « VERS LE BAC »</a:t>
            </a:r>
            <a:r>
              <a:rPr lang="fr-FR" sz="2000" dirty="0">
                <a:solidFill>
                  <a:srgbClr val="002060"/>
                </a:solidFill>
              </a:rPr>
              <a:t>. </a:t>
            </a:r>
          </a:p>
          <a:p>
            <a:r>
              <a:rPr lang="fr-FR" sz="2000" b="1" dirty="0">
                <a:solidFill>
                  <a:srgbClr val="00B050"/>
                </a:solidFill>
              </a:rPr>
              <a:t>Possibilité de la faire en binôme ou individuellement. A l’écrit ou via une présentation orale en s’appuyant éventuellement sur un diaporama.</a:t>
            </a:r>
          </a:p>
          <a:p>
            <a:r>
              <a:rPr lang="fr-FR" sz="2000" dirty="0"/>
              <a:t>Choisissez l’un des sujets (type partie 3 d’épreuve composée ou dissertation) ci-dessous, et proposez un plan détaillé pour le traiter.  Réutilisez votre tableau de synthèse (ou carte mentale) ainsi que le travail fait en cours de chapitre pour expliquer chacune de vos affirmations et illustrer vos propos par des exemples précis. </a:t>
            </a:r>
          </a:p>
          <a:p>
            <a:r>
              <a:rPr lang="fr-FR" sz="2000" dirty="0"/>
              <a:t> </a:t>
            </a:r>
          </a:p>
          <a:p>
            <a:pPr>
              <a:buFontTx/>
              <a:buChar char="-"/>
            </a:pPr>
            <a:r>
              <a:rPr lang="fr-FR" sz="2000" dirty="0"/>
              <a:t>Montrez que différents acteurs interviennent dans l’élaboration de l’action publique pour l’environnement.</a:t>
            </a:r>
          </a:p>
          <a:p>
            <a:endParaRPr lang="fr-FR" sz="2000" dirty="0"/>
          </a:p>
          <a:p>
            <a:r>
              <a:rPr lang="fr-FR" sz="2000" dirty="0"/>
              <a:t>- Montrez que l’action publique pour l’environnement doit s’élaborer à différentes échelles.</a:t>
            </a:r>
          </a:p>
          <a:p>
            <a:endParaRPr lang="fr-FR" sz="2000" dirty="0"/>
          </a:p>
          <a:p>
            <a:r>
              <a:rPr lang="fr-FR" sz="2000" dirty="0"/>
              <a:t>- Montrez que l’action publique pour l’environnement repose sur la complémentarité de différents instruments.</a:t>
            </a:r>
          </a:p>
          <a:p>
            <a:endParaRPr lang="fr-FR" sz="2000" dirty="0"/>
          </a:p>
          <a:p>
            <a:r>
              <a:rPr lang="fr-FR" sz="2000" dirty="0"/>
              <a:t>- A quels obstacles se heurte l’action publique pour l’environnement?</a:t>
            </a:r>
            <a:endParaRPr lang="fr-FR" dirty="0"/>
          </a:p>
        </p:txBody>
      </p:sp>
      <p:sp>
        <p:nvSpPr>
          <p:cNvPr id="3" name="Flèche : courbe vers le haut 2">
            <a:hlinkClick r:id="rId2" action="ppaction://hlinksldjump"/>
            <a:extLst>
              <a:ext uri="{FF2B5EF4-FFF2-40B4-BE49-F238E27FC236}">
                <a16:creationId xmlns:a16="http://schemas.microsoft.com/office/drawing/2014/main" id="{0E8F1256-DEEF-46E0-92F3-D60B9F9363EB}"/>
              </a:ext>
            </a:extLst>
          </p:cNvPr>
          <p:cNvSpPr/>
          <p:nvPr/>
        </p:nvSpPr>
        <p:spPr>
          <a:xfrm rot="16200000">
            <a:off x="8718334" y="6363768"/>
            <a:ext cx="295275" cy="285750"/>
          </a:xfrm>
          <a:prstGeom prst="curvedUpArrow">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5F2EC0-5380-4CD6-90E5-4DC8DDF21790}"/>
              </a:ext>
            </a:extLst>
          </p:cNvPr>
          <p:cNvSpPr>
            <a:spLocks noGrp="1"/>
          </p:cNvSpPr>
          <p:nvPr>
            <p:ph type="title"/>
          </p:nvPr>
        </p:nvSpPr>
        <p:spPr>
          <a:xfrm>
            <a:off x="628650" y="365126"/>
            <a:ext cx="8515350" cy="1325563"/>
          </a:xfrm>
        </p:spPr>
        <p:txBody>
          <a:bodyPr>
            <a:normAutofit/>
          </a:bodyPr>
          <a:lstStyle/>
          <a:p>
            <a:r>
              <a:rPr lang="fr-FR" sz="4000" dirty="0"/>
              <a:t>Fiche </a:t>
            </a:r>
            <a:r>
              <a:rPr lang="fr-FR" sz="4000" dirty="0" err="1"/>
              <a:t>eduscol</a:t>
            </a:r>
            <a:r>
              <a:rPr lang="fr-FR" sz="4000" dirty="0"/>
              <a:t> ancien chapitre première</a:t>
            </a:r>
          </a:p>
        </p:txBody>
      </p:sp>
      <p:graphicFrame>
        <p:nvGraphicFramePr>
          <p:cNvPr id="4" name="Espace réservé du contenu 3">
            <a:extLst>
              <a:ext uri="{FF2B5EF4-FFF2-40B4-BE49-F238E27FC236}">
                <a16:creationId xmlns:a16="http://schemas.microsoft.com/office/drawing/2014/main" id="{519CC4E9-D2C4-4C8F-A140-3E21534F7534}"/>
              </a:ext>
            </a:extLst>
          </p:cNvPr>
          <p:cNvGraphicFramePr>
            <a:graphicFrameLocks noGrp="1" noChangeAspect="1"/>
          </p:cNvGraphicFramePr>
          <p:nvPr>
            <p:ph idx="1"/>
            <p:extLst>
              <p:ext uri="{D42A27DB-BD31-4B8C-83A1-F6EECF244321}">
                <p14:modId xmlns:p14="http://schemas.microsoft.com/office/powerpoint/2010/main" val="1341021643"/>
              </p:ext>
            </p:extLst>
          </p:nvPr>
        </p:nvGraphicFramePr>
        <p:xfrm>
          <a:off x="3033713" y="1825625"/>
          <a:ext cx="3074987" cy="4351338"/>
        </p:xfrm>
        <a:graphic>
          <a:graphicData uri="http://schemas.openxmlformats.org/presentationml/2006/ole">
            <mc:AlternateContent xmlns:mc="http://schemas.openxmlformats.org/markup-compatibility/2006">
              <mc:Choice xmlns:v="urn:schemas-microsoft-com:vml" Requires="v">
                <p:oleObj spid="_x0000_s2068" name="Acrobat Document" r:id="rId3" imgW="5667334" imgH="8019987" progId="Acrobat.Document.DC">
                  <p:embed/>
                </p:oleObj>
              </mc:Choice>
              <mc:Fallback>
                <p:oleObj name="Acrobat Document" r:id="rId3" imgW="5667334" imgH="8019987" progId="Acrobat.Document.DC">
                  <p:embed/>
                  <p:pic>
                    <p:nvPicPr>
                      <p:cNvPr id="0" name=""/>
                      <p:cNvPicPr/>
                      <p:nvPr/>
                    </p:nvPicPr>
                    <p:blipFill>
                      <a:blip r:embed="rId4"/>
                      <a:stretch>
                        <a:fillRect/>
                      </a:stretch>
                    </p:blipFill>
                    <p:spPr>
                      <a:xfrm>
                        <a:off x="3033713" y="1825625"/>
                        <a:ext cx="3074987" cy="4351338"/>
                      </a:xfrm>
                      <a:prstGeom prst="rect">
                        <a:avLst/>
                      </a:prstGeom>
                    </p:spPr>
                  </p:pic>
                </p:oleObj>
              </mc:Fallback>
            </mc:AlternateContent>
          </a:graphicData>
        </a:graphic>
      </p:graphicFrame>
      <p:sp>
        <p:nvSpPr>
          <p:cNvPr id="5" name="Flèche : haut 4">
            <a:hlinkClick r:id="rId5" action="ppaction://hlinksldjump"/>
            <a:extLst>
              <a:ext uri="{FF2B5EF4-FFF2-40B4-BE49-F238E27FC236}">
                <a16:creationId xmlns:a16="http://schemas.microsoft.com/office/drawing/2014/main" id="{D5D8DB12-1731-4A03-8AF7-4EC0C4CC53A7}"/>
              </a:ext>
            </a:extLst>
          </p:cNvPr>
          <p:cNvSpPr/>
          <p:nvPr/>
        </p:nvSpPr>
        <p:spPr>
          <a:xfrm>
            <a:off x="8210550" y="6176963"/>
            <a:ext cx="371475" cy="39528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565280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5F2EC0-5380-4CD6-90E5-4DC8DDF21790}"/>
              </a:ext>
            </a:extLst>
          </p:cNvPr>
          <p:cNvSpPr>
            <a:spLocks noGrp="1"/>
          </p:cNvSpPr>
          <p:nvPr>
            <p:ph type="title"/>
          </p:nvPr>
        </p:nvSpPr>
        <p:spPr>
          <a:xfrm>
            <a:off x="628649" y="365126"/>
            <a:ext cx="8334375" cy="1325563"/>
          </a:xfrm>
        </p:spPr>
        <p:txBody>
          <a:bodyPr>
            <a:normAutofit/>
          </a:bodyPr>
          <a:lstStyle/>
          <a:p>
            <a:r>
              <a:rPr lang="fr-FR" sz="4000" dirty="0"/>
              <a:t>Fiche </a:t>
            </a:r>
            <a:r>
              <a:rPr lang="fr-FR" sz="4000" dirty="0" err="1"/>
              <a:t>eduscol</a:t>
            </a:r>
            <a:r>
              <a:rPr lang="fr-FR" sz="4000" dirty="0"/>
              <a:t> ancien chapitre terminale</a:t>
            </a:r>
          </a:p>
        </p:txBody>
      </p:sp>
      <p:graphicFrame>
        <p:nvGraphicFramePr>
          <p:cNvPr id="4" name="Espace réservé du contenu 3">
            <a:extLst>
              <a:ext uri="{FF2B5EF4-FFF2-40B4-BE49-F238E27FC236}">
                <a16:creationId xmlns:a16="http://schemas.microsoft.com/office/drawing/2014/main" id="{8AD6A666-D83E-42A0-9BA1-493DE5B77318}"/>
              </a:ext>
            </a:extLst>
          </p:cNvPr>
          <p:cNvGraphicFramePr>
            <a:graphicFrameLocks noGrp="1" noChangeAspect="1"/>
          </p:cNvGraphicFramePr>
          <p:nvPr>
            <p:ph idx="1"/>
            <p:extLst>
              <p:ext uri="{D42A27DB-BD31-4B8C-83A1-F6EECF244321}">
                <p14:modId xmlns:p14="http://schemas.microsoft.com/office/powerpoint/2010/main" val="1410423927"/>
              </p:ext>
            </p:extLst>
          </p:nvPr>
        </p:nvGraphicFramePr>
        <p:xfrm>
          <a:off x="3033713" y="1825625"/>
          <a:ext cx="3074987" cy="4351338"/>
        </p:xfrm>
        <a:graphic>
          <a:graphicData uri="http://schemas.openxmlformats.org/presentationml/2006/ole">
            <mc:AlternateContent xmlns:mc="http://schemas.openxmlformats.org/markup-compatibility/2006">
              <mc:Choice xmlns:v="urn:schemas-microsoft-com:vml" Requires="v">
                <p:oleObj spid="_x0000_s3092" name="Acrobat Document" r:id="rId3" imgW="5667334" imgH="8019987" progId="Acrobat.Document.DC">
                  <p:embed/>
                </p:oleObj>
              </mc:Choice>
              <mc:Fallback>
                <p:oleObj name="Acrobat Document" r:id="rId3" imgW="5667334" imgH="8019987" progId="Acrobat.Document.DC">
                  <p:embed/>
                  <p:pic>
                    <p:nvPicPr>
                      <p:cNvPr id="0" name=""/>
                      <p:cNvPicPr/>
                      <p:nvPr/>
                    </p:nvPicPr>
                    <p:blipFill>
                      <a:blip r:embed="rId4"/>
                      <a:stretch>
                        <a:fillRect/>
                      </a:stretch>
                    </p:blipFill>
                    <p:spPr>
                      <a:xfrm>
                        <a:off x="3033713" y="1825625"/>
                        <a:ext cx="3074987" cy="4351338"/>
                      </a:xfrm>
                      <a:prstGeom prst="rect">
                        <a:avLst/>
                      </a:prstGeom>
                    </p:spPr>
                  </p:pic>
                </p:oleObj>
              </mc:Fallback>
            </mc:AlternateContent>
          </a:graphicData>
        </a:graphic>
      </p:graphicFrame>
      <p:sp>
        <p:nvSpPr>
          <p:cNvPr id="5" name="Flèche : haut 4">
            <a:hlinkClick r:id="rId5" action="ppaction://hlinksldjump"/>
            <a:extLst>
              <a:ext uri="{FF2B5EF4-FFF2-40B4-BE49-F238E27FC236}">
                <a16:creationId xmlns:a16="http://schemas.microsoft.com/office/drawing/2014/main" id="{09F76042-85D8-4372-83DD-1C6B04DB1855}"/>
              </a:ext>
            </a:extLst>
          </p:cNvPr>
          <p:cNvSpPr/>
          <p:nvPr/>
        </p:nvSpPr>
        <p:spPr>
          <a:xfrm>
            <a:off x="8138160" y="5812971"/>
            <a:ext cx="391886" cy="56170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173740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39E823-FC3A-4D39-8F71-575EF70F2804}"/>
              </a:ext>
            </a:extLst>
          </p:cNvPr>
          <p:cNvSpPr>
            <a:spLocks noGrp="1"/>
          </p:cNvSpPr>
          <p:nvPr>
            <p:ph type="title"/>
          </p:nvPr>
        </p:nvSpPr>
        <p:spPr>
          <a:xfrm>
            <a:off x="628650" y="365126"/>
            <a:ext cx="8172450" cy="1325563"/>
          </a:xfrm>
        </p:spPr>
        <p:txBody>
          <a:bodyPr>
            <a:normAutofit/>
          </a:bodyPr>
          <a:lstStyle/>
          <a:p>
            <a:r>
              <a:rPr lang="fr-FR" sz="2400" dirty="0"/>
              <a:t>Anthropocentrisme ou biocentrisme ? </a:t>
            </a:r>
            <a:r>
              <a:rPr lang="fr-FR" sz="1800" dirty="0"/>
              <a:t/>
            </a:r>
            <a:br>
              <a:rPr lang="fr-FR" sz="1800" dirty="0"/>
            </a:br>
            <a:r>
              <a:rPr lang="fr-FR" sz="1400" dirty="0"/>
              <a:t>Morin, J. &amp; Orsini, A. (2015). J. Morin &amp; A. Orsini (</a:t>
            </a:r>
            <a:r>
              <a:rPr lang="fr-FR" sz="1400" dirty="0" err="1"/>
              <a:t>Dir</a:t>
            </a:r>
            <a:r>
              <a:rPr lang="fr-FR" sz="1400" dirty="0"/>
              <a:t>), </a:t>
            </a:r>
            <a:r>
              <a:rPr lang="fr-FR" sz="1400" i="1" dirty="0"/>
              <a:t>Politique internationale de l’environnement </a:t>
            </a:r>
            <a:r>
              <a:rPr lang="fr-FR" sz="1400" dirty="0"/>
              <a:t>(pp. 55-59). Paris: Presses de Sciences Po. </a:t>
            </a:r>
          </a:p>
        </p:txBody>
      </p:sp>
      <p:graphicFrame>
        <p:nvGraphicFramePr>
          <p:cNvPr id="4" name="Espace réservé du contenu 3">
            <a:extLst>
              <a:ext uri="{FF2B5EF4-FFF2-40B4-BE49-F238E27FC236}">
                <a16:creationId xmlns:a16="http://schemas.microsoft.com/office/drawing/2014/main" id="{00E96678-F43A-4C66-8291-6257583E6472}"/>
              </a:ext>
            </a:extLst>
          </p:cNvPr>
          <p:cNvGraphicFramePr>
            <a:graphicFrameLocks noGrp="1" noChangeAspect="1"/>
          </p:cNvGraphicFramePr>
          <p:nvPr>
            <p:ph idx="1"/>
            <p:extLst>
              <p:ext uri="{D42A27DB-BD31-4B8C-83A1-F6EECF244321}">
                <p14:modId xmlns:p14="http://schemas.microsoft.com/office/powerpoint/2010/main" val="3999496907"/>
              </p:ext>
            </p:extLst>
          </p:nvPr>
        </p:nvGraphicFramePr>
        <p:xfrm>
          <a:off x="3033713" y="1825625"/>
          <a:ext cx="3074987" cy="4351338"/>
        </p:xfrm>
        <a:graphic>
          <a:graphicData uri="http://schemas.openxmlformats.org/presentationml/2006/ole">
            <mc:AlternateContent xmlns:mc="http://schemas.openxmlformats.org/markup-compatibility/2006">
              <mc:Choice xmlns:v="urn:schemas-microsoft-com:vml" Requires="v">
                <p:oleObj spid="_x0000_s1045" name="Acrobat Document" r:id="rId3" imgW="5667334" imgH="8019987" progId="Acrobat.Document.DC">
                  <p:embed/>
                </p:oleObj>
              </mc:Choice>
              <mc:Fallback>
                <p:oleObj name="Acrobat Document" r:id="rId3" imgW="5667334" imgH="8019987" progId="Acrobat.Document.DC">
                  <p:embed/>
                  <p:pic>
                    <p:nvPicPr>
                      <p:cNvPr id="0" name=""/>
                      <p:cNvPicPr/>
                      <p:nvPr/>
                    </p:nvPicPr>
                    <p:blipFill>
                      <a:blip r:embed="rId4"/>
                      <a:stretch>
                        <a:fillRect/>
                      </a:stretch>
                    </p:blipFill>
                    <p:spPr>
                      <a:xfrm>
                        <a:off x="3033713" y="1825625"/>
                        <a:ext cx="3074987" cy="4351338"/>
                      </a:xfrm>
                      <a:prstGeom prst="rect">
                        <a:avLst/>
                      </a:prstGeom>
                    </p:spPr>
                  </p:pic>
                </p:oleObj>
              </mc:Fallback>
            </mc:AlternateContent>
          </a:graphicData>
        </a:graphic>
      </p:graphicFrame>
      <p:sp>
        <p:nvSpPr>
          <p:cNvPr id="6" name="Flèche : courbe vers le haut 5">
            <a:hlinkClick r:id="rId5" action="ppaction://hlinksldjump"/>
            <a:extLst>
              <a:ext uri="{FF2B5EF4-FFF2-40B4-BE49-F238E27FC236}">
                <a16:creationId xmlns:a16="http://schemas.microsoft.com/office/drawing/2014/main" id="{7320D2A1-BDE7-4D43-8B1B-1118DF543FD2}"/>
              </a:ext>
            </a:extLst>
          </p:cNvPr>
          <p:cNvSpPr/>
          <p:nvPr/>
        </p:nvSpPr>
        <p:spPr>
          <a:xfrm rot="16200000">
            <a:off x="8196264" y="6034087"/>
            <a:ext cx="295275" cy="285750"/>
          </a:xfrm>
          <a:prstGeom prst="curvedUpArrow">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5686101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945D4C-DBBE-479D-B7CB-2CB54BC7DCD5}"/>
              </a:ext>
            </a:extLst>
          </p:cNvPr>
          <p:cNvSpPr>
            <a:spLocks noGrp="1"/>
          </p:cNvSpPr>
          <p:nvPr>
            <p:ph type="title"/>
          </p:nvPr>
        </p:nvSpPr>
        <p:spPr/>
        <p:txBody>
          <a:bodyPr>
            <a:normAutofit/>
          </a:bodyPr>
          <a:lstStyle/>
          <a:p>
            <a:r>
              <a:rPr lang="fr-FR" sz="2200" dirty="0"/>
              <a:t>LES PROCESSUS DE MISE SUR AGENDA : SÉLECTION ET CONSTRUCTION DES PROBLÈMES PUBLICS (Patrick </a:t>
            </a:r>
            <a:r>
              <a:rPr lang="fr-FR" sz="2200" dirty="0" err="1"/>
              <a:t>Hassenteufel</a:t>
            </a:r>
            <a:r>
              <a:rPr lang="fr-FR" sz="2200" dirty="0"/>
              <a:t>)</a:t>
            </a:r>
            <a:r>
              <a:rPr lang="fr-FR" dirty="0"/>
              <a:t/>
            </a:r>
            <a:br>
              <a:rPr lang="fr-FR" dirty="0"/>
            </a:br>
            <a:endParaRPr lang="fr-FR" dirty="0"/>
          </a:p>
        </p:txBody>
      </p:sp>
      <p:graphicFrame>
        <p:nvGraphicFramePr>
          <p:cNvPr id="4" name="Espace réservé du contenu 3">
            <a:extLst>
              <a:ext uri="{FF2B5EF4-FFF2-40B4-BE49-F238E27FC236}">
                <a16:creationId xmlns:a16="http://schemas.microsoft.com/office/drawing/2014/main" id="{94F52299-C638-48A9-AAB2-B0B6BB5E292A}"/>
              </a:ext>
            </a:extLst>
          </p:cNvPr>
          <p:cNvGraphicFramePr>
            <a:graphicFrameLocks noGrp="1" noChangeAspect="1"/>
          </p:cNvGraphicFramePr>
          <p:nvPr>
            <p:ph idx="1"/>
            <p:extLst>
              <p:ext uri="{D42A27DB-BD31-4B8C-83A1-F6EECF244321}">
                <p14:modId xmlns:p14="http://schemas.microsoft.com/office/powerpoint/2010/main" val="572263726"/>
              </p:ext>
            </p:extLst>
          </p:nvPr>
        </p:nvGraphicFramePr>
        <p:xfrm>
          <a:off x="3119438" y="1825625"/>
          <a:ext cx="2905125" cy="4351338"/>
        </p:xfrm>
        <a:graphic>
          <a:graphicData uri="http://schemas.openxmlformats.org/presentationml/2006/ole">
            <mc:AlternateContent xmlns:mc="http://schemas.openxmlformats.org/markup-compatibility/2006">
              <mc:Choice xmlns:v="urn:schemas-microsoft-com:vml" Requires="v">
                <p:oleObj spid="_x0000_s4116" name="Acrobat Document" r:id="rId3" imgW="4324269" imgH="6476909" progId="Acrobat.Document.DC">
                  <p:embed/>
                </p:oleObj>
              </mc:Choice>
              <mc:Fallback>
                <p:oleObj name="Acrobat Document" r:id="rId3" imgW="4324269" imgH="6476909" progId="Acrobat.Document.DC">
                  <p:embed/>
                  <p:pic>
                    <p:nvPicPr>
                      <p:cNvPr id="0" name=""/>
                      <p:cNvPicPr/>
                      <p:nvPr/>
                    </p:nvPicPr>
                    <p:blipFill>
                      <a:blip r:embed="rId4"/>
                      <a:stretch>
                        <a:fillRect/>
                      </a:stretch>
                    </p:blipFill>
                    <p:spPr>
                      <a:xfrm>
                        <a:off x="3119438" y="1825625"/>
                        <a:ext cx="2905125" cy="4351338"/>
                      </a:xfrm>
                      <a:prstGeom prst="rect">
                        <a:avLst/>
                      </a:prstGeom>
                    </p:spPr>
                  </p:pic>
                </p:oleObj>
              </mc:Fallback>
            </mc:AlternateContent>
          </a:graphicData>
        </a:graphic>
      </p:graphicFrame>
      <p:sp>
        <p:nvSpPr>
          <p:cNvPr id="5" name="Flèche : haut 4">
            <a:hlinkClick r:id="rId5" action="ppaction://hlinksldjump"/>
            <a:extLst>
              <a:ext uri="{FF2B5EF4-FFF2-40B4-BE49-F238E27FC236}">
                <a16:creationId xmlns:a16="http://schemas.microsoft.com/office/drawing/2014/main" id="{F2B9F65C-F8EC-4157-9CE7-64F1CBF8BC1D}"/>
              </a:ext>
            </a:extLst>
          </p:cNvPr>
          <p:cNvSpPr/>
          <p:nvPr/>
        </p:nvSpPr>
        <p:spPr>
          <a:xfrm>
            <a:off x="8210550" y="6176963"/>
            <a:ext cx="371475" cy="39528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675218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2DDF4E-A7F8-4406-9B8D-962B5E606E5C}"/>
              </a:ext>
            </a:extLst>
          </p:cNvPr>
          <p:cNvSpPr>
            <a:spLocks noGrp="1"/>
          </p:cNvSpPr>
          <p:nvPr>
            <p:ph type="title"/>
          </p:nvPr>
        </p:nvSpPr>
        <p:spPr/>
        <p:txBody>
          <a:bodyPr>
            <a:normAutofit/>
          </a:bodyPr>
          <a:lstStyle/>
          <a:p>
            <a:r>
              <a:rPr lang="fr-FR" sz="2200" dirty="0"/>
              <a:t>QUELLES POLITIQUES POUR ENCOURAGER L'INNOVATION VERTE ? (Philippe Aghion, David </a:t>
            </a:r>
            <a:r>
              <a:rPr lang="fr-FR" sz="2200" dirty="0" err="1"/>
              <a:t>Hemous</a:t>
            </a:r>
            <a:r>
              <a:rPr lang="fr-FR" sz="2200" dirty="0"/>
              <a:t> et </a:t>
            </a:r>
            <a:r>
              <a:rPr lang="fr-FR" sz="2200" dirty="0" err="1"/>
              <a:t>Reinhilde</a:t>
            </a:r>
            <a:r>
              <a:rPr lang="fr-FR" sz="2200" dirty="0"/>
              <a:t> </a:t>
            </a:r>
            <a:r>
              <a:rPr lang="fr-FR" sz="2200" dirty="0" err="1"/>
              <a:t>Veugelers</a:t>
            </a:r>
            <a:r>
              <a:rPr lang="fr-FR" sz="2200" dirty="0"/>
              <a:t>)</a:t>
            </a:r>
            <a:r>
              <a:rPr lang="fr-FR" dirty="0"/>
              <a:t/>
            </a:r>
            <a:br>
              <a:rPr lang="fr-FR" dirty="0"/>
            </a:br>
            <a:endParaRPr lang="fr-FR" dirty="0"/>
          </a:p>
        </p:txBody>
      </p:sp>
      <p:graphicFrame>
        <p:nvGraphicFramePr>
          <p:cNvPr id="4" name="Espace réservé du contenu 3">
            <a:extLst>
              <a:ext uri="{FF2B5EF4-FFF2-40B4-BE49-F238E27FC236}">
                <a16:creationId xmlns:a16="http://schemas.microsoft.com/office/drawing/2014/main" id="{E5546A37-6CAA-45FE-AF66-948EF8CFFC4D}"/>
              </a:ext>
            </a:extLst>
          </p:cNvPr>
          <p:cNvGraphicFramePr>
            <a:graphicFrameLocks noGrp="1" noChangeAspect="1"/>
          </p:cNvGraphicFramePr>
          <p:nvPr>
            <p:ph idx="1"/>
            <p:extLst>
              <p:ext uri="{D42A27DB-BD31-4B8C-83A1-F6EECF244321}">
                <p14:modId xmlns:p14="http://schemas.microsoft.com/office/powerpoint/2010/main" val="2147625240"/>
              </p:ext>
            </p:extLst>
          </p:nvPr>
        </p:nvGraphicFramePr>
        <p:xfrm>
          <a:off x="3119438" y="1825625"/>
          <a:ext cx="2905125" cy="4351338"/>
        </p:xfrm>
        <a:graphic>
          <a:graphicData uri="http://schemas.openxmlformats.org/presentationml/2006/ole">
            <mc:AlternateContent xmlns:mc="http://schemas.openxmlformats.org/markup-compatibility/2006">
              <mc:Choice xmlns:v="urn:schemas-microsoft-com:vml" Requires="v">
                <p:oleObj spid="_x0000_s5140" name="Acrobat Document" r:id="rId3" imgW="4324269" imgH="6476909" progId="Acrobat.Document.DC">
                  <p:embed/>
                </p:oleObj>
              </mc:Choice>
              <mc:Fallback>
                <p:oleObj name="Acrobat Document" r:id="rId3" imgW="4324269" imgH="6476909" progId="Acrobat.Document.DC">
                  <p:embed/>
                  <p:pic>
                    <p:nvPicPr>
                      <p:cNvPr id="0" name=""/>
                      <p:cNvPicPr/>
                      <p:nvPr/>
                    </p:nvPicPr>
                    <p:blipFill>
                      <a:blip r:embed="rId4"/>
                      <a:stretch>
                        <a:fillRect/>
                      </a:stretch>
                    </p:blipFill>
                    <p:spPr>
                      <a:xfrm>
                        <a:off x="3119438" y="1825625"/>
                        <a:ext cx="2905125" cy="4351338"/>
                      </a:xfrm>
                      <a:prstGeom prst="rect">
                        <a:avLst/>
                      </a:prstGeom>
                    </p:spPr>
                  </p:pic>
                </p:oleObj>
              </mc:Fallback>
            </mc:AlternateContent>
          </a:graphicData>
        </a:graphic>
      </p:graphicFrame>
      <p:sp>
        <p:nvSpPr>
          <p:cNvPr id="5" name="Flèche : haut 4">
            <a:hlinkClick r:id="rId5" action="ppaction://hlinksldjump"/>
            <a:extLst>
              <a:ext uri="{FF2B5EF4-FFF2-40B4-BE49-F238E27FC236}">
                <a16:creationId xmlns:a16="http://schemas.microsoft.com/office/drawing/2014/main" id="{A2C3731C-D82F-4FEE-9FAA-A54AB08AEE2C}"/>
              </a:ext>
            </a:extLst>
          </p:cNvPr>
          <p:cNvSpPr/>
          <p:nvPr/>
        </p:nvSpPr>
        <p:spPr>
          <a:xfrm>
            <a:off x="8220075" y="5934075"/>
            <a:ext cx="361950" cy="4857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720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AE02B15-7AE7-42AC-B84B-DEE60413A4DA}"/>
              </a:ext>
            </a:extLst>
          </p:cNvPr>
          <p:cNvSpPr>
            <a:spLocks noGrp="1"/>
          </p:cNvSpPr>
          <p:nvPr>
            <p:ph idx="1"/>
          </p:nvPr>
        </p:nvSpPr>
        <p:spPr>
          <a:xfrm>
            <a:off x="104775" y="136524"/>
            <a:ext cx="8934450" cy="6858000"/>
          </a:xfrm>
        </p:spPr>
        <p:txBody>
          <a:bodyPr>
            <a:normAutofit fontScale="70000" lnSpcReduction="20000"/>
          </a:bodyPr>
          <a:lstStyle/>
          <a:p>
            <a:r>
              <a:rPr lang="fr-FR" dirty="0"/>
              <a:t>Deux conceptions de la protection de l'environnement coexistent : l'une est radicale, l'autre, largement dominante, est pragmatique. </a:t>
            </a:r>
          </a:p>
          <a:p>
            <a:endParaRPr lang="fr-FR" dirty="0"/>
          </a:p>
          <a:p>
            <a:r>
              <a:rPr lang="fr-FR" b="1" dirty="0"/>
              <a:t>Une première conception est écocentrée.</a:t>
            </a:r>
          </a:p>
          <a:p>
            <a:pPr lvl="1"/>
            <a:r>
              <a:rPr lang="fr-FR" dirty="0"/>
              <a:t>Elle fait du respect de la biosphère, des myriades d'écosystèmes et de l'interdépendance des éléments biogéochimiques qui la constituent son objet central. La terre est « un système physiologique dynamique qui inclut la biosphère et maintient notre planète depuis plus de trois milliards d'années, en harmonie avec la vie ». Dans cette perspective, les milieux et les espèces ont une valeur en eux-mêmes et leurs droits doivent être considérés (ce ne sont pas de simples ressources). Une version dure dite </a:t>
            </a:r>
            <a:r>
              <a:rPr lang="fr-FR" dirty="0" err="1"/>
              <a:t>deep</a:t>
            </a:r>
            <a:r>
              <a:rPr lang="fr-FR" dirty="0"/>
              <a:t> </a:t>
            </a:r>
            <a:r>
              <a:rPr lang="fr-FR" dirty="0" err="1"/>
              <a:t>ecology</a:t>
            </a:r>
            <a:r>
              <a:rPr lang="fr-FR" dirty="0"/>
              <a:t> fait de toute action humaine une menace. Mais cette thèse très minoritaire chez les écologistes focalise en revanche l'attention des adversaires de l'action environnementale qui y voient une volonté morbide de « punition de l'homme ».</a:t>
            </a:r>
          </a:p>
          <a:p>
            <a:r>
              <a:rPr lang="fr-FR" b="1" dirty="0"/>
              <a:t>C'est une conception anthropocentrée </a:t>
            </a:r>
            <a:r>
              <a:rPr lang="fr-FR" dirty="0"/>
              <a:t>qui prévaut autant dans les milieux écologistes que dans les politiques publiques. </a:t>
            </a:r>
          </a:p>
          <a:p>
            <a:pPr lvl="1"/>
            <a:r>
              <a:rPr lang="fr-FR" dirty="0"/>
              <a:t>L'environnement est conçu comme l'ensemble des conditions favorisant le développement et le bien-être humain. Les éléments naturels sont envisagés comme des ressources ou sont saisis à travers les services (écologiques, économiques, esthétiques) qu'ils rendent. Si depuis le XVIIe siècle l'homme s'est perçu comme « maître et possesseur de la nature » (Descartes), les usages raisonnés, et donc durables, ont aussi une origine ancienne et ont pris une place croissante durant ces quatre dernières décennies. </a:t>
            </a:r>
          </a:p>
          <a:p>
            <a:pPr lvl="1"/>
            <a:endParaRPr lang="fr-FR" dirty="0"/>
          </a:p>
          <a:p>
            <a:r>
              <a:rPr lang="fr-FR" dirty="0"/>
              <a:t>On trouve bien-sûr quelques politiques publiques hybrides qui combinent une priorité donnée aux éléments naturels à celle des besoins humains (la protection des biotopes et des zones humides, la qualité biologique de la ressource en eau). Mais les intérêts humains scientifiques, culturels (les musées Verts), voire économiques, ne sont jamais très éloignés.</a:t>
            </a:r>
          </a:p>
          <a:p>
            <a:r>
              <a:rPr lang="fr-FR" dirty="0">
                <a:sym typeface="Wingdings" panose="05000000000000000000" pitchFamily="2" charset="2"/>
              </a:rPr>
              <a:t> </a:t>
            </a:r>
            <a:r>
              <a:rPr lang="fr-FR" sz="2600" dirty="0"/>
              <a:t>Pour Anthropocentrisme et biocentrisme, voir aussi </a:t>
            </a:r>
            <a:r>
              <a:rPr lang="fr-FR" sz="2600" dirty="0">
                <a:hlinkClick r:id="rId2" action="ppaction://hlinksldjump"/>
              </a:rPr>
              <a:t>Morin et Orsini, pages 55-59</a:t>
            </a:r>
            <a:endParaRPr lang="fr-FR" sz="2600" dirty="0"/>
          </a:p>
          <a:p>
            <a:endParaRPr lang="fr-FR" dirty="0"/>
          </a:p>
        </p:txBody>
      </p:sp>
      <p:sp>
        <p:nvSpPr>
          <p:cNvPr id="4" name="Flèche : courbe vers le haut 3">
            <a:hlinkClick r:id="rId3" action="ppaction://hlinksldjump"/>
            <a:extLst>
              <a:ext uri="{FF2B5EF4-FFF2-40B4-BE49-F238E27FC236}">
                <a16:creationId xmlns:a16="http://schemas.microsoft.com/office/drawing/2014/main" id="{02481C66-B080-41E9-B3DB-C5F3D7F001AC}"/>
              </a:ext>
            </a:extLst>
          </p:cNvPr>
          <p:cNvSpPr/>
          <p:nvPr/>
        </p:nvSpPr>
        <p:spPr>
          <a:xfrm rot="16200000">
            <a:off x="8605839" y="6300787"/>
            <a:ext cx="295275" cy="285750"/>
          </a:xfrm>
          <a:prstGeom prst="curvedUpArrow">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31352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930179-EE95-4CEC-864C-F5ABF55A445A}"/>
              </a:ext>
            </a:extLst>
          </p:cNvPr>
          <p:cNvSpPr>
            <a:spLocks noGrp="1"/>
          </p:cNvSpPr>
          <p:nvPr>
            <p:ph type="title"/>
          </p:nvPr>
        </p:nvSpPr>
        <p:spPr>
          <a:xfrm>
            <a:off x="628650" y="1193028"/>
            <a:ext cx="7886700" cy="1325563"/>
          </a:xfrm>
        </p:spPr>
        <p:txBody>
          <a:bodyPr/>
          <a:lstStyle/>
          <a:p>
            <a:r>
              <a:rPr lang="fr-FR" b="1" dirty="0">
                <a:solidFill>
                  <a:srgbClr val="7030A0"/>
                </a:solidFill>
              </a:rPr>
              <a:t>Les notions de science politique</a:t>
            </a:r>
          </a:p>
        </p:txBody>
      </p:sp>
      <p:sp>
        <p:nvSpPr>
          <p:cNvPr id="6" name="ZoneTexte 5">
            <a:extLst>
              <a:ext uri="{FF2B5EF4-FFF2-40B4-BE49-F238E27FC236}">
                <a16:creationId xmlns:a16="http://schemas.microsoft.com/office/drawing/2014/main" id="{43BAD2A7-F3AE-4781-8497-D16E40230B8E}"/>
              </a:ext>
            </a:extLst>
          </p:cNvPr>
          <p:cNvSpPr txBox="1"/>
          <p:nvPr/>
        </p:nvSpPr>
        <p:spPr>
          <a:xfrm>
            <a:off x="628649" y="2815746"/>
            <a:ext cx="7427955" cy="2308324"/>
          </a:xfrm>
          <a:prstGeom prst="rect">
            <a:avLst/>
          </a:prstGeom>
          <a:noFill/>
        </p:spPr>
        <p:txBody>
          <a:bodyPr wrap="square" rtlCol="0">
            <a:spAutoFit/>
          </a:bodyPr>
          <a:lstStyle/>
          <a:p>
            <a:r>
              <a:rPr lang="fr-FR" sz="3600" dirty="0"/>
              <a:t>Action publique</a:t>
            </a:r>
          </a:p>
          <a:p>
            <a:endParaRPr lang="fr-FR" sz="3600" dirty="0"/>
          </a:p>
          <a:p>
            <a:r>
              <a:rPr lang="fr-FR" sz="3600" dirty="0"/>
              <a:t>Agenda politique et construction d’un problème public</a:t>
            </a:r>
          </a:p>
        </p:txBody>
      </p:sp>
      <p:sp>
        <p:nvSpPr>
          <p:cNvPr id="5" name="Flèche : courbe vers le haut 4">
            <a:hlinkClick r:id="rId3" action="ppaction://hlinksldjump"/>
            <a:extLst>
              <a:ext uri="{FF2B5EF4-FFF2-40B4-BE49-F238E27FC236}">
                <a16:creationId xmlns:a16="http://schemas.microsoft.com/office/drawing/2014/main" id="{BC2F3CC8-B94F-4D35-ADA6-D4141C98D508}"/>
              </a:ext>
            </a:extLst>
          </p:cNvPr>
          <p:cNvSpPr/>
          <p:nvPr/>
        </p:nvSpPr>
        <p:spPr>
          <a:xfrm rot="16200000">
            <a:off x="8196264" y="6034087"/>
            <a:ext cx="295275" cy="285750"/>
          </a:xfrm>
          <a:prstGeom prst="curvedUpArrow">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35954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FE72D7-2635-4AB6-9BB7-C028F2835241}"/>
              </a:ext>
            </a:extLst>
          </p:cNvPr>
          <p:cNvSpPr>
            <a:spLocks noGrp="1"/>
          </p:cNvSpPr>
          <p:nvPr>
            <p:ph type="title"/>
          </p:nvPr>
        </p:nvSpPr>
        <p:spPr>
          <a:xfrm>
            <a:off x="614749" y="1"/>
            <a:ext cx="7454213" cy="877330"/>
          </a:xfrm>
        </p:spPr>
        <p:txBody>
          <a:bodyPr/>
          <a:lstStyle/>
          <a:p>
            <a:r>
              <a:rPr lang="fr-FR" dirty="0"/>
              <a:t>Action publique</a:t>
            </a:r>
          </a:p>
        </p:txBody>
      </p:sp>
      <p:sp>
        <p:nvSpPr>
          <p:cNvPr id="3" name="Espace réservé du contenu 2">
            <a:extLst>
              <a:ext uri="{FF2B5EF4-FFF2-40B4-BE49-F238E27FC236}">
                <a16:creationId xmlns:a16="http://schemas.microsoft.com/office/drawing/2014/main" id="{13A84380-3396-4400-9DD8-888FB32E7825}"/>
              </a:ext>
            </a:extLst>
          </p:cNvPr>
          <p:cNvSpPr>
            <a:spLocks noGrp="1"/>
          </p:cNvSpPr>
          <p:nvPr>
            <p:ph idx="1"/>
          </p:nvPr>
        </p:nvSpPr>
        <p:spPr>
          <a:xfrm>
            <a:off x="271850" y="877331"/>
            <a:ext cx="8257402" cy="6166020"/>
          </a:xfrm>
        </p:spPr>
        <p:txBody>
          <a:bodyPr>
            <a:normAutofit fontScale="85000" lnSpcReduction="20000"/>
          </a:bodyPr>
          <a:lstStyle/>
          <a:p>
            <a:r>
              <a:rPr lang="fr-FR" dirty="0"/>
              <a:t>La fiche </a:t>
            </a:r>
            <a:r>
              <a:rPr lang="fr-FR" dirty="0" err="1"/>
              <a:t>éduscol</a:t>
            </a:r>
            <a:r>
              <a:rPr lang="fr-FR" dirty="0"/>
              <a:t> de l’ancien programme précisait : </a:t>
            </a:r>
          </a:p>
          <a:p>
            <a:r>
              <a:rPr lang="fr-FR" dirty="0"/>
              <a:t>« Comprendre le processus de construction des politiques publiques nécessite de rompre avec les représentations communes ou officielles qui les envisagent en général comme le résultat d’un volontarisme politique, d’ailleurs revendiqué a posteriori par les responsables politiques. Il faut ainsi éviter de tomber dans le piège des illusions finaliste (le sens de l’action publique pourrait être déduit de l’objectif allégué par les gouvernants), fonctionnaliste (l’intervention publique serait une réponse nécessaire à un problème préexistant ), ou encore naturaliste (le problème aurait une essence originelle). En réalité, la « décision » politique à l’origine de l’action publique n’est souvent que l’officialisation d’un processus multiforme que les responsables politiques sont bien loin de maîtriser. </a:t>
            </a:r>
            <a:r>
              <a:rPr lang="fr-FR" b="1" u="sng" dirty="0"/>
              <a:t>La sociologie politique montre ainsi que les politiques publiques sont le produit d’interactions entre différents acteurs</a:t>
            </a:r>
            <a:r>
              <a:rPr lang="fr-FR" dirty="0"/>
              <a:t>, et que le prétendu problème à résoudre est parfois inventé après coup de façon à justifier ladite intervention. La sociologie préfère ainsi parler d’action publique plutôt que de « politique publique », notion privilégiée par la science politique davantage tournée vers les cercles du pouvoir. »</a:t>
            </a:r>
          </a:p>
        </p:txBody>
      </p:sp>
    </p:spTree>
    <p:extLst>
      <p:ext uri="{BB962C8B-B14F-4D97-AF65-F5344CB8AC3E}">
        <p14:creationId xmlns:p14="http://schemas.microsoft.com/office/powerpoint/2010/main" val="909877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8599</TotalTime>
  <Words>4861</Words>
  <Application>Microsoft Office PowerPoint</Application>
  <PresentationFormat>Affichage à l'écran (4:3)</PresentationFormat>
  <Paragraphs>406</Paragraphs>
  <Slides>65</Slides>
  <Notes>25</Notes>
  <HiddenSlides>0</HiddenSlides>
  <MMClips>0</MMClips>
  <ScaleCrop>false</ScaleCrop>
  <HeadingPairs>
    <vt:vector size="8" baseType="variant">
      <vt:variant>
        <vt:lpstr>Polices utilisées</vt:lpstr>
      </vt:variant>
      <vt:variant>
        <vt:i4>5</vt:i4>
      </vt:variant>
      <vt:variant>
        <vt:lpstr>Thème</vt:lpstr>
      </vt:variant>
      <vt:variant>
        <vt:i4>1</vt:i4>
      </vt:variant>
      <vt:variant>
        <vt:lpstr>Serveurs OLE incorporés</vt:lpstr>
      </vt:variant>
      <vt:variant>
        <vt:i4>1</vt:i4>
      </vt:variant>
      <vt:variant>
        <vt:lpstr>Titres des diapositives</vt:lpstr>
      </vt:variant>
      <vt:variant>
        <vt:i4>65</vt:i4>
      </vt:variant>
    </vt:vector>
  </HeadingPairs>
  <TitlesOfParts>
    <vt:vector size="72" baseType="lpstr">
      <vt:lpstr>Arial</vt:lpstr>
      <vt:lpstr>Calibri</vt:lpstr>
      <vt:lpstr>Calibri Light</vt:lpstr>
      <vt:lpstr>Times New Roman</vt:lpstr>
      <vt:lpstr>Wingdings</vt:lpstr>
      <vt:lpstr>Thème Office</vt:lpstr>
      <vt:lpstr>Acrobat Document</vt:lpstr>
      <vt:lpstr>Quelle action publique pour l’environnement ? </vt:lpstr>
      <vt:lpstr>Les contenus…</vt:lpstr>
      <vt:lpstr>Le traitement…</vt:lpstr>
      <vt:lpstr>Présentation PowerPoint</vt:lpstr>
      <vt:lpstr>Présentation PowerPoint</vt:lpstr>
      <vt:lpstr>Définition d’environnement</vt:lpstr>
      <vt:lpstr>Présentation PowerPoint</vt:lpstr>
      <vt:lpstr>Les notions de science politique</vt:lpstr>
      <vt:lpstr>Action publique</vt:lpstr>
      <vt:lpstr>Présentation PowerPoint</vt:lpstr>
      <vt:lpstr>Agenda politique et construction d’un problème public</vt:lpstr>
      <vt:lpstr>construction des questions environnementales comme problème public</vt:lpstr>
      <vt:lpstr>L’exemple de la pollution atmosphérique Pierre Lascoumes , Action publique et environnement (p. 89). Paris, Presses Universitaires de France. </vt:lpstr>
      <vt:lpstr>Agenda et soutien aux énergies renouvelables </vt:lpstr>
      <vt:lpstr>Les notions d’économie</vt:lpstr>
      <vt:lpstr>Une multiplicité d’instruments</vt:lpstr>
      <vt:lpstr>Présentation PowerPoint</vt:lpstr>
      <vt:lpstr>Présentation PowerPoint</vt:lpstr>
      <vt:lpstr>Subvention à l’innovation verte</vt:lpstr>
      <vt:lpstr>Bien commun et stratégies de passager clandestin</vt:lpstr>
      <vt:lpstr>Rappel de la « Tragédie des communaux » </vt:lpstr>
      <vt:lpstr>Problème : </vt:lpstr>
      <vt:lpstr>La réglementation  J. Morin &amp; A. Orsini (Dir), Politique internationale de l’environnement (p. 110). Paris: Presses de Sciences Po.</vt:lpstr>
      <vt:lpstr>La taxation J. Morin &amp; A. Orsini (Dir), Politique internationale de l’environnement (p. 111). Paris: Presses de Sciences Po.</vt:lpstr>
      <vt:lpstr>Présentation PowerPoint</vt:lpstr>
      <vt:lpstr>Incitation et marché  J. Morin &amp; A. Orsini (Dir), Politique internationale de l’environnement (p. 110). Paris: Presses de Sciences Po.</vt:lpstr>
      <vt:lpstr>Présentation PowerPoint</vt:lpstr>
      <vt:lpstr>Régulation internationale et inégalités de développement </vt:lpstr>
      <vt:lpstr>La logique du patrimoine mondiale de l’humanité</vt:lpstr>
      <vt:lpstr>La logique de la souveraineté étatique</vt:lpstr>
      <vt:lpstr>Cependant…</vt:lpstr>
      <vt:lpstr>Une des façons d’éclairer le débat est de diviser le concept de souveraineté en différentes dimensions, soit le contrôle, l’autorité et la légitimité (Hochstetler et al., 2000 ; Litfin, 1997).</vt:lpstr>
      <vt:lpstr>Le lien particulier avec les inégalités de développement</vt:lpstr>
      <vt:lpstr>Le discours systémique J. Morin &amp; A. Orsini (Dir), Politique internationale de l’environnement (p. 134). Paris: Presses de Sciences Po.</vt:lpstr>
      <vt:lpstr>Présentation PowerPoint</vt:lpstr>
      <vt:lpstr>Présentation PowerPoint</vt:lpstr>
      <vt:lpstr>Présentation PowerPoint</vt:lpstr>
      <vt:lpstr>Présentation PowerPoint</vt:lpstr>
      <vt:lpstr>Le paradigme libéral domine les discours internationaux</vt:lpstr>
      <vt:lpstr>Un modèle de soutenabilité faible </vt:lpstr>
      <vt:lpstr>FIN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Fiche eduscol ancien chapitre première</vt:lpstr>
      <vt:lpstr>Fiche eduscol ancien chapitre terminale</vt:lpstr>
      <vt:lpstr>Anthropocentrisme ou biocentrisme ?  Morin, J. &amp; Orsini, A. (2015). J. Morin &amp; A. Orsini (Dir), Politique internationale de l’environnement (pp. 55-59). Paris: Presses de Sciences Po. </vt:lpstr>
      <vt:lpstr>LES PROCESSUS DE MISE SUR AGENDA : SÉLECTION ET CONSTRUCTION DES PROBLÈMES PUBLICS (Patrick Hassenteufel) </vt:lpstr>
      <vt:lpstr>QUELLES POLITIQUES POUR ENCOURAGER L'INNOVATION VERTE ? (Philippe Aghion, David Hemous et Reinhilde Veugelers)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Antonello Lambertucci</dc:creator>
  <cp:lastModifiedBy>cbruet</cp:lastModifiedBy>
  <cp:revision>80</cp:revision>
  <cp:lastPrinted>2020-01-23T23:09:27Z</cp:lastPrinted>
  <dcterms:created xsi:type="dcterms:W3CDTF">2020-01-14T08:41:13Z</dcterms:created>
  <dcterms:modified xsi:type="dcterms:W3CDTF">2020-02-13T14:11:53Z</dcterms:modified>
</cp:coreProperties>
</file>