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9" r:id="rId14"/>
    <p:sldId id="268" r:id="rId15"/>
    <p:sldId id="270" r:id="rId16"/>
    <p:sldId id="271" r:id="rId17"/>
    <p:sldId id="272" r:id="rId18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6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A9F6F20-B21C-4A28-9EB9-816024D81C23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472444B-FBBA-4DDF-9D0E-D070035A8B19}" type="slidenum">
              <a:rPr/>
              <a:pPr lvl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 cap="none">
        <a:ln>
          <a:noFill/>
        </a:ln>
        <a:highlight>
          <a:srgbClr val="FFFFFF"/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A71C88-C88E-4FDC-BA07-51BAB357ABF6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7D5F06-9D1D-4956-A9C3-233FD926C7ED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DC5A32-B14C-40FC-A5B9-0C84D20BA002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993108-1C06-42AD-B23F-C017D0256C53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8E86C-99D4-486D-8FE7-B0A2356D3E2F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AB4FFD-7A8E-488D-8385-B55C29FB475D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77B9A6-66CE-4872-B927-D421AE61D36C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2CE74F-E46C-4162-AABC-0D7207A215C8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3B7837-D8AE-480B-A0AD-F298E5320490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6A42F2-3510-40D2-9E5D-5EA474F9D3A8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F01184-A8DF-40BC-A56C-C627989E00EF}" type="slidenum">
              <a:rPr/>
              <a:pPr lvl="0"/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C6FE4DF-2824-4D66-8F0C-64A70FEC5C26}" type="slidenum">
              <a:rPr/>
              <a:pPr lvl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fr-FR" sz="4400" b="0" i="0" u="none" strike="noStrike" kern="1200" cap="none">
          <a:ln>
            <a:noFill/>
          </a:ln>
          <a:highlight>
            <a:srgbClr val="FFFFFF"/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rgbClr val="FFFFFF"/>
          </a:highlight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4702653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4800" b="1" dirty="0" err="1"/>
              <a:t>Historians</a:t>
            </a:r>
            <a:r>
              <a:rPr lang="fr-FR" sz="4800" b="1" dirty="0"/>
              <a:t> and World </a:t>
            </a:r>
            <a:r>
              <a:rPr lang="fr-FR" sz="4800" b="1" dirty="0" err="1"/>
              <a:t>War</a:t>
            </a:r>
            <a:r>
              <a:rPr lang="fr-FR" sz="4800" b="1" dirty="0"/>
              <a:t> II </a:t>
            </a:r>
            <a:r>
              <a:rPr lang="fr-FR" sz="4800" b="1" dirty="0" err="1"/>
              <a:t>Memories</a:t>
            </a:r>
            <a:r>
              <a:rPr lang="fr-FR" sz="4800" b="1" dirty="0"/>
              <a:t> in the British Empire and the United States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68504" y="666015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9832" y="1259557"/>
            <a:ext cx="907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/>
              <a:t>I. British </a:t>
            </a:r>
            <a:r>
              <a:rPr lang="fr-FR" sz="4800" b="1" dirty="0" err="1" smtClean="0"/>
              <a:t>Memories</a:t>
            </a:r>
            <a:r>
              <a:rPr lang="fr-FR" sz="4800" b="1" dirty="0" smtClean="0"/>
              <a:t> of World </a:t>
            </a:r>
            <a:r>
              <a:rPr lang="fr-FR" sz="4800" b="1" dirty="0" err="1" smtClean="0"/>
              <a:t>War</a:t>
            </a:r>
            <a:r>
              <a:rPr lang="fr-FR" sz="4800" b="1" dirty="0" smtClean="0"/>
              <a:t> </a:t>
            </a:r>
            <a:r>
              <a:rPr lang="fr-FR" sz="4800" b="1" dirty="0" smtClean="0"/>
              <a:t>II</a:t>
            </a:r>
            <a:endParaRPr lang="fr-FR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39912" y="3347789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A) The « </a:t>
            </a:r>
            <a:r>
              <a:rPr lang="fr-FR" sz="3600" dirty="0" err="1" smtClean="0"/>
              <a:t>Dunkirk</a:t>
            </a:r>
            <a:r>
              <a:rPr lang="fr-FR" sz="3600" dirty="0" smtClean="0"/>
              <a:t> Spirit »</a:t>
            </a:r>
            <a:endParaRPr lang="fr-F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unkirk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2040" y="467469"/>
            <a:ext cx="5925816" cy="6084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unkirk-5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8024" y="539477"/>
            <a:ext cx="5851680" cy="6012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Julie (windows)\Dropbox\Section euro anglais\Section euro - Terminales\H1 - WWII British Memory\spir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76" y="323453"/>
            <a:ext cx="9505950" cy="61436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fr-FR" dirty="0"/>
              <a:t>« </a:t>
            </a:r>
            <a:r>
              <a:rPr lang="fr-FR" i="1" dirty="0" err="1"/>
              <a:t>History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written</a:t>
            </a:r>
            <a:r>
              <a:rPr lang="fr-FR" i="1" dirty="0"/>
              <a:t> by the </a:t>
            </a:r>
            <a:r>
              <a:rPr lang="fr-FR" i="1" dirty="0" err="1"/>
              <a:t>victors</a:t>
            </a:r>
            <a:r>
              <a:rPr lang="fr-FR" dirty="0"/>
              <a:t> »</a:t>
            </a:r>
          </a:p>
          <a:p>
            <a:pPr lvl="0"/>
            <a:r>
              <a:rPr lang="fr-FR" dirty="0" err="1"/>
              <a:t>Quote</a:t>
            </a:r>
            <a:r>
              <a:rPr lang="fr-FR" dirty="0"/>
              <a:t> </a:t>
            </a:r>
            <a:r>
              <a:rPr lang="fr-FR" dirty="0" err="1"/>
              <a:t>attributed</a:t>
            </a:r>
            <a:r>
              <a:rPr lang="fr-FR" dirty="0"/>
              <a:t> to Winston Churchill</a:t>
            </a:r>
          </a:p>
          <a:p>
            <a:pPr lvl="0"/>
            <a:r>
              <a:rPr lang="fr-FR" dirty="0"/>
              <a:t>And George Orwell</a:t>
            </a:r>
          </a:p>
          <a:p>
            <a:pPr lvl="0"/>
            <a:r>
              <a:rPr lang="fr-FR" dirty="0"/>
              <a:t>Herman Goering,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b="1" dirty="0" err="1"/>
              <a:t>Definitions</a:t>
            </a:r>
            <a:endParaRPr lang="fr-FR" b="1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47589"/>
            <a:ext cx="9071640" cy="5112568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1" rtl="0" hangingPunct="0">
              <a:buFont typeface="Wingdings" pitchFamily="2" charset="2"/>
              <a:buChar char="v"/>
            </a:pPr>
            <a:r>
              <a:rPr lang="fr-FR" b="1" dirty="0" err="1"/>
              <a:t>History</a:t>
            </a:r>
            <a:endParaRPr lang="fr-FR" b="1" dirty="0"/>
          </a:p>
          <a:p>
            <a:pPr lvl="1" rtl="0" hangingPunct="0">
              <a:buFont typeface="Wingdings" pitchFamily="2" charset="2"/>
              <a:buChar char="v"/>
            </a:pPr>
            <a:r>
              <a:rPr lang="fr-FR" dirty="0"/>
              <a:t>« 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acquired</a:t>
            </a:r>
            <a:r>
              <a:rPr lang="fr-FR" dirty="0"/>
              <a:t> by investigation » (</a:t>
            </a:r>
            <a:r>
              <a:rPr lang="fr-FR" dirty="0" err="1"/>
              <a:t>etymology</a:t>
            </a:r>
            <a:r>
              <a:rPr lang="fr-FR" dirty="0"/>
              <a:t>)</a:t>
            </a:r>
          </a:p>
          <a:p>
            <a:pPr lvl="1" rtl="0" hangingPunct="0">
              <a:buFont typeface="Wingdings" pitchFamily="2" charset="2"/>
              <a:buChar char="v"/>
            </a:pPr>
            <a:r>
              <a:rPr lang="fr-FR" dirty="0" err="1"/>
              <a:t>Study</a:t>
            </a:r>
            <a:r>
              <a:rPr lang="fr-FR" dirty="0"/>
              <a:t> of the </a:t>
            </a:r>
            <a:r>
              <a:rPr lang="fr-FR" dirty="0" err="1"/>
              <a:t>past</a:t>
            </a:r>
            <a:endParaRPr lang="fr-FR" dirty="0"/>
          </a:p>
          <a:p>
            <a:pPr lvl="1" rtl="0" hangingPunct="0">
              <a:buFont typeface="Wingdings" pitchFamily="2" charset="2"/>
              <a:buChar char="v"/>
            </a:pPr>
            <a:r>
              <a:rPr lang="fr-FR" dirty="0" err="1"/>
              <a:t>Academic</a:t>
            </a:r>
            <a:r>
              <a:rPr lang="fr-FR" dirty="0"/>
              <a:t> discipline</a:t>
            </a:r>
          </a:p>
          <a:p>
            <a:pPr lvl="1" rtl="0" hangingPunct="0">
              <a:buFont typeface="Wingdings" pitchFamily="2" charset="2"/>
              <a:buChar char="v"/>
            </a:pPr>
            <a:r>
              <a:rPr lang="fr-FR" dirty="0"/>
              <a:t>Uses a narrative to examine and analyse </a:t>
            </a:r>
            <a:r>
              <a:rPr lang="fr-FR" dirty="0" err="1"/>
              <a:t>objectively</a:t>
            </a:r>
            <a:r>
              <a:rPr lang="fr-FR" dirty="0"/>
              <a:t> </a:t>
            </a: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events</a:t>
            </a:r>
            <a:endParaRPr lang="fr-FR" dirty="0"/>
          </a:p>
          <a:p>
            <a:pPr lvl="1" rtl="0" hangingPunct="0">
              <a:buFont typeface="Wingdings" pitchFamily="2" charset="2"/>
              <a:buChar char="v"/>
            </a:pP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events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leave</a:t>
            </a:r>
            <a:r>
              <a:rPr lang="fr-FR" dirty="0"/>
              <a:t> traces : </a:t>
            </a:r>
            <a:r>
              <a:rPr lang="fr-FR" dirty="0" err="1"/>
              <a:t>ruins</a:t>
            </a:r>
            <a:r>
              <a:rPr lang="fr-FR" dirty="0"/>
              <a:t>, </a:t>
            </a:r>
            <a:r>
              <a:rPr lang="fr-FR" dirty="0" err="1"/>
              <a:t>archeological</a:t>
            </a:r>
            <a:r>
              <a:rPr lang="fr-FR" dirty="0"/>
              <a:t> artefacts, documents </a:t>
            </a:r>
            <a:r>
              <a:rPr lang="fr-FR" dirty="0" err="1"/>
              <a:t>collected</a:t>
            </a:r>
            <a:r>
              <a:rPr lang="fr-FR" dirty="0"/>
              <a:t> in archives,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75816" y="467469"/>
            <a:ext cx="9071640" cy="5904656"/>
          </a:xfrm>
          <a:ln>
            <a:noFill/>
          </a:ln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>
              <a:buFont typeface="Wingdings" pitchFamily="2" charset="2"/>
              <a:buChar char="v"/>
            </a:pPr>
            <a:r>
              <a:rPr lang="fr-FR" b="1" dirty="0" err="1">
                <a:solidFill>
                  <a:schemeClr val="tx1"/>
                </a:solidFill>
              </a:rPr>
              <a:t>Scientific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history</a:t>
            </a:r>
            <a:endParaRPr lang="fr-FR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fr-FR" dirty="0">
                <a:solidFill>
                  <a:schemeClr val="tx1"/>
                </a:solidFill>
              </a:rPr>
              <a:t>5 aspects</a:t>
            </a:r>
          </a:p>
          <a:p>
            <a:pPr lvl="0">
              <a:buFont typeface="Wingdings" pitchFamily="2" charset="2"/>
              <a:buChar char="v"/>
            </a:pPr>
            <a:r>
              <a:rPr lang="fr-FR" b="1" dirty="0" err="1">
                <a:solidFill>
                  <a:schemeClr val="tx1"/>
                </a:solidFill>
              </a:rPr>
              <a:t>Method</a:t>
            </a:r>
            <a:r>
              <a:rPr lang="fr-FR" dirty="0">
                <a:solidFill>
                  <a:schemeClr val="tx1"/>
                </a:solidFill>
              </a:rPr>
              <a:t> (technique to </a:t>
            </a:r>
            <a:r>
              <a:rPr lang="fr-FR" dirty="0" err="1">
                <a:solidFill>
                  <a:schemeClr val="tx1"/>
                </a:solidFill>
              </a:rPr>
              <a:t>find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criticize</a:t>
            </a:r>
            <a:r>
              <a:rPr lang="fr-FR" dirty="0">
                <a:solidFill>
                  <a:schemeClr val="tx1"/>
                </a:solidFill>
              </a:rPr>
              <a:t> data ; </a:t>
            </a:r>
            <a:r>
              <a:rPr lang="fr-FR" dirty="0" err="1">
                <a:solidFill>
                  <a:schemeClr val="tx1"/>
                </a:solidFill>
              </a:rPr>
              <a:t>presentation</a:t>
            </a:r>
            <a:r>
              <a:rPr lang="fr-FR" dirty="0">
                <a:solidFill>
                  <a:schemeClr val="tx1"/>
                </a:solidFill>
              </a:rPr>
              <a:t> of data)</a:t>
            </a:r>
          </a:p>
          <a:p>
            <a:pPr lvl="0">
              <a:buFont typeface="Wingdings" pitchFamily="2" charset="2"/>
              <a:buChar char="v"/>
            </a:pPr>
            <a:r>
              <a:rPr lang="fr-FR" b="1" dirty="0" err="1">
                <a:solidFill>
                  <a:schemeClr val="tx1"/>
                </a:solidFill>
              </a:rPr>
              <a:t>Candour</a:t>
            </a:r>
            <a:r>
              <a:rPr lang="fr-FR" dirty="0">
                <a:solidFill>
                  <a:schemeClr val="tx1"/>
                </a:solidFill>
              </a:rPr>
              <a:t> (</a:t>
            </a:r>
            <a:r>
              <a:rPr lang="fr-FR" dirty="0" err="1">
                <a:solidFill>
                  <a:schemeClr val="tx1"/>
                </a:solidFill>
              </a:rPr>
              <a:t>credit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other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reseachs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historians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pPr lvl="0">
              <a:buFont typeface="Wingdings" pitchFamily="2" charset="2"/>
              <a:buChar char="v"/>
            </a:pPr>
            <a:r>
              <a:rPr lang="fr-FR" b="1" dirty="0" err="1">
                <a:solidFill>
                  <a:schemeClr val="tx1"/>
                </a:solidFill>
              </a:rPr>
              <a:t>Accuracy</a:t>
            </a:r>
            <a:r>
              <a:rPr lang="fr-FR" dirty="0">
                <a:solidFill>
                  <a:schemeClr val="tx1"/>
                </a:solidFill>
              </a:rPr>
              <a:t> (</a:t>
            </a:r>
            <a:r>
              <a:rPr lang="fr-FR" dirty="0" err="1">
                <a:solidFill>
                  <a:schemeClr val="tx1"/>
                </a:solidFill>
              </a:rPr>
              <a:t>correctedness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fact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pPr lvl="0">
              <a:buFont typeface="Wingdings" pitchFamily="2" charset="2"/>
              <a:buChar char="v"/>
            </a:pPr>
            <a:r>
              <a:rPr lang="fr-FR" b="1" dirty="0" err="1">
                <a:solidFill>
                  <a:schemeClr val="tx1"/>
                </a:solidFill>
              </a:rPr>
              <a:t>Thoroughness</a:t>
            </a:r>
            <a:r>
              <a:rPr lang="fr-FR" dirty="0">
                <a:solidFill>
                  <a:schemeClr val="tx1"/>
                </a:solidFill>
              </a:rPr>
              <a:t> (use of all important sources)</a:t>
            </a:r>
          </a:p>
          <a:p>
            <a:pPr lvl="0">
              <a:buFont typeface="Wingdings" pitchFamily="2" charset="2"/>
              <a:buChar char="v"/>
            </a:pPr>
            <a:r>
              <a:rPr lang="fr-FR" b="1" dirty="0" err="1">
                <a:solidFill>
                  <a:schemeClr val="tx1"/>
                </a:solidFill>
              </a:rPr>
              <a:t>Verifiability</a:t>
            </a:r>
            <a:r>
              <a:rPr lang="fr-FR" dirty="0">
                <a:solidFill>
                  <a:schemeClr val="tx1"/>
                </a:solidFill>
              </a:rPr>
              <a:t> (indications of sources)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808" y="683493"/>
            <a:ext cx="9071640" cy="43844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>
              <a:buFont typeface="Wingdings" pitchFamily="2" charset="2"/>
              <a:buChar char="v"/>
            </a:pPr>
            <a:r>
              <a:rPr lang="fr-FR" b="1" dirty="0"/>
              <a:t>But :</a:t>
            </a:r>
          </a:p>
          <a:p>
            <a:pPr lvl="0">
              <a:buFont typeface="Wingdings" pitchFamily="2" charset="2"/>
              <a:buChar char="v"/>
            </a:pPr>
            <a:r>
              <a:rPr lang="fr-FR" dirty="0" err="1"/>
              <a:t>Historians</a:t>
            </a:r>
            <a:r>
              <a:rPr lang="fr-FR" dirty="0"/>
              <a:t> </a:t>
            </a:r>
            <a:r>
              <a:rPr lang="fr-FR" dirty="0" err="1"/>
              <a:t>write</a:t>
            </a:r>
            <a:r>
              <a:rPr lang="fr-FR" dirty="0"/>
              <a:t> in the </a:t>
            </a:r>
            <a:r>
              <a:rPr lang="fr-FR" b="1" dirty="0" err="1"/>
              <a:t>context</a:t>
            </a:r>
            <a:r>
              <a:rPr lang="fr-FR" b="1" dirty="0"/>
              <a:t> of </a:t>
            </a:r>
            <a:r>
              <a:rPr lang="fr-FR" b="1" dirty="0" err="1"/>
              <a:t>their</a:t>
            </a:r>
            <a:r>
              <a:rPr lang="fr-FR" b="1" dirty="0"/>
              <a:t> </a:t>
            </a:r>
            <a:r>
              <a:rPr lang="fr-FR" b="1" dirty="0" err="1"/>
              <a:t>own</a:t>
            </a:r>
            <a:r>
              <a:rPr lang="fr-FR" b="1" dirty="0"/>
              <a:t> time</a:t>
            </a:r>
          </a:p>
          <a:p>
            <a:pPr lvl="0">
              <a:buFont typeface="Wingdings" pitchFamily="2" charset="2"/>
              <a:buChar char="v"/>
            </a:pPr>
            <a:r>
              <a:rPr lang="fr-FR" dirty="0" err="1"/>
              <a:t>Consider</a:t>
            </a:r>
            <a:r>
              <a:rPr lang="fr-FR" dirty="0"/>
              <a:t> </a:t>
            </a:r>
            <a:r>
              <a:rPr lang="fr-FR" b="1" dirty="0"/>
              <a:t>dominant </a:t>
            </a:r>
            <a:r>
              <a:rPr lang="fr-FR" b="1" dirty="0" err="1"/>
              <a:t>ideas</a:t>
            </a:r>
            <a:r>
              <a:rPr lang="fr-FR" b="1" dirty="0"/>
              <a:t> </a:t>
            </a:r>
            <a:r>
              <a:rPr lang="fr-FR" dirty="0"/>
              <a:t>of how to </a:t>
            </a:r>
            <a:r>
              <a:rPr lang="fr-FR" dirty="0" err="1"/>
              <a:t>interpret</a:t>
            </a:r>
            <a:r>
              <a:rPr lang="fr-FR" dirty="0"/>
              <a:t> the </a:t>
            </a:r>
            <a:r>
              <a:rPr lang="fr-FR" dirty="0" err="1"/>
              <a:t>past</a:t>
            </a:r>
            <a:r>
              <a:rPr lang="fr-FR" dirty="0"/>
              <a:t>, </a:t>
            </a:r>
            <a:r>
              <a:rPr lang="fr-FR" dirty="0" err="1"/>
              <a:t>sometimes</a:t>
            </a:r>
            <a:r>
              <a:rPr lang="fr-FR" dirty="0"/>
              <a:t> to </a:t>
            </a:r>
            <a:r>
              <a:rPr lang="fr-FR" b="1" dirty="0"/>
              <a:t>go </a:t>
            </a:r>
            <a:r>
              <a:rPr lang="fr-FR" b="1" dirty="0" err="1"/>
              <a:t>against</a:t>
            </a:r>
            <a:r>
              <a:rPr lang="fr-FR" b="1" dirty="0"/>
              <a:t> </a:t>
            </a:r>
            <a:r>
              <a:rPr lang="fr-FR" b="1" dirty="0" err="1"/>
              <a:t>them</a:t>
            </a:r>
            <a:endParaRPr lang="fr-FR" b="1" dirty="0"/>
          </a:p>
          <a:p>
            <a:pPr lvl="0">
              <a:buFont typeface="Wingdings" pitchFamily="2" charset="2"/>
              <a:buChar char="v"/>
            </a:pPr>
            <a:r>
              <a:rPr lang="fr-FR" dirty="0" err="1"/>
              <a:t>Write</a:t>
            </a:r>
            <a:r>
              <a:rPr lang="fr-FR" dirty="0"/>
              <a:t> to </a:t>
            </a:r>
            <a:r>
              <a:rPr lang="fr-FR" dirty="0" err="1"/>
              <a:t>provide</a:t>
            </a:r>
            <a:r>
              <a:rPr lang="fr-FR" dirty="0"/>
              <a:t> </a:t>
            </a:r>
            <a:r>
              <a:rPr lang="fr-FR" b="1" dirty="0" err="1"/>
              <a:t>lessons</a:t>
            </a:r>
            <a:r>
              <a:rPr lang="fr-FR" dirty="0"/>
              <a:t> for </a:t>
            </a:r>
            <a:r>
              <a:rPr lang="fr-FR" dirty="0" err="1"/>
              <a:t>their</a:t>
            </a:r>
            <a:r>
              <a:rPr lang="fr-FR" dirty="0"/>
              <a:t> society</a:t>
            </a:r>
          </a:p>
          <a:p>
            <a:pPr lvl="0">
              <a:buFont typeface="Wingdings" pitchFamily="2" charset="2"/>
              <a:buChar char="v"/>
            </a:pPr>
            <a:r>
              <a:rPr lang="fr-FR" dirty="0"/>
              <a:t>May </a:t>
            </a:r>
            <a:r>
              <a:rPr lang="fr-FR" b="1" dirty="0"/>
              <a:t>select</a:t>
            </a:r>
            <a:r>
              <a:rPr lang="fr-FR" dirty="0"/>
              <a:t> sources and </a:t>
            </a:r>
            <a:r>
              <a:rPr lang="fr-FR" dirty="0" err="1"/>
              <a:t>facts</a:t>
            </a:r>
            <a:r>
              <a:rPr lang="fr-FR" dirty="0"/>
              <a:t> </a:t>
            </a:r>
            <a:r>
              <a:rPr lang="fr-FR" b="1" dirty="0" err="1"/>
              <a:t>corresponding</a:t>
            </a:r>
            <a:r>
              <a:rPr lang="fr-FR" dirty="0"/>
              <a:t> to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hypothesis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31800" y="251445"/>
            <a:ext cx="9289032" cy="6912768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>
              <a:buFont typeface="Wingdings" pitchFamily="2" charset="2"/>
              <a:buChar char="v"/>
            </a:pPr>
            <a:r>
              <a:rPr lang="fr-FR" b="1" dirty="0"/>
              <a:t>Memory</a:t>
            </a:r>
          </a:p>
          <a:p>
            <a:pPr lvl="0">
              <a:buFont typeface="Wingdings" pitchFamily="2" charset="2"/>
              <a:buChar char="v"/>
            </a:pPr>
            <a:r>
              <a:rPr lang="fr-FR" dirty="0"/>
              <a:t>Elusive</a:t>
            </a:r>
          </a:p>
          <a:p>
            <a:pPr lvl="0">
              <a:buFont typeface="Wingdings" pitchFamily="2" charset="2"/>
              <a:buChar char="v"/>
            </a:pPr>
            <a:r>
              <a:rPr lang="fr-FR" dirty="0"/>
              <a:t>Not </a:t>
            </a:r>
            <a:r>
              <a:rPr lang="fr-FR" dirty="0" err="1"/>
              <a:t>necessarily</a:t>
            </a:r>
            <a:r>
              <a:rPr lang="fr-FR" dirty="0"/>
              <a:t> </a:t>
            </a:r>
            <a:r>
              <a:rPr lang="fr-FR" dirty="0" err="1"/>
              <a:t>linear</a:t>
            </a:r>
            <a:endParaRPr lang="fr-FR" dirty="0"/>
          </a:p>
          <a:p>
            <a:pPr lvl="0">
              <a:buFont typeface="Wingdings" pitchFamily="2" charset="2"/>
              <a:buChar char="v"/>
            </a:pPr>
            <a:r>
              <a:rPr lang="fr-FR" b="1" dirty="0" err="1"/>
              <a:t>Individual</a:t>
            </a:r>
            <a:r>
              <a:rPr lang="fr-FR" b="1" dirty="0"/>
              <a:t> </a:t>
            </a:r>
            <a:r>
              <a:rPr lang="fr-FR" b="1" dirty="0" err="1"/>
              <a:t>memory</a:t>
            </a:r>
            <a:r>
              <a:rPr lang="fr-FR" dirty="0"/>
              <a:t> (</a:t>
            </a:r>
            <a:r>
              <a:rPr lang="fr-FR" dirty="0" err="1"/>
              <a:t>witness</a:t>
            </a:r>
            <a:r>
              <a:rPr lang="fr-FR" dirty="0"/>
              <a:t>, </a:t>
            </a:r>
            <a:r>
              <a:rPr lang="fr-FR" dirty="0" err="1"/>
              <a:t>casualty</a:t>
            </a:r>
            <a:r>
              <a:rPr lang="fr-FR" dirty="0"/>
              <a:t>), direct </a:t>
            </a:r>
            <a:r>
              <a:rPr lang="fr-FR" dirty="0" err="1"/>
              <a:t>experience</a:t>
            </a:r>
            <a:endParaRPr lang="fr-FR" dirty="0"/>
          </a:p>
          <a:p>
            <a:pPr lvl="0">
              <a:buFont typeface="Wingdings" pitchFamily="2" charset="2"/>
              <a:buChar char="v"/>
            </a:pPr>
            <a:r>
              <a:rPr lang="fr-FR" b="1" dirty="0"/>
              <a:t>Collective </a:t>
            </a:r>
            <a:r>
              <a:rPr lang="fr-FR" b="1" dirty="0" err="1"/>
              <a:t>memory</a:t>
            </a:r>
            <a:endParaRPr lang="fr-FR" b="1" dirty="0"/>
          </a:p>
          <a:p>
            <a:pPr lvl="0">
              <a:buFont typeface="Wingdings" pitchFamily="2" charset="2"/>
              <a:buChar char="v"/>
            </a:pPr>
            <a:r>
              <a:rPr lang="fr-FR" dirty="0" err="1"/>
              <a:t>Cf</a:t>
            </a:r>
            <a:r>
              <a:rPr lang="fr-FR" dirty="0"/>
              <a:t> Carol Gluck : « </a:t>
            </a:r>
            <a:r>
              <a:rPr lang="fr-FR" dirty="0" err="1"/>
              <a:t>memory</a:t>
            </a:r>
            <a:r>
              <a:rPr lang="fr-FR" dirty="0"/>
              <a:t> </a:t>
            </a:r>
            <a:r>
              <a:rPr lang="fr-FR" dirty="0" err="1"/>
              <a:t>refers</a:t>
            </a:r>
            <a:r>
              <a:rPr lang="fr-FR" dirty="0"/>
              <a:t> to all </a:t>
            </a:r>
            <a:r>
              <a:rPr lang="fr-FR" u="sng" dirty="0" err="1"/>
              <a:t>popular</a:t>
            </a:r>
            <a:r>
              <a:rPr lang="fr-FR" u="sng" dirty="0"/>
              <a:t> </a:t>
            </a:r>
            <a:r>
              <a:rPr lang="fr-FR" u="sng" dirty="0" err="1"/>
              <a:t>views</a:t>
            </a:r>
            <a:r>
              <a:rPr lang="fr-FR" dirty="0"/>
              <a:t> about an </a:t>
            </a:r>
            <a:r>
              <a:rPr lang="fr-FR" dirty="0" err="1"/>
              <a:t>event</a:t>
            </a:r>
            <a:r>
              <a:rPr lang="fr-FR" dirty="0"/>
              <a:t>, </a:t>
            </a:r>
            <a:r>
              <a:rPr lang="fr-FR" dirty="0" smtClean="0"/>
              <a:t>[…] </a:t>
            </a:r>
            <a:r>
              <a:rPr lang="fr-FR" dirty="0" err="1"/>
              <a:t>memories</a:t>
            </a:r>
            <a:r>
              <a:rPr lang="fr-FR" dirty="0"/>
              <a:t> are </a:t>
            </a:r>
            <a:r>
              <a:rPr lang="fr-FR" dirty="0" err="1"/>
              <a:t>propagated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social media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u="sng" dirty="0"/>
              <a:t>monuments</a:t>
            </a:r>
            <a:r>
              <a:rPr lang="fr-FR" dirty="0"/>
              <a:t> and </a:t>
            </a:r>
            <a:r>
              <a:rPr lang="fr-FR" u="sng" dirty="0" err="1"/>
              <a:t>museums</a:t>
            </a:r>
            <a:r>
              <a:rPr lang="fr-FR" dirty="0"/>
              <a:t>, but </a:t>
            </a:r>
            <a:r>
              <a:rPr lang="fr-FR" dirty="0" err="1"/>
              <a:t>even</a:t>
            </a:r>
            <a:r>
              <a:rPr lang="fr-FR" dirty="0"/>
              <a:t> more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mass media </a:t>
            </a:r>
            <a:r>
              <a:rPr lang="fr-FR" dirty="0" err="1"/>
              <a:t>like</a:t>
            </a:r>
            <a:r>
              <a:rPr lang="fr-FR" dirty="0"/>
              <a:t> </a:t>
            </a:r>
            <a:r>
              <a:rPr lang="fr-FR" u="sng" dirty="0"/>
              <a:t>TV</a:t>
            </a:r>
            <a:r>
              <a:rPr lang="fr-FR" dirty="0"/>
              <a:t>, </a:t>
            </a:r>
            <a:r>
              <a:rPr lang="fr-FR" u="sng" dirty="0" err="1"/>
              <a:t>movies</a:t>
            </a:r>
            <a:r>
              <a:rPr lang="fr-FR" dirty="0"/>
              <a:t> and </a:t>
            </a:r>
            <a:r>
              <a:rPr lang="fr-FR" dirty="0" err="1"/>
              <a:t>video</a:t>
            </a:r>
            <a:r>
              <a:rPr lang="fr-FR" dirty="0"/>
              <a:t> </a:t>
            </a:r>
            <a:r>
              <a:rPr lang="fr-FR" dirty="0" err="1"/>
              <a:t>games</a:t>
            </a:r>
            <a:r>
              <a:rPr lang="fr-FR" dirty="0"/>
              <a:t> 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808" y="395461"/>
            <a:ext cx="9071640" cy="6768752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rgbClr val="FFFFFF"/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>
              <a:buChar char=""/>
            </a:pPr>
            <a:r>
              <a:rPr lang="fr-FR" sz="2800" dirty="0"/>
              <a:t>It </a:t>
            </a:r>
            <a:r>
              <a:rPr lang="fr-FR" sz="2800" dirty="0" err="1"/>
              <a:t>means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 :</a:t>
            </a:r>
          </a:p>
          <a:p>
            <a:pPr lvl="0">
              <a:buChar char=""/>
            </a:pPr>
            <a:r>
              <a:rPr lang="fr-FR" sz="2800" dirty="0"/>
              <a:t>Collective </a:t>
            </a:r>
            <a:r>
              <a:rPr lang="fr-FR" sz="2800" dirty="0" err="1"/>
              <a:t>memory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b="1" dirty="0" err="1"/>
              <a:t>organized</a:t>
            </a:r>
            <a:r>
              <a:rPr lang="fr-FR" sz="2800" dirty="0"/>
              <a:t> (state, </a:t>
            </a:r>
            <a:r>
              <a:rPr lang="fr-FR" sz="2800" dirty="0" err="1"/>
              <a:t>community</a:t>
            </a:r>
            <a:r>
              <a:rPr lang="fr-FR" sz="2800" dirty="0"/>
              <a:t>, </a:t>
            </a:r>
            <a:r>
              <a:rPr lang="fr-FR" sz="2800" dirty="0" smtClean="0"/>
              <a:t>party, </a:t>
            </a:r>
            <a:r>
              <a:rPr lang="fr-FR" sz="2800" dirty="0"/>
              <a:t>etc.)</a:t>
            </a:r>
          </a:p>
          <a:p>
            <a:pPr lvl="0">
              <a:buChar char=""/>
            </a:pPr>
            <a:r>
              <a:rPr lang="fr-FR" sz="2800" dirty="0"/>
              <a:t>Collective </a:t>
            </a:r>
            <a:r>
              <a:rPr lang="fr-FR" sz="2800" dirty="0" err="1"/>
              <a:t>memory</a:t>
            </a:r>
            <a:r>
              <a:rPr lang="fr-FR" sz="2800" dirty="0"/>
              <a:t> </a:t>
            </a:r>
            <a:r>
              <a:rPr lang="fr-FR" sz="2800" dirty="0" err="1"/>
              <a:t>can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a </a:t>
            </a:r>
            <a:r>
              <a:rPr lang="fr-FR" sz="2800" b="1" dirty="0" err="1"/>
              <a:t>tool</a:t>
            </a:r>
            <a:r>
              <a:rPr lang="fr-FR" sz="2800" dirty="0"/>
              <a:t>, a group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defend</a:t>
            </a:r>
            <a:r>
              <a:rPr lang="fr-FR" sz="2800" dirty="0"/>
              <a:t> </a:t>
            </a:r>
            <a:r>
              <a:rPr lang="fr-FR" sz="2800" b="1" dirty="0"/>
              <a:t>a version </a:t>
            </a:r>
            <a:r>
              <a:rPr lang="fr-FR" sz="2800" dirty="0"/>
              <a:t>of </a:t>
            </a:r>
            <a:r>
              <a:rPr lang="fr-FR" sz="2800" dirty="0" err="1"/>
              <a:t>past</a:t>
            </a:r>
            <a:r>
              <a:rPr lang="fr-FR" sz="2800" dirty="0"/>
              <a:t> </a:t>
            </a:r>
            <a:r>
              <a:rPr lang="fr-FR" sz="2800" dirty="0" err="1"/>
              <a:t>events</a:t>
            </a:r>
            <a:r>
              <a:rPr lang="fr-FR" sz="2800" dirty="0"/>
              <a:t> in </a:t>
            </a:r>
            <a:r>
              <a:rPr lang="fr-FR" sz="2800" dirty="0" err="1"/>
              <a:t>order</a:t>
            </a:r>
            <a:r>
              <a:rPr lang="fr-FR" sz="2800" dirty="0"/>
              <a:t> to gain </a:t>
            </a:r>
            <a:r>
              <a:rPr lang="fr-FR" sz="2800" dirty="0" err="1"/>
              <a:t>something</a:t>
            </a:r>
            <a:r>
              <a:rPr lang="fr-FR" sz="2800" dirty="0"/>
              <a:t> (= </a:t>
            </a:r>
            <a:r>
              <a:rPr lang="fr-FR" sz="2800" b="1" dirty="0" err="1" smtClean="0"/>
              <a:t>instrumentalization</a:t>
            </a:r>
            <a:r>
              <a:rPr lang="fr-FR" sz="2800" dirty="0" smtClean="0"/>
              <a:t>)</a:t>
            </a:r>
            <a:endParaRPr lang="fr-FR" sz="2800" dirty="0"/>
          </a:p>
          <a:p>
            <a:pPr lvl="0">
              <a:buChar char=""/>
            </a:pPr>
            <a:r>
              <a:rPr lang="fr-FR" sz="2800" dirty="0"/>
              <a:t>The </a:t>
            </a:r>
            <a:r>
              <a:rPr lang="fr-FR" sz="2800" b="1" dirty="0"/>
              <a:t>State has a major influence </a:t>
            </a:r>
            <a:r>
              <a:rPr lang="fr-FR" sz="2800" dirty="0"/>
              <a:t>in </a:t>
            </a:r>
            <a:r>
              <a:rPr lang="fr-FR" sz="2800" dirty="0" err="1"/>
              <a:t>shaping</a:t>
            </a:r>
            <a:r>
              <a:rPr lang="fr-FR" sz="2800" dirty="0"/>
              <a:t> </a:t>
            </a:r>
            <a:r>
              <a:rPr lang="fr-FR" sz="2800" dirty="0" err="1"/>
              <a:t>memory</a:t>
            </a:r>
            <a:r>
              <a:rPr lang="fr-FR" sz="2800" dirty="0"/>
              <a:t> (</a:t>
            </a:r>
            <a:r>
              <a:rPr lang="fr-FR" sz="2800" dirty="0" err="1"/>
              <a:t>through</a:t>
            </a:r>
            <a:r>
              <a:rPr lang="fr-FR" sz="2800" dirty="0"/>
              <a:t> </a:t>
            </a:r>
            <a:r>
              <a:rPr lang="fr-FR" sz="2800" dirty="0" err="1"/>
              <a:t>textbooks</a:t>
            </a:r>
            <a:r>
              <a:rPr lang="fr-FR" sz="2800" dirty="0"/>
              <a:t>, </a:t>
            </a:r>
            <a:r>
              <a:rPr lang="fr-FR" sz="2800" dirty="0" err="1"/>
              <a:t>memorials</a:t>
            </a:r>
            <a:r>
              <a:rPr lang="fr-FR" sz="2800" dirty="0"/>
              <a:t>, </a:t>
            </a:r>
            <a:r>
              <a:rPr lang="fr-FR" sz="2800" dirty="0" err="1"/>
              <a:t>celebration</a:t>
            </a:r>
            <a:r>
              <a:rPr lang="fr-FR" sz="2800" dirty="0"/>
              <a:t> </a:t>
            </a:r>
            <a:r>
              <a:rPr lang="fr-FR" sz="2800" dirty="0" err="1"/>
              <a:t>days</a:t>
            </a:r>
            <a:r>
              <a:rPr lang="fr-FR" sz="2800" dirty="0"/>
              <a:t>, ...), and </a:t>
            </a:r>
            <a:r>
              <a:rPr lang="fr-FR" sz="2800" dirty="0" err="1"/>
              <a:t>some</a:t>
            </a:r>
            <a:r>
              <a:rPr lang="fr-FR" sz="2800" dirty="0"/>
              <a:t> groups </a:t>
            </a:r>
            <a:r>
              <a:rPr lang="fr-FR" sz="2800" dirty="0" err="1"/>
              <a:t>ask</a:t>
            </a:r>
            <a:r>
              <a:rPr lang="fr-FR" sz="2800" dirty="0"/>
              <a:t> for state intervention to </a:t>
            </a:r>
            <a:r>
              <a:rPr lang="fr-FR" sz="2800" dirty="0" err="1"/>
              <a:t>get</a:t>
            </a:r>
            <a:r>
              <a:rPr lang="fr-FR" sz="2800" dirty="0"/>
              <a:t> </a:t>
            </a:r>
            <a:r>
              <a:rPr lang="fr-FR" sz="2800" dirty="0" smtClean="0"/>
              <a:t>compensations</a:t>
            </a:r>
            <a:endParaRPr lang="fr-FR" sz="2800" dirty="0"/>
          </a:p>
          <a:p>
            <a:pPr lvl="0">
              <a:buChar char=""/>
            </a:pPr>
            <a:r>
              <a:rPr lang="en-US" sz="2800" dirty="0"/>
              <a:t>The work of historians is under scrutiny by many entities (State, communities</a:t>
            </a:r>
            <a:r>
              <a:rPr lang="en-US" sz="2800" dirty="0" smtClean="0"/>
              <a:t>, …) </a:t>
            </a:r>
            <a:r>
              <a:rPr lang="en-US" sz="2800" dirty="0"/>
              <a:t>who want their version of events to be recognized as</a:t>
            </a:r>
            <a:r>
              <a:rPr lang="en-US" sz="2800" b="1" dirty="0"/>
              <a:t> THE </a:t>
            </a:r>
            <a:r>
              <a:rPr lang="en-US" sz="2800" dirty="0"/>
              <a:t>truth.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dirty="0" err="1"/>
              <a:t>According</a:t>
            </a:r>
            <a:r>
              <a:rPr lang="fr-FR" dirty="0"/>
              <a:t> to Pr Gluck,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memories</a:t>
            </a:r>
            <a:r>
              <a:rPr lang="fr-FR" dirty="0"/>
              <a:t> </a:t>
            </a:r>
            <a:r>
              <a:rPr lang="fr-FR" dirty="0" err="1"/>
              <a:t>fail</a:t>
            </a:r>
            <a:r>
              <a:rPr lang="fr-FR" dirty="0"/>
              <a:t> to capture the moral </a:t>
            </a:r>
            <a:r>
              <a:rPr lang="fr-FR" dirty="0" err="1"/>
              <a:t>ambiguity</a:t>
            </a:r>
            <a:r>
              <a:rPr lang="fr-FR" dirty="0"/>
              <a:t> of </a:t>
            </a:r>
            <a:r>
              <a:rPr lang="fr-FR" dirty="0" err="1"/>
              <a:t>historical</a:t>
            </a:r>
            <a:r>
              <a:rPr lang="fr-FR" dirty="0"/>
              <a:t> </a:t>
            </a:r>
            <a:r>
              <a:rPr lang="fr-FR" dirty="0" err="1"/>
              <a:t>events</a:t>
            </a:r>
            <a:r>
              <a:rPr lang="fr-FR" dirty="0"/>
              <a:t>, </a:t>
            </a:r>
            <a:r>
              <a:rPr lang="fr-FR" b="1" u="sng" dirty="0" err="1"/>
              <a:t>simplifying</a:t>
            </a:r>
            <a:r>
              <a:rPr lang="fr-FR" b="1" u="sng" dirty="0"/>
              <a:t> the </a:t>
            </a:r>
            <a:r>
              <a:rPr lang="fr-FR" b="1" u="sng" dirty="0" err="1"/>
              <a:t>past</a:t>
            </a:r>
            <a:r>
              <a:rPr lang="fr-FR" b="1" u="sng" dirty="0"/>
              <a:t> </a:t>
            </a:r>
            <a:endParaRPr lang="fr-FR" b="1" u="sng" dirty="0" smtClean="0"/>
          </a:p>
          <a:p>
            <a:pPr marL="0" lvl="0" indent="0" algn="ctr">
              <a:buNone/>
            </a:pPr>
            <a:r>
              <a:rPr lang="fr-FR" b="1" u="sng" dirty="0" err="1" smtClean="0"/>
              <a:t>into</a:t>
            </a:r>
            <a:r>
              <a:rPr lang="fr-FR" b="1" u="sng" dirty="0" smtClean="0"/>
              <a:t> </a:t>
            </a:r>
            <a:r>
              <a:rPr lang="fr-FR" b="1" u="sng" dirty="0"/>
              <a:t>a </a:t>
            </a:r>
            <a:r>
              <a:rPr lang="fr-FR" b="1" u="sng" dirty="0" err="1"/>
              <a:t>binary</a:t>
            </a:r>
            <a:r>
              <a:rPr lang="fr-FR" b="1" u="sng" dirty="0"/>
              <a:t> of good and </a:t>
            </a:r>
            <a:r>
              <a:rPr lang="fr-FR" b="1" u="sng" dirty="0" err="1"/>
              <a:t>evil</a:t>
            </a:r>
            <a:endParaRPr lang="fr-FR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u="sng"/>
              <a:t>Key questions</a:t>
            </a:r>
            <a:r>
              <a:rPr lang="fr-FR"/>
              <a:t> :</a:t>
            </a:r>
          </a:p>
          <a:p>
            <a:pPr marL="0" lvl="0" indent="0" algn="ctr">
              <a:buNone/>
            </a:pPr>
            <a:r>
              <a:rPr lang="fr-FR"/>
              <a:t>Never occupied and victorious, the US and the UK have an easier time with WWII memories than most European countries.</a:t>
            </a:r>
          </a:p>
          <a:p>
            <a:pPr marL="0" lvl="0" indent="0" algn="ctr">
              <a:buNone/>
            </a:pPr>
            <a:r>
              <a:rPr lang="fr-FR"/>
              <a:t>The two countries created myths.</a:t>
            </a:r>
          </a:p>
          <a:p>
            <a:pPr marL="0" lvl="0" indent="0" algn="ctr">
              <a:buNone/>
            </a:pPr>
            <a:endParaRPr lang="fr-FR"/>
          </a:p>
          <a:p>
            <a:pPr marL="0" lvl="0" indent="0" algn="ctr">
              <a:buNone/>
            </a:pPr>
            <a:r>
              <a:rPr lang="fr-FR"/>
              <a:t>What are those myths ?</a:t>
            </a:r>
          </a:p>
          <a:p>
            <a:pPr marL="0" lvl="0" indent="0" algn="ctr">
              <a:buNone/>
            </a:pPr>
            <a:r>
              <a:rPr lang="fr-FR"/>
              <a:t>How are they perpetuated and challenged</a:t>
            </a:r>
          </a:p>
          <a:p>
            <a:pPr marL="0" lvl="0" indent="0" algn="ctr">
              <a:buNone/>
            </a:pPr>
            <a:r>
              <a:rPr lang="fr-FR"/>
              <a:t>since 1945 ?</a:t>
            </a:r>
          </a:p>
          <a:p>
            <a:pPr marL="0" lvl="0" indent="0" algn="ctr">
              <a:buNone/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98</Words>
  <Application>Microsoft Office PowerPoint</Application>
  <PresentationFormat>Custom</PresentationFormat>
  <Paragraphs>47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Standard</vt:lpstr>
      <vt:lpstr>Slide 1</vt:lpstr>
      <vt:lpstr>Slide 2</vt:lpstr>
      <vt:lpstr>Definitions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</dc:creator>
  <cp:lastModifiedBy>Julie_2</cp:lastModifiedBy>
  <cp:revision>11</cp:revision>
  <dcterms:created xsi:type="dcterms:W3CDTF">2015-11-02T15:06:50Z</dcterms:created>
  <dcterms:modified xsi:type="dcterms:W3CDTF">2016-11-02T20:47:12Z</dcterms:modified>
</cp:coreProperties>
</file>