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59" r:id="rId6"/>
    <p:sldId id="263" r:id="rId7"/>
    <p:sldId id="264" r:id="rId8"/>
    <p:sldId id="258" r:id="rId9"/>
    <p:sldId id="262" r:id="rId10"/>
    <p:sldId id="265" r:id="rId11"/>
    <p:sldId id="266" r:id="rId12"/>
    <p:sldId id="269" r:id="rId13"/>
    <p:sldId id="268" r:id="rId14"/>
    <p:sldId id="267" r:id="rId15"/>
    <p:sldId id="270" r:id="rId16"/>
    <p:sldId id="271" r:id="rId17"/>
    <p:sldId id="274" r:id="rId18"/>
    <p:sldId id="279" r:id="rId19"/>
    <p:sldId id="273" r:id="rId20"/>
    <p:sldId id="272" r:id="rId21"/>
    <p:sldId id="276" r:id="rId22"/>
    <p:sldId id="275" r:id="rId23"/>
    <p:sldId id="277" r:id="rId24"/>
    <p:sldId id="278" r:id="rId25"/>
    <p:sldId id="280" r:id="rId26"/>
    <p:sldId id="282" r:id="rId27"/>
    <p:sldId id="281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8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370C4-393E-4939-85CA-25203E4243D9}" type="datetimeFigureOut">
              <a:rPr lang="fr-FR" smtClean="0"/>
              <a:pPr/>
              <a:t>27/11/2015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CFB3C-9871-47D0-8811-6ADECFCF1021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C) The </a:t>
            </a:r>
            <a:r>
              <a:rPr lang="fr-FR" dirty="0" err="1" smtClean="0"/>
              <a:t>People’s</a:t>
            </a:r>
            <a:r>
              <a:rPr lang="fr-FR" dirty="0" smtClean="0"/>
              <a:t> </a:t>
            </a:r>
            <a:r>
              <a:rPr lang="fr-FR" dirty="0" err="1" smtClean="0"/>
              <a:t>War</a:t>
            </a:r>
            <a:r>
              <a:rPr lang="fr-FR" dirty="0" smtClean="0"/>
              <a:t>: </a:t>
            </a:r>
            <a:br>
              <a:rPr lang="fr-FR" dirty="0" smtClean="0"/>
            </a:br>
            <a:r>
              <a:rPr lang="fr-FR" dirty="0" err="1" smtClean="0"/>
              <a:t>Britain’s</a:t>
            </a:r>
            <a:r>
              <a:rPr lang="fr-FR" dirty="0" smtClean="0"/>
              <a:t> Home Front</a:t>
            </a:r>
            <a:endParaRPr lang="fr-FR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1) The Blitz and Churchill: a </a:t>
            </a:r>
            <a:r>
              <a:rPr lang="fr-FR" dirty="0" err="1" smtClean="0"/>
              <a:t>united</a:t>
            </a:r>
            <a:r>
              <a:rPr lang="fr-FR" dirty="0" smtClean="0"/>
              <a:t> nation and a </a:t>
            </a:r>
            <a:r>
              <a:rPr lang="fr-FR" dirty="0" err="1" smtClean="0"/>
              <a:t>great</a:t>
            </a:r>
            <a:r>
              <a:rPr lang="fr-FR" dirty="0" smtClean="0"/>
              <a:t> leader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err="1" smtClean="0"/>
              <a:t>Animals</a:t>
            </a:r>
            <a:r>
              <a:rPr lang="fr-FR" sz="2800" dirty="0" smtClean="0"/>
              <a:t> in </a:t>
            </a:r>
            <a:r>
              <a:rPr lang="fr-FR" sz="2800" dirty="0" err="1" smtClean="0"/>
              <a:t>War</a:t>
            </a:r>
            <a:r>
              <a:rPr lang="fr-FR" sz="2800" dirty="0" smtClean="0"/>
              <a:t> </a:t>
            </a:r>
            <a:r>
              <a:rPr lang="fr-FR" sz="2800" dirty="0" err="1" smtClean="0"/>
              <a:t>Memorial</a:t>
            </a:r>
            <a:r>
              <a:rPr lang="fr-FR" sz="2800" dirty="0" smtClean="0"/>
              <a:t>, London (</a:t>
            </a:r>
            <a:r>
              <a:rPr lang="fr-FR" sz="2800" dirty="0" err="1" smtClean="0"/>
              <a:t>Hyde</a:t>
            </a:r>
            <a:r>
              <a:rPr lang="fr-FR" sz="2800" dirty="0" smtClean="0"/>
              <a:t> Park)</a:t>
            </a:r>
            <a:endParaRPr lang="fr-FR" sz="2800" dirty="0"/>
          </a:p>
        </p:txBody>
      </p:sp>
      <p:pic>
        <p:nvPicPr>
          <p:cNvPr id="4" name="Content Placeholder 3" descr="640px-Animals_in_War_memori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628800"/>
            <a:ext cx="8358322" cy="4140000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4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People’s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War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Myth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in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popular</a:t>
            </a:r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 culture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a</a:t>
            </a:r>
            <a:r>
              <a:rPr lang="fr-FR" dirty="0" smtClean="0"/>
              <a:t>) </a:t>
            </a:r>
            <a:r>
              <a:rPr lang="fr-FR" dirty="0" smtClean="0"/>
              <a:t>Un film: </a:t>
            </a:r>
            <a:r>
              <a:rPr lang="fr-FR" i="1" dirty="0" smtClean="0"/>
              <a:t>Hope and </a:t>
            </a:r>
            <a:r>
              <a:rPr lang="fr-FR" i="1" dirty="0" err="1" smtClean="0"/>
              <a:t>Glory</a:t>
            </a:r>
            <a:r>
              <a:rPr lang="fr-FR" dirty="0" smtClean="0"/>
              <a:t>, John Boorman, 1987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ulie (windows)\Desktop\Hope and Glory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8511998" cy="478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5301208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The </a:t>
            </a:r>
            <a:r>
              <a:rPr lang="fr-FR" sz="2400" dirty="0" err="1" smtClean="0"/>
              <a:t>hero’s</a:t>
            </a:r>
            <a:r>
              <a:rPr lang="fr-FR" sz="2400" dirty="0" smtClean="0"/>
              <a:t> </a:t>
            </a:r>
            <a:r>
              <a:rPr lang="fr-FR" sz="2400" dirty="0" err="1" smtClean="0"/>
              <a:t>father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800" dirty="0" smtClean="0"/>
              <a:t>building</a:t>
            </a:r>
            <a:r>
              <a:rPr lang="fr-FR" sz="2400" dirty="0" smtClean="0"/>
              <a:t> an </a:t>
            </a:r>
            <a:r>
              <a:rPr lang="fr-FR" sz="2400" u="sng" dirty="0" smtClean="0"/>
              <a:t>Anderson </a:t>
            </a:r>
            <a:r>
              <a:rPr lang="fr-FR" sz="2400" u="sng" dirty="0" err="1" smtClean="0"/>
              <a:t>shelter</a:t>
            </a:r>
            <a:r>
              <a:rPr lang="fr-FR" sz="2400" u="sng" dirty="0" smtClean="0"/>
              <a:t> </a:t>
            </a:r>
            <a:r>
              <a:rPr lang="fr-FR" sz="2400" dirty="0" smtClean="0"/>
              <a:t>in the </a:t>
            </a:r>
            <a:r>
              <a:rPr lang="fr-FR" sz="2400" dirty="0" err="1" smtClean="0"/>
              <a:t>garden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050" name="Picture 2" descr="C:\Users\Julie (windows)\Desktop\Hope and Glory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576001" cy="4824000"/>
          </a:xfrm>
          <a:prstGeom prst="rect">
            <a:avLst/>
          </a:prstGeom>
          <a:noFill/>
        </p:spPr>
      </p:pic>
      <p:pic>
        <p:nvPicPr>
          <p:cNvPr id="2051" name="Picture 3" descr="C:\Users\Julie (windows)\Desktop\Hope and Glory (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908720"/>
            <a:ext cx="8256001" cy="4644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331640" y="566124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u="sng" dirty="0" err="1" smtClean="0"/>
              <a:t>Evacuated</a:t>
            </a:r>
            <a:r>
              <a:rPr lang="fr-FR" sz="2800" u="sng" dirty="0" smtClean="0"/>
              <a:t> </a:t>
            </a:r>
            <a:r>
              <a:rPr lang="fr-FR" sz="2800" u="sng" dirty="0" err="1" smtClean="0"/>
              <a:t>children</a:t>
            </a:r>
            <a:r>
              <a:rPr lang="fr-FR" sz="2800" u="sng" dirty="0" smtClean="0"/>
              <a:t> </a:t>
            </a:r>
            <a:r>
              <a:rPr lang="fr-FR" sz="2800" dirty="0" err="1" smtClean="0"/>
              <a:t>leaving</a:t>
            </a:r>
            <a:r>
              <a:rPr lang="fr-FR" sz="2800" dirty="0" smtClean="0"/>
              <a:t> London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err="1" smtClean="0"/>
              <a:t>School</a:t>
            </a:r>
            <a:r>
              <a:rPr lang="fr-FR" sz="2800" dirty="0" smtClean="0"/>
              <a:t> </a:t>
            </a:r>
            <a:r>
              <a:rPr lang="fr-FR" sz="2800" dirty="0" err="1" smtClean="0"/>
              <a:t>children</a:t>
            </a:r>
            <a:r>
              <a:rPr lang="fr-FR" sz="2800" dirty="0" smtClean="0"/>
              <a:t> </a:t>
            </a:r>
            <a:r>
              <a:rPr lang="fr-FR" sz="2800" dirty="0" err="1" smtClean="0"/>
              <a:t>during</a:t>
            </a:r>
            <a:r>
              <a:rPr lang="fr-FR" sz="2800" dirty="0" smtClean="0"/>
              <a:t> an air raid</a:t>
            </a:r>
            <a:endParaRPr lang="fr-FR" sz="2800" dirty="0"/>
          </a:p>
        </p:txBody>
      </p:sp>
      <p:pic>
        <p:nvPicPr>
          <p:cNvPr id="6" name="Content Placeholder 5" descr="Hope and Glory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836712"/>
            <a:ext cx="8046156" cy="4525963"/>
          </a:xfrm>
        </p:spPr>
      </p:pic>
      <p:pic>
        <p:nvPicPr>
          <p:cNvPr id="3074" name="Picture 2" descr="C:\Users\Julie (windows)\Desktop\Hope and Glory (7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6656000" cy="37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79512" y="260648"/>
            <a:ext cx="8831999" cy="5563780"/>
            <a:chOff x="179512" y="260648"/>
            <a:chExt cx="8831999" cy="5563780"/>
          </a:xfrm>
        </p:grpSpPr>
        <p:pic>
          <p:nvPicPr>
            <p:cNvPr id="1026" name="Picture 2" descr="C:\Users\Julie (windows)\Dropbox\Section euro anglais\Section euro - Terminales\H1 - WWII British Memory\Hope and Glory photogrammes\Hope and (2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60648"/>
              <a:ext cx="8831999" cy="49680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835696" y="5301208"/>
              <a:ext cx="4464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/>
                <a:t>An air raid, </a:t>
              </a:r>
              <a:r>
                <a:rPr lang="fr-FR" sz="2800" dirty="0" err="1" smtClean="0"/>
                <a:t>from</a:t>
              </a:r>
              <a:r>
                <a:rPr lang="fr-FR" sz="2800" dirty="0" smtClean="0"/>
                <a:t> </a:t>
              </a:r>
              <a:r>
                <a:rPr lang="fr-FR" sz="2800" dirty="0" err="1" smtClean="0"/>
                <a:t>fear</a:t>
              </a:r>
              <a:r>
                <a:rPr lang="fr-FR" sz="2800" dirty="0" smtClean="0"/>
                <a:t> …</a:t>
              </a:r>
              <a:endParaRPr lang="fr-FR" sz="28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79512" y="980728"/>
            <a:ext cx="8768000" cy="5563780"/>
            <a:chOff x="179512" y="980728"/>
            <a:chExt cx="8768000" cy="5563780"/>
          </a:xfrm>
        </p:grpSpPr>
        <p:pic>
          <p:nvPicPr>
            <p:cNvPr id="1027" name="Picture 3" descr="C:\Users\Julie (windows)\Dropbox\Section euro anglais\Section euro - Terminales\H1 - WWII British Memory\Hope and Glory photogrammes\Hope and (3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980728"/>
              <a:ext cx="8768000" cy="4932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51720" y="6021288"/>
              <a:ext cx="48965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800" dirty="0" smtClean="0"/>
                <a:t>… to </a:t>
              </a:r>
              <a:r>
                <a:rPr lang="fr-FR" sz="2800" dirty="0" err="1" smtClean="0"/>
                <a:t>elation</a:t>
              </a:r>
              <a:r>
                <a:rPr lang="fr-FR" sz="2800" dirty="0" smtClean="0"/>
                <a:t> and dancing</a:t>
              </a:r>
              <a:endParaRPr lang="fr-FR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143000"/>
          </a:xfrm>
        </p:spPr>
        <p:txBody>
          <a:bodyPr>
            <a:noAutofit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necessity</a:t>
            </a:r>
            <a:r>
              <a:rPr lang="fr-FR" sz="2800" dirty="0" smtClean="0"/>
              <a:t> to </a:t>
            </a:r>
            <a:r>
              <a:rPr lang="fr-FR" sz="2800" dirty="0" err="1" smtClean="0"/>
              <a:t>grow</a:t>
            </a:r>
            <a:r>
              <a:rPr lang="fr-FR" sz="2800" dirty="0" smtClean="0"/>
              <a:t> </a:t>
            </a:r>
            <a:r>
              <a:rPr lang="fr-FR" sz="2800" dirty="0" err="1" smtClean="0"/>
              <a:t>vegetables</a:t>
            </a:r>
            <a:r>
              <a:rPr lang="fr-FR" sz="2800" dirty="0" smtClean="0"/>
              <a:t> in a </a:t>
            </a:r>
            <a:r>
              <a:rPr lang="fr-FR" sz="2800" dirty="0" err="1" smtClean="0"/>
              <a:t>community</a:t>
            </a:r>
            <a:r>
              <a:rPr lang="fr-FR" sz="2800" dirty="0" smtClean="0"/>
              <a:t> </a:t>
            </a:r>
            <a:r>
              <a:rPr lang="fr-FR" sz="2800" dirty="0" err="1" smtClean="0"/>
              <a:t>garden</a:t>
            </a:r>
            <a:r>
              <a:rPr lang="fr-FR" sz="2800" dirty="0" smtClean="0"/>
              <a:t> due to </a:t>
            </a:r>
            <a:r>
              <a:rPr lang="fr-FR" sz="2800" u="sng" dirty="0" err="1" smtClean="0"/>
              <a:t>rationing</a:t>
            </a:r>
            <a:r>
              <a:rPr lang="fr-FR" sz="2800" u="sng" dirty="0" smtClean="0"/>
              <a:t> and </a:t>
            </a:r>
            <a:r>
              <a:rPr lang="fr-FR" sz="2800" u="sng" dirty="0" err="1" smtClean="0"/>
              <a:t>shortages</a:t>
            </a:r>
            <a:endParaRPr lang="fr-FR" sz="2800" u="sng" dirty="0"/>
          </a:p>
        </p:txBody>
      </p:sp>
      <p:pic>
        <p:nvPicPr>
          <p:cNvPr id="4" name="Content Placeholder 3" descr="Hope and (5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332656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e (windows)\Dropbox\Section euro anglais\Section euro - Terminales\H1 - WWII British Memory\Hope and Glory photogrammes\Hope and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448000" cy="475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1680" y="5445224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Clothes</a:t>
            </a:r>
            <a:r>
              <a:rPr lang="fr-FR" sz="2800" dirty="0" smtClean="0"/>
              <a:t> are </a:t>
            </a:r>
            <a:r>
              <a:rPr lang="fr-FR" sz="2800" dirty="0" err="1" smtClean="0"/>
              <a:t>rationed</a:t>
            </a:r>
            <a:r>
              <a:rPr lang="fr-FR" sz="2800" dirty="0" smtClean="0"/>
              <a:t> </a:t>
            </a:r>
            <a:r>
              <a:rPr lang="fr-FR" sz="2800" dirty="0" err="1" smtClean="0"/>
              <a:t>too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ulie (windows)\Desktop\Hope and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656"/>
            <a:ext cx="8768001" cy="493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5445224"/>
            <a:ext cx="62646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rubble</a:t>
            </a:r>
            <a:r>
              <a:rPr lang="fr-FR" sz="2800" dirty="0" smtClean="0"/>
              <a:t> as a </a:t>
            </a:r>
            <a:r>
              <a:rPr lang="fr-FR" sz="2800" dirty="0" err="1" smtClean="0"/>
              <a:t>playground</a:t>
            </a:r>
            <a:endParaRPr lang="fr-F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Julie (windows)\Dropbox\Section euro anglais\Section euro - Terminales\H1 - WWII British Memory\Hope and Glory photogrammes\Hope and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8192000" cy="460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4941168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The swing </a:t>
            </a:r>
            <a:r>
              <a:rPr lang="fr-FR" sz="2800" dirty="0" err="1" smtClean="0"/>
              <a:t>era</a:t>
            </a:r>
            <a:r>
              <a:rPr lang="fr-FR" sz="2800" dirty="0" smtClean="0"/>
              <a:t> (Duke </a:t>
            </a:r>
            <a:r>
              <a:rPr lang="fr-FR" sz="2800" dirty="0" err="1" smtClean="0"/>
              <a:t>Elligton</a:t>
            </a:r>
            <a:r>
              <a:rPr lang="fr-FR" sz="2800" dirty="0" smtClean="0"/>
              <a:t> and orchestral jazz)… and </a:t>
            </a:r>
            <a:r>
              <a:rPr lang="fr-FR" sz="2800" dirty="0" err="1" smtClean="0"/>
              <a:t>falling</a:t>
            </a:r>
            <a:r>
              <a:rPr lang="fr-FR" sz="2800" dirty="0" smtClean="0"/>
              <a:t> for an </a:t>
            </a:r>
            <a:r>
              <a:rPr lang="fr-FR" sz="2800" u="sng" dirty="0" err="1" smtClean="0"/>
              <a:t>allied</a:t>
            </a:r>
            <a:r>
              <a:rPr lang="fr-FR" sz="2800" u="sng" dirty="0" smtClean="0"/>
              <a:t> </a:t>
            </a:r>
            <a:r>
              <a:rPr lang="fr-FR" sz="2800" u="sng" dirty="0" err="1" smtClean="0"/>
              <a:t>soldier</a:t>
            </a:r>
            <a:endParaRPr lang="fr-FR" sz="2800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The Blitz – main </a:t>
            </a:r>
            <a:r>
              <a:rPr lang="fr-FR" dirty="0" err="1" smtClean="0"/>
              <a:t>facts</a:t>
            </a:r>
            <a:r>
              <a:rPr lang="fr-FR" dirty="0" smtClean="0"/>
              <a:t>:</a:t>
            </a:r>
            <a:endParaRPr lang="fr-F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The Blitz, </a:t>
            </a:r>
            <a:r>
              <a:rPr lang="fr-FR" dirty="0" err="1"/>
              <a:t>f</a:t>
            </a:r>
            <a:r>
              <a:rPr lang="fr-FR" dirty="0" err="1" smtClean="0"/>
              <a:t>rom</a:t>
            </a:r>
            <a:r>
              <a:rPr lang="fr-FR" dirty="0" smtClean="0"/>
              <a:t> </a:t>
            </a:r>
            <a:r>
              <a:rPr lang="fr-FR" dirty="0" err="1" smtClean="0"/>
              <a:t>German</a:t>
            </a:r>
            <a:r>
              <a:rPr lang="fr-FR" dirty="0" smtClean="0"/>
              <a:t>: </a:t>
            </a:r>
            <a:r>
              <a:rPr lang="fr-FR" dirty="0" err="1" smtClean="0"/>
              <a:t>lightning</a:t>
            </a:r>
            <a:endParaRPr lang="fr-FR" dirty="0" smtClean="0"/>
          </a:p>
          <a:p>
            <a:r>
              <a:rPr lang="fr-FR" dirty="0" err="1" smtClean="0"/>
              <a:t>Bombing</a:t>
            </a:r>
            <a:r>
              <a:rPr lang="fr-FR" dirty="0" smtClean="0"/>
              <a:t> of British </a:t>
            </a:r>
            <a:r>
              <a:rPr lang="fr-FR" dirty="0" err="1" smtClean="0"/>
              <a:t>cities</a:t>
            </a:r>
            <a:r>
              <a:rPr lang="fr-FR" dirty="0" smtClean="0"/>
              <a:t> (</a:t>
            </a:r>
            <a:r>
              <a:rPr lang="fr-FR" dirty="0" err="1" smtClean="0"/>
              <a:t>september</a:t>
            </a:r>
            <a:r>
              <a:rPr lang="fr-FR" dirty="0" smtClean="0"/>
              <a:t> 1940 – May 1941)</a:t>
            </a:r>
          </a:p>
          <a:p>
            <a:r>
              <a:rPr lang="fr-FR" dirty="0" smtClean="0"/>
              <a:t>By </a:t>
            </a:r>
            <a:r>
              <a:rPr lang="fr-FR" dirty="0" err="1" smtClean="0"/>
              <a:t>Nov</a:t>
            </a:r>
            <a:r>
              <a:rPr lang="fr-FR" dirty="0" smtClean="0"/>
              <a:t> 1940, over a quarter of </a:t>
            </a:r>
            <a:r>
              <a:rPr lang="fr-FR" dirty="0" err="1" smtClean="0"/>
              <a:t>London’s</a:t>
            </a:r>
            <a:r>
              <a:rPr lang="fr-FR" dirty="0" smtClean="0"/>
              <a:t> population </a:t>
            </a:r>
            <a:r>
              <a:rPr lang="fr-FR" dirty="0" err="1" smtClean="0"/>
              <a:t>had</a:t>
            </a:r>
            <a:r>
              <a:rPr lang="fr-FR" dirty="0" smtClean="0"/>
              <a:t> </a:t>
            </a:r>
            <a:r>
              <a:rPr lang="fr-FR" dirty="0" err="1" smtClean="0"/>
              <a:t>left</a:t>
            </a:r>
            <a:r>
              <a:rPr lang="fr-FR" dirty="0" smtClean="0"/>
              <a:t> the city</a:t>
            </a:r>
          </a:p>
          <a:p>
            <a:r>
              <a:rPr lang="fr-FR" dirty="0" smtClean="0"/>
              <a:t>Blackout: lights not </a:t>
            </a:r>
            <a:r>
              <a:rPr lang="fr-FR" dirty="0" err="1" smtClean="0"/>
              <a:t>allowed</a:t>
            </a:r>
            <a:r>
              <a:rPr lang="fr-FR" dirty="0" smtClean="0"/>
              <a:t> </a:t>
            </a:r>
            <a:r>
              <a:rPr lang="fr-FR" dirty="0" err="1" smtClean="0"/>
              <a:t>after</a:t>
            </a:r>
            <a:r>
              <a:rPr lang="fr-FR" dirty="0" smtClean="0"/>
              <a:t> </a:t>
            </a:r>
            <a:r>
              <a:rPr lang="fr-FR" dirty="0" err="1" smtClean="0"/>
              <a:t>dark</a:t>
            </a:r>
            <a:r>
              <a:rPr lang="fr-FR" dirty="0" smtClean="0"/>
              <a:t> for 6 </a:t>
            </a:r>
            <a:r>
              <a:rPr lang="fr-FR" dirty="0" err="1" smtClean="0"/>
              <a:t>years</a:t>
            </a:r>
            <a:endParaRPr lang="fr-FR" dirty="0" smtClean="0"/>
          </a:p>
          <a:p>
            <a:r>
              <a:rPr lang="fr-FR" dirty="0" smtClean="0"/>
              <a:t>+ 1 million London </a:t>
            </a:r>
            <a:r>
              <a:rPr lang="fr-FR" dirty="0" err="1" smtClean="0"/>
              <a:t>houses</a:t>
            </a:r>
            <a:r>
              <a:rPr lang="fr-FR" dirty="0" smtClean="0"/>
              <a:t> </a:t>
            </a:r>
            <a:r>
              <a:rPr lang="fr-FR" dirty="0" err="1" smtClean="0"/>
              <a:t>destroyed</a:t>
            </a:r>
            <a:r>
              <a:rPr lang="fr-FR" dirty="0" smtClean="0"/>
              <a:t> or </a:t>
            </a:r>
            <a:r>
              <a:rPr lang="fr-FR" dirty="0" err="1" smtClean="0"/>
              <a:t>damaged</a:t>
            </a:r>
            <a:endParaRPr lang="fr-FR" dirty="0" smtClean="0"/>
          </a:p>
          <a:p>
            <a:r>
              <a:rPr lang="fr-FR" dirty="0" smtClean="0"/>
              <a:t>+ 40 000 </a:t>
            </a:r>
            <a:r>
              <a:rPr lang="fr-FR" dirty="0" err="1" smtClean="0"/>
              <a:t>civilians</a:t>
            </a:r>
            <a:r>
              <a:rPr lang="fr-FR" dirty="0" smtClean="0"/>
              <a:t> </a:t>
            </a:r>
            <a:r>
              <a:rPr lang="fr-FR" dirty="0" err="1" smtClean="0"/>
              <a:t>killed</a:t>
            </a:r>
            <a:endParaRPr lang="fr-FR" dirty="0" smtClean="0"/>
          </a:p>
          <a:p>
            <a:r>
              <a:rPr lang="fr-FR" dirty="0" smtClean="0"/>
              <a:t>Image: national </a:t>
            </a:r>
            <a:r>
              <a:rPr lang="fr-FR" dirty="0" err="1" smtClean="0"/>
              <a:t>solidarity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lie (windows)\Dropbox\Section euro anglais\Section euro - Terminales\H1 - WWII British Memory\Hope and Glory photogrammes\Hope and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128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085184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err="1" smtClean="0"/>
              <a:t>Ordinary</a:t>
            </a:r>
            <a:r>
              <a:rPr lang="fr-FR" sz="2800" dirty="0" smtClean="0"/>
              <a:t> </a:t>
            </a:r>
            <a:r>
              <a:rPr lang="fr-FR" sz="2800" u="sng" dirty="0" err="1" smtClean="0"/>
              <a:t>patriotism</a:t>
            </a:r>
            <a:r>
              <a:rPr lang="fr-FR" sz="2800" dirty="0" smtClean="0"/>
              <a:t>: the </a:t>
            </a:r>
            <a:r>
              <a:rPr lang="fr-FR" sz="2800" dirty="0" err="1" smtClean="0"/>
              <a:t>whole</a:t>
            </a:r>
            <a:r>
              <a:rPr lang="fr-FR" sz="2800" dirty="0" smtClean="0"/>
              <a:t> </a:t>
            </a:r>
            <a:r>
              <a:rPr lang="fr-FR" sz="2800" dirty="0" err="1" smtClean="0"/>
              <a:t>family</a:t>
            </a:r>
            <a:r>
              <a:rPr lang="fr-FR" sz="2800" dirty="0" smtClean="0"/>
              <a:t> stands for the national anthem 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Julie (windows)\Dropbox\Section euro anglais\Section euro - Terminales\H1 - WWII British Memory\Hope and Glory photogrammes\Hope and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128000" cy="4572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522920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u="sng" dirty="0" err="1" smtClean="0"/>
              <a:t>Resilience</a:t>
            </a:r>
            <a:r>
              <a:rPr lang="fr-FR" sz="2800" dirty="0" smtClean="0"/>
              <a:t>: </a:t>
            </a:r>
            <a:r>
              <a:rPr lang="fr-FR" sz="2800" dirty="0" err="1" smtClean="0"/>
              <a:t>playing</a:t>
            </a:r>
            <a:r>
              <a:rPr lang="fr-FR" sz="2800" dirty="0" smtClean="0"/>
              <a:t> Chopin in a </a:t>
            </a:r>
            <a:r>
              <a:rPr lang="fr-FR" sz="2800" dirty="0" err="1" smtClean="0"/>
              <a:t>bombed</a:t>
            </a:r>
            <a:r>
              <a:rPr lang="fr-FR" sz="2800" dirty="0" smtClean="0"/>
              <a:t> house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FR" dirty="0" smtClean="0"/>
              <a:t>b</a:t>
            </a:r>
            <a:r>
              <a:rPr lang="fr-FR" dirty="0" smtClean="0"/>
              <a:t>) </a:t>
            </a:r>
            <a:r>
              <a:rPr lang="fr-FR" dirty="0" smtClean="0"/>
              <a:t>A </a:t>
            </a:r>
            <a:r>
              <a:rPr lang="fr-FR" dirty="0" err="1" smtClean="0"/>
              <a:t>series</a:t>
            </a:r>
            <a:r>
              <a:rPr lang="fr-FR" dirty="0" smtClean="0"/>
              <a:t>: The 1940s House</a:t>
            </a:r>
          </a:p>
          <a:p>
            <a:pPr>
              <a:buNone/>
            </a:pPr>
            <a:r>
              <a:rPr lang="fr-FR" dirty="0" err="1" smtClean="0"/>
              <a:t>Historical</a:t>
            </a:r>
            <a:r>
              <a:rPr lang="fr-FR" dirty="0" smtClean="0"/>
              <a:t> reality tv</a:t>
            </a:r>
          </a:p>
          <a:p>
            <a:pPr>
              <a:buNone/>
            </a:pPr>
            <a:r>
              <a:rPr lang="fr-FR" dirty="0" smtClean="0"/>
              <a:t>Channel 4 </a:t>
            </a:r>
          </a:p>
          <a:p>
            <a:pPr>
              <a:buNone/>
            </a:pPr>
            <a:r>
              <a:rPr lang="fr-FR" dirty="0" err="1" smtClean="0"/>
              <a:t>Broadcast</a:t>
            </a:r>
            <a:r>
              <a:rPr lang="fr-FR" dirty="0" smtClean="0"/>
              <a:t> in the UK: 2001 ( 5 </a:t>
            </a:r>
            <a:r>
              <a:rPr lang="fr-FR" dirty="0" err="1" smtClean="0"/>
              <a:t>episodes</a:t>
            </a:r>
            <a:r>
              <a:rPr lang="fr-FR" dirty="0" smtClean="0"/>
              <a:t>); in the US: 2002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c</a:t>
            </a:r>
            <a:r>
              <a:rPr lang="fr-FR" sz="2800" dirty="0" smtClean="0"/>
              <a:t>) </a:t>
            </a:r>
            <a:r>
              <a:rPr lang="fr-FR" sz="2800" dirty="0" smtClean="0"/>
              <a:t>A mass-</a:t>
            </a:r>
            <a:r>
              <a:rPr lang="fr-FR" sz="2800" dirty="0" err="1" smtClean="0"/>
              <a:t>market</a:t>
            </a:r>
            <a:r>
              <a:rPr lang="fr-FR" sz="2800" dirty="0" smtClean="0"/>
              <a:t>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: </a:t>
            </a:r>
            <a:br>
              <a:rPr lang="fr-FR" sz="2800" dirty="0" smtClean="0"/>
            </a:br>
            <a:r>
              <a:rPr lang="fr-FR" sz="2800" dirty="0" smtClean="0"/>
              <a:t>the « </a:t>
            </a:r>
            <a:r>
              <a:rPr lang="fr-FR" sz="2800" dirty="0" err="1" smtClean="0"/>
              <a:t>Keep</a:t>
            </a:r>
            <a:r>
              <a:rPr lang="fr-FR" sz="2800" dirty="0" smtClean="0"/>
              <a:t> </a:t>
            </a:r>
            <a:r>
              <a:rPr lang="fr-FR" sz="2800" dirty="0" err="1" smtClean="0"/>
              <a:t>Calm</a:t>
            </a:r>
            <a:r>
              <a:rPr lang="fr-FR" sz="2800" dirty="0" smtClean="0"/>
              <a:t> and Carry On »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line</a:t>
            </a:r>
            <a:endParaRPr lang="fr-FR" sz="2800" dirty="0"/>
          </a:p>
        </p:txBody>
      </p:sp>
      <p:pic>
        <p:nvPicPr>
          <p:cNvPr id="4" name="Content Placeholder 3" descr="keepcalmandcarryon shop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196752"/>
            <a:ext cx="7457457" cy="540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lie (windows)\Dropbox\Section euro anglais\Section euro - Terminales\H1 - WWII British Memory\Your_Courage_Post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43" y="260648"/>
            <a:ext cx="3591733" cy="5220000"/>
          </a:xfrm>
          <a:prstGeom prst="rect">
            <a:avLst/>
          </a:prstGeom>
          <a:noFill/>
        </p:spPr>
      </p:pic>
      <p:pic>
        <p:nvPicPr>
          <p:cNvPr id="5" name="Picture 4" descr="freedom-is-in-peri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429000"/>
            <a:ext cx="4848265" cy="31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827584" y="620688"/>
            <a:ext cx="6400800" cy="1008112"/>
          </a:xfrm>
        </p:spPr>
        <p:txBody>
          <a:bodyPr/>
          <a:lstStyle/>
          <a:p>
            <a:r>
              <a:rPr lang="fr-FR" dirty="0" smtClean="0"/>
              <a:t>5) The </a:t>
            </a:r>
            <a:r>
              <a:rPr lang="fr-FR" dirty="0" err="1" smtClean="0"/>
              <a:t>People’s</a:t>
            </a:r>
            <a:r>
              <a:rPr lang="fr-FR" dirty="0" smtClean="0"/>
              <a:t> </a:t>
            </a:r>
            <a:r>
              <a:rPr lang="fr-FR" dirty="0" err="1" smtClean="0"/>
              <a:t>War</a:t>
            </a:r>
            <a:r>
              <a:rPr lang="fr-FR" dirty="0" smtClean="0"/>
              <a:t> </a:t>
            </a:r>
            <a:r>
              <a:rPr lang="fr-FR" dirty="0" err="1" smtClean="0"/>
              <a:t>Myth</a:t>
            </a:r>
            <a:r>
              <a:rPr lang="fr-FR" dirty="0" smtClean="0"/>
              <a:t> in </a:t>
            </a:r>
            <a:r>
              <a:rPr lang="fr-FR" dirty="0" err="1" smtClean="0"/>
              <a:t>Politics</a:t>
            </a:r>
            <a:endParaRPr lang="fr-F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Churchill’s</a:t>
            </a:r>
            <a:r>
              <a:rPr lang="fr-FR" sz="3600" dirty="0" smtClean="0"/>
              <a:t> </a:t>
            </a:r>
            <a:r>
              <a:rPr lang="fr-FR" sz="3600" dirty="0" err="1" smtClean="0"/>
              <a:t>legend</a:t>
            </a:r>
            <a:r>
              <a:rPr lang="fr-FR" sz="3600" dirty="0" smtClean="0"/>
              <a:t> – the </a:t>
            </a:r>
            <a:r>
              <a:rPr lang="fr-FR" sz="3600" dirty="0" err="1" smtClean="0"/>
              <a:t>War</a:t>
            </a:r>
            <a:r>
              <a:rPr lang="fr-FR" sz="3600" dirty="0" smtClean="0"/>
              <a:t> Speeches</a:t>
            </a:r>
            <a:endParaRPr lang="fr-FR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472608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surprising arrival in power </a:t>
            </a:r>
            <a:endParaRPr lang="en-US" dirty="0" smtClean="0"/>
          </a:p>
          <a:p>
            <a:pPr lvl="0"/>
            <a:r>
              <a:rPr lang="en-US" dirty="0"/>
              <a:t>embodiment of war spirit against Hitler very early: when Appeasement failed, his continuing denunciations of </a:t>
            </a:r>
            <a:r>
              <a:rPr lang="en-US" dirty="0" smtClean="0"/>
              <a:t>Nazism </a:t>
            </a:r>
            <a:r>
              <a:rPr lang="en-US" dirty="0"/>
              <a:t>appeared </a:t>
            </a:r>
            <a:r>
              <a:rPr lang="en-US" dirty="0" smtClean="0"/>
              <a:t>as </a:t>
            </a:r>
            <a:r>
              <a:rPr lang="en-US" dirty="0"/>
              <a:t>a visionary</a:t>
            </a:r>
            <a:r>
              <a:rPr lang="en-US" dirty="0" smtClean="0"/>
              <a:t>.</a:t>
            </a:r>
          </a:p>
          <a:p>
            <a:r>
              <a:rPr lang="en-US" dirty="0"/>
              <a:t>PM from 1940 to 1945</a:t>
            </a:r>
            <a:r>
              <a:rPr lang="en-US" dirty="0" smtClean="0"/>
              <a:t>: </a:t>
            </a:r>
            <a:r>
              <a:rPr lang="en-US" dirty="0"/>
              <a:t>embodiment of </a:t>
            </a:r>
            <a:r>
              <a:rPr lang="en-US" dirty="0" smtClean="0"/>
              <a:t>the UK at war</a:t>
            </a:r>
          </a:p>
          <a:p>
            <a:r>
              <a:rPr lang="en-US" dirty="0"/>
              <a:t>Astonishing defeat in </a:t>
            </a:r>
            <a:r>
              <a:rPr lang="en-US" dirty="0" smtClean="0"/>
              <a:t>1945: desire </a:t>
            </a:r>
            <a:r>
              <a:rPr lang="en-US" dirty="0"/>
              <a:t>to return to normalcy </a:t>
            </a: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mage </a:t>
            </a:r>
            <a:r>
              <a:rPr lang="en-US" dirty="0"/>
              <a:t>not stained by later political </a:t>
            </a:r>
            <a:r>
              <a:rPr lang="en-US" dirty="0" smtClean="0"/>
              <a:t>activity</a:t>
            </a:r>
          </a:p>
          <a:p>
            <a:pPr lvl="0"/>
            <a:r>
              <a:rPr lang="en-US" dirty="0"/>
              <a:t>Memory made easy by his talent for public </a:t>
            </a:r>
            <a:r>
              <a:rPr lang="en-US" dirty="0" smtClean="0"/>
              <a:t>communication: cigar</a:t>
            </a:r>
            <a:r>
              <a:rPr lang="en-US" dirty="0"/>
              <a:t>, military uniforms, </a:t>
            </a:r>
            <a:r>
              <a:rPr lang="en-US" dirty="0" smtClean="0"/>
              <a:t>bowler hat, writing talent, victory sign</a:t>
            </a:r>
          </a:p>
          <a:p>
            <a:pPr lvl="0"/>
            <a:endParaRPr lang="en-US" dirty="0" smtClean="0"/>
          </a:p>
          <a:p>
            <a:pPr lvl="0"/>
            <a:endParaRPr lang="fr-FR" dirty="0"/>
          </a:p>
          <a:p>
            <a:endParaRPr lang="fr-FR" dirty="0"/>
          </a:p>
        </p:txBody>
      </p:sp>
      <p:pic>
        <p:nvPicPr>
          <p:cNvPr id="6" name="Image 19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v="urn:schemas-microsoft-com:mac:vml" xmlns:mc="http://schemas.openxmlformats.org/markup-compatibility/2006" xmlns:mo="http://schemas.microsoft.com/office/mac/office/2008/main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300" y="2434431"/>
            <a:ext cx="39624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716016" y="5373216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Churchill, 1945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1475656" y="548680"/>
            <a:ext cx="6400800" cy="1752600"/>
          </a:xfrm>
        </p:spPr>
        <p:txBody>
          <a:bodyPr/>
          <a:lstStyle/>
          <a:p>
            <a:r>
              <a:rPr lang="fr-FR" dirty="0" smtClean="0"/>
              <a:t>2) </a:t>
            </a:r>
            <a:r>
              <a:rPr lang="fr-FR" dirty="0" err="1" smtClean="0"/>
              <a:t>Myths</a:t>
            </a:r>
            <a:r>
              <a:rPr lang="fr-FR" dirty="0" smtClean="0"/>
              <a:t> or </a:t>
            </a:r>
            <a:r>
              <a:rPr lang="fr-FR" dirty="0" err="1" smtClean="0"/>
              <a:t>realities</a:t>
            </a:r>
            <a:r>
              <a:rPr lang="fr-FR" dirty="0" smtClean="0"/>
              <a:t>? </a:t>
            </a:r>
            <a:endParaRPr lang="fr-FR" dirty="0"/>
          </a:p>
        </p:txBody>
      </p:sp>
      <p:pic>
        <p:nvPicPr>
          <p:cNvPr id="1026" name="Picture 2" descr="C:\Users\Julie (windows)\Dropbox\Section euro anglais\Section euro - Terminales\H1 - WWII British Memory\milkm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700808"/>
            <a:ext cx="7575923" cy="417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t paul's cathedral blit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692696"/>
            <a:ext cx="7242582" cy="48960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oyal family in a shelt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620688"/>
            <a:ext cx="6267657" cy="4896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31640" y="836712"/>
            <a:ext cx="6400800" cy="1752600"/>
          </a:xfrm>
        </p:spPr>
        <p:txBody>
          <a:bodyPr/>
          <a:lstStyle/>
          <a:p>
            <a:r>
              <a:rPr lang="fr-FR" dirty="0" smtClean="0"/>
              <a:t>3) An official </a:t>
            </a:r>
            <a:r>
              <a:rPr lang="fr-FR" dirty="0" err="1" smtClean="0"/>
              <a:t>memory</a:t>
            </a:r>
            <a:r>
              <a:rPr lang="fr-FR" dirty="0" smtClean="0"/>
              <a:t> </a:t>
            </a:r>
            <a:r>
              <a:rPr lang="fr-FR" dirty="0" err="1" smtClean="0"/>
              <a:t>built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monuments? </a:t>
            </a:r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5229200"/>
            <a:ext cx="4032448" cy="1143000"/>
          </a:xfrm>
        </p:spPr>
        <p:txBody>
          <a:bodyPr>
            <a:normAutofit/>
          </a:bodyPr>
          <a:lstStyle/>
          <a:p>
            <a:r>
              <a:rPr lang="fr-FR" sz="2800" dirty="0" smtClean="0"/>
              <a:t>National </a:t>
            </a:r>
            <a:r>
              <a:rPr lang="fr-FR" sz="2800" dirty="0" err="1" smtClean="0"/>
              <a:t>Firefighters</a:t>
            </a:r>
            <a:r>
              <a:rPr lang="fr-FR" sz="2800" dirty="0" smtClean="0"/>
              <a:t> </a:t>
            </a:r>
            <a:r>
              <a:rPr lang="fr-FR" sz="2800" dirty="0" err="1" smtClean="0"/>
              <a:t>Memorial</a:t>
            </a:r>
            <a:r>
              <a:rPr lang="fr-FR" sz="2800" dirty="0" smtClean="0"/>
              <a:t>, London</a:t>
            </a:r>
            <a:endParaRPr lang="fr-FR" sz="2800" dirty="0"/>
          </a:p>
        </p:txBody>
      </p:sp>
      <p:pic>
        <p:nvPicPr>
          <p:cNvPr id="4" name="Content Placeholder 3" descr="598px-National_Firefighters_Memorial,_Cannon_Street,_Lond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138160" cy="622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8144" y="4077072"/>
            <a:ext cx="2952328" cy="237626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Monument to the Women of </a:t>
            </a:r>
            <a:br>
              <a:rPr lang="en-US" sz="3100" b="1" dirty="0" smtClean="0"/>
            </a:br>
            <a:r>
              <a:rPr lang="en-US" sz="3100" b="1" dirty="0" smtClean="0"/>
              <a:t>World War II, </a:t>
            </a:r>
            <a:br>
              <a:rPr lang="en-US" sz="3100" b="1" dirty="0" smtClean="0"/>
            </a:br>
            <a:r>
              <a:rPr lang="en-US" sz="3100" b="1" dirty="0" smtClean="0"/>
              <a:t>London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fr-FR" dirty="0"/>
          </a:p>
        </p:txBody>
      </p:sp>
      <p:pic>
        <p:nvPicPr>
          <p:cNvPr id="4" name="Content Placeholder 3" descr="778px-UK-2014-London-Monument_to_the_Women_of_World_War_II_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764704"/>
            <a:ext cx="5072560" cy="586800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363</Words>
  <Application>Microsoft Office PowerPoint</Application>
  <PresentationFormat>On-screen Show (4:3)</PresentationFormat>
  <Paragraphs>43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C) The People’s War:  Britain’s Home Front</vt:lpstr>
      <vt:lpstr>The Blitz – main facts:</vt:lpstr>
      <vt:lpstr>Churchill’s legend – the War Speeches</vt:lpstr>
      <vt:lpstr>Slide 4</vt:lpstr>
      <vt:lpstr>Slide 5</vt:lpstr>
      <vt:lpstr>Slide 6</vt:lpstr>
      <vt:lpstr>Slide 7</vt:lpstr>
      <vt:lpstr>National Firefighters Memorial, London</vt:lpstr>
      <vt:lpstr>Monument to the Women of  World War II,  London </vt:lpstr>
      <vt:lpstr>Animals in War Memorial, London (Hyde Park)</vt:lpstr>
      <vt:lpstr>4) The People’s War Myth in popular culture</vt:lpstr>
      <vt:lpstr>Slide 12</vt:lpstr>
      <vt:lpstr>Slide 13</vt:lpstr>
      <vt:lpstr>School children during an air raid</vt:lpstr>
      <vt:lpstr>Slide 15</vt:lpstr>
      <vt:lpstr>The necessity to grow vegetables in a community garden due to rationing and shortages</vt:lpstr>
      <vt:lpstr>Slide 17</vt:lpstr>
      <vt:lpstr>Slide 18</vt:lpstr>
      <vt:lpstr>Slide 19</vt:lpstr>
      <vt:lpstr>Slide 20</vt:lpstr>
      <vt:lpstr>Slide 21</vt:lpstr>
      <vt:lpstr>Slide 22</vt:lpstr>
      <vt:lpstr>c) A mass-market product:  the « Keep Calm and Carry On » product line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Julie (windows)</dc:creator>
  <cp:lastModifiedBy>Julie (windows)</cp:lastModifiedBy>
  <cp:revision>37</cp:revision>
  <dcterms:created xsi:type="dcterms:W3CDTF">2015-11-18T16:05:45Z</dcterms:created>
  <dcterms:modified xsi:type="dcterms:W3CDTF">2015-11-27T18:52:55Z</dcterms:modified>
</cp:coreProperties>
</file>