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4" r:id="rId3"/>
    <p:sldId id="296" r:id="rId4"/>
    <p:sldId id="298" r:id="rId5"/>
    <p:sldId id="300" r:id="rId6"/>
    <p:sldId id="299" r:id="rId7"/>
    <p:sldId id="302" r:id="rId8"/>
    <p:sldId id="303" r:id="rId9"/>
    <p:sldId id="301" r:id="rId10"/>
    <p:sldId id="305" r:id="rId11"/>
    <p:sldId id="288" r:id="rId12"/>
    <p:sldId id="307" r:id="rId13"/>
    <p:sldId id="306" r:id="rId14"/>
    <p:sldId id="304" r:id="rId15"/>
    <p:sldId id="308" r:id="rId16"/>
    <p:sldId id="310" r:id="rId17"/>
    <p:sldId id="311" r:id="rId18"/>
    <p:sldId id="312" r:id="rId19"/>
    <p:sldId id="309" r:id="rId20"/>
  </p:sldIdLst>
  <p:sldSz cx="10080625" cy="7559675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35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Liberation Sans" pitchFamily="18"/>
                <a:ea typeface="DejaVu Sans" pitchFamily="2"/>
                <a:cs typeface="Lohit Hindi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Liberation Sans" pitchFamily="18"/>
                <a:ea typeface="DejaVu Sans" pitchFamily="2"/>
                <a:cs typeface="Lohit Hindi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Liberation Sans" pitchFamily="18"/>
                <a:ea typeface="DejaVu Sans" pitchFamily="2"/>
                <a:cs typeface="Lohit Hindi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656A25D3-82DF-4F3B-A821-9DFBA767C0E8}" type="slidenum">
              <a:rPr/>
              <a:pPr>
                <a:defRPr sz="1400"/>
              </a:pPr>
              <a:t>‹#›</a:t>
            </a:fld>
            <a:endParaRPr lang="fr-FR"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F338F2F3-1E39-4B75-8541-D93361BF5B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Liberation Sans" pitchFamily="18"/>
        <a:ea typeface="DejaVu Sans" pitchFamily="2"/>
        <a:cs typeface="DejaVu Sans" pitchFamily="34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jaVu Sans" pitchFamily="34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jaVu Sans" pitchFamily="34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jaVu Sans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jaVu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765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Liberation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D5A9-DDB9-4BF4-9D90-549E8A5F6C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7533-48F5-460B-8E80-7AD93EFE3D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2D01-043B-4707-B7CD-C3BB87F237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5839-4E83-414A-9B0B-960B220FDB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DEC6C-0854-47C5-A835-6296849695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719F-25D9-410F-823F-4961FE70C5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DF68-6F33-40BA-A82C-A32ADD6187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9BE6-DE18-4417-A914-E69ECF2ABB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760DF-2473-4A2E-A6AE-74E152D2C50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D520-9B57-4B4D-81C2-C8952B63C4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7094-C2F5-4258-BD7A-0766362BB14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887095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8A91A803-64EA-4186-BC01-9E803196677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Liberation Sans" pitchFamily="18"/>
          <a:ea typeface="DejaVu Sans" pitchFamily="2"/>
          <a:cs typeface="DejaVu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 pitchFamily="34" charset="0"/>
          <a:cs typeface="DejaVu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fr-FR" sz="3200" kern="1200">
          <a:solidFill>
            <a:schemeClr val="tx1"/>
          </a:solidFill>
          <a:latin typeface="Liberation Sans" pitchFamily="18"/>
          <a:ea typeface="DejaVu Sans" pitchFamily="2"/>
          <a:cs typeface="DejaVu Sans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DejaVu San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DejaVu San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3200" smtClean="0">
                <a:solidFill>
                  <a:srgbClr val="00B050"/>
                </a:solidFill>
                <a:latin typeface="Liberation Sans" pitchFamily="34" charset="0"/>
              </a:rPr>
              <a:t>C) A World leader in a bipolar world organization</a:t>
            </a:r>
          </a:p>
        </p:txBody>
      </p:sp>
      <p:sp>
        <p:nvSpPr>
          <p:cNvPr id="1536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  <a:latin typeface="Liberation Sans" pitchFamily="34" charset="0"/>
                <a:ea typeface="Lohit Hindi"/>
                <a:cs typeface="Lohit Hindi"/>
              </a:rPr>
              <a:t>1) Alliance systems on four continents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Grp="1"/>
          </p:cNvSpPr>
          <p:nvPr>
            <p:ph type="body" idx="1"/>
          </p:nvPr>
        </p:nvSpPr>
        <p:spPr>
          <a:xfrm>
            <a:off x="215900" y="539750"/>
            <a:ext cx="3816350" cy="6624638"/>
          </a:xfrm>
        </p:spPr>
        <p:txBody>
          <a:bodyPr/>
          <a:lstStyle/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New conflict patterns</a:t>
            </a:r>
          </a:p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1979 = Iran hostage crisis (US Embassy in Tehran)</a:t>
            </a:r>
          </a:p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Rescue attempt (1980) = failure</a:t>
            </a:r>
          </a:p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Embarrassment for the US govt</a:t>
            </a:r>
          </a:p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Failure broadcast worldwide</a:t>
            </a:r>
          </a:p>
          <a:p>
            <a:pPr>
              <a:buFontTx/>
              <a:buChar char="•"/>
            </a:pPr>
            <a:r>
              <a:rPr sz="2800" smtClean="0">
                <a:latin typeface="Liberation Sans" pitchFamily="34" charset="0"/>
              </a:rPr>
              <a:t>New enemy = islamist movement</a:t>
            </a:r>
          </a:p>
          <a:p>
            <a:pPr>
              <a:buFontTx/>
              <a:buChar char="•"/>
            </a:pPr>
            <a:endParaRPr sz="2800" smtClean="0">
              <a:latin typeface="Liberation Sans" pitchFamily="34" charset="0"/>
            </a:endParaRPr>
          </a:p>
        </p:txBody>
      </p:sp>
      <p:pic>
        <p:nvPicPr>
          <p:cNvPr id="43012" name="Picture 4" descr="640px-Iran_hostage_crisis_-_Iraninan_students_comes_up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395288"/>
            <a:ext cx="5661025" cy="421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dirty="0" smtClean="0">
                <a:solidFill>
                  <a:srgbClr val="FF0000"/>
                </a:solidFill>
                <a:latin typeface="Liberation Sans" pitchFamily="34" charset="0"/>
              </a:rPr>
              <a:t>II. 1981-2015: the US, a superpower?</a:t>
            </a:r>
          </a:p>
        </p:txBody>
      </p:sp>
      <p:sp>
        <p:nvSpPr>
          <p:cNvPr id="2662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238" y="1768476"/>
            <a:ext cx="8870950" cy="1075257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dirty="0" smtClean="0">
                <a:solidFill>
                  <a:srgbClr val="008000"/>
                </a:solidFill>
                <a:latin typeface="Liberation Sans" pitchFamily="34" charset="0"/>
                <a:ea typeface="Lohit Hindi"/>
                <a:cs typeface="Lohit Hindi"/>
              </a:rPr>
              <a:t>A) 1981-2001: a "super-power" in a "New W</a:t>
            </a:r>
            <a:r>
              <a:rPr lang="fr-FR" dirty="0" smtClean="0">
                <a:solidFill>
                  <a:srgbClr val="008000"/>
                </a:solidFill>
                <a:latin typeface="Liberation Sans" pitchFamily="34" charset="0"/>
                <a:ea typeface="Lohit Hindi"/>
                <a:cs typeface="Lohit Hindi"/>
              </a:rPr>
              <a:t>o</a:t>
            </a:r>
            <a:r>
              <a:rPr dirty="0" err="1" smtClean="0">
                <a:solidFill>
                  <a:srgbClr val="008000"/>
                </a:solidFill>
                <a:latin typeface="Liberation Sans" pitchFamily="34" charset="0"/>
                <a:ea typeface="Lohit Hindi"/>
                <a:cs typeface="Lohit Hindi"/>
              </a:rPr>
              <a:t>rld</a:t>
            </a:r>
            <a:r>
              <a:rPr dirty="0" smtClean="0">
                <a:solidFill>
                  <a:srgbClr val="008000"/>
                </a:solidFill>
                <a:latin typeface="Liberation Sans" pitchFamily="34" charset="0"/>
                <a:ea typeface="Lohit Hindi"/>
                <a:cs typeface="Lohit Hindi"/>
              </a:rPr>
              <a:t> Order" ?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2987749"/>
            <a:ext cx="444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784" y="3779837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symbol</a:t>
            </a:r>
            <a:r>
              <a:rPr lang="fr-FR" sz="2800" dirty="0" smtClean="0"/>
              <a:t> of the 80s = the Reagan </a:t>
            </a:r>
            <a:r>
              <a:rPr lang="fr-FR" sz="2800" dirty="0" err="1" smtClean="0"/>
              <a:t>presidencies</a:t>
            </a:r>
            <a:r>
              <a:rPr lang="fr-FR" sz="2800" dirty="0" smtClean="0"/>
              <a:t> (</a:t>
            </a:r>
            <a:r>
              <a:rPr lang="fr-FR" sz="2800" dirty="0" err="1" smtClean="0"/>
              <a:t>elected</a:t>
            </a:r>
            <a:r>
              <a:rPr lang="fr-FR" sz="2800" dirty="0" smtClean="0"/>
              <a:t> in 1980 and 1984)</a:t>
            </a:r>
            <a:endParaRPr lang="fr-F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Inf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872" y="395461"/>
            <a:ext cx="8064001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864" y="680417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https://upload.wikimedia.org/wikipedia/commons/8/83/US_Inflation.png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4487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84" y="323453"/>
            <a:ext cx="4757485" cy="62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784" y="65881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Time</a:t>
            </a:r>
            <a:r>
              <a:rPr lang="fr-FR" sz="2400" dirty="0" smtClean="0"/>
              <a:t> Magazine </a:t>
            </a:r>
            <a:r>
              <a:rPr lang="fr-FR" sz="2400" dirty="0" err="1" smtClean="0"/>
              <a:t>Cover</a:t>
            </a:r>
            <a:r>
              <a:rPr lang="fr-FR" sz="2400" dirty="0" smtClean="0"/>
              <a:t>, April 1983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44368" y="251445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Strategic</a:t>
            </a:r>
            <a:r>
              <a:rPr lang="fr-FR" sz="2800" b="1" dirty="0" smtClean="0"/>
              <a:t> Initiative </a:t>
            </a:r>
            <a:r>
              <a:rPr lang="fr-FR" sz="2800" b="1" dirty="0" err="1" smtClean="0"/>
              <a:t>Defense</a:t>
            </a:r>
            <a:r>
              <a:rPr lang="fr-FR" sz="2800" b="1" dirty="0" smtClean="0"/>
              <a:t> (SID)</a:t>
            </a:r>
          </a:p>
          <a:p>
            <a:r>
              <a:rPr lang="fr-FR" sz="2800" dirty="0" err="1" smtClean="0"/>
              <a:t>Ground</a:t>
            </a:r>
            <a:r>
              <a:rPr lang="fr-FR" sz="2800" dirty="0" smtClean="0"/>
              <a:t> and </a:t>
            </a:r>
            <a:r>
              <a:rPr lang="fr-FR" sz="2800" dirty="0" err="1" smtClean="0"/>
              <a:t>space</a:t>
            </a:r>
            <a:r>
              <a:rPr lang="fr-FR" sz="2800" dirty="0" smtClean="0"/>
              <a:t>-</a:t>
            </a:r>
            <a:r>
              <a:rPr lang="fr-FR" sz="2800" dirty="0" err="1" smtClean="0"/>
              <a:t>based</a:t>
            </a:r>
            <a:r>
              <a:rPr lang="fr-FR" sz="2800" dirty="0" smtClean="0"/>
              <a:t> laser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to </a:t>
            </a:r>
            <a:r>
              <a:rPr lang="fr-FR" sz="2800" dirty="0" err="1" smtClean="0"/>
              <a:t>protect</a:t>
            </a:r>
            <a:r>
              <a:rPr lang="fr-FR" sz="2800" dirty="0" smtClean="0"/>
              <a:t> the US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attack</a:t>
            </a:r>
            <a:r>
              <a:rPr lang="fr-FR" sz="2800" dirty="0" smtClean="0"/>
              <a:t> by </a:t>
            </a:r>
            <a:r>
              <a:rPr lang="fr-FR" sz="2800" dirty="0" err="1" smtClean="0"/>
              <a:t>strategic</a:t>
            </a:r>
            <a:r>
              <a:rPr lang="fr-FR" sz="2800" dirty="0" smtClean="0"/>
              <a:t> </a:t>
            </a:r>
            <a:r>
              <a:rPr lang="fr-FR" sz="2800" dirty="0" err="1" smtClean="0"/>
              <a:t>nuclear</a:t>
            </a:r>
            <a:r>
              <a:rPr lang="fr-FR" sz="2800" dirty="0" smtClean="0"/>
              <a:t> missiles</a:t>
            </a:r>
          </a:p>
          <a:p>
            <a:r>
              <a:rPr lang="fr-FR" sz="2800" dirty="0" err="1" smtClean="0"/>
              <a:t>Defense</a:t>
            </a:r>
            <a:r>
              <a:rPr lang="fr-FR" sz="2800" dirty="0" smtClean="0"/>
              <a:t> </a:t>
            </a:r>
            <a:r>
              <a:rPr lang="fr-FR" sz="2800" dirty="0" err="1" smtClean="0"/>
              <a:t>shield</a:t>
            </a:r>
            <a:r>
              <a:rPr lang="fr-FR" sz="2800" dirty="0" smtClean="0"/>
              <a:t>/ new </a:t>
            </a:r>
            <a:r>
              <a:rPr lang="fr-FR" sz="2800" dirty="0" err="1" smtClean="0"/>
              <a:t>nuclear</a:t>
            </a:r>
            <a:r>
              <a:rPr lang="fr-FR" sz="2800" dirty="0" smtClean="0"/>
              <a:t> </a:t>
            </a:r>
            <a:r>
              <a:rPr lang="fr-FR" sz="2800" dirty="0" err="1" smtClean="0"/>
              <a:t>umbrella</a:t>
            </a:r>
            <a:endParaRPr lang="fr-F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72360" y="4787949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1983, in a speech, Reagan </a:t>
            </a:r>
            <a:r>
              <a:rPr lang="fr-FR" sz="2400" dirty="0" err="1" smtClean="0"/>
              <a:t>branded</a:t>
            </a:r>
            <a:r>
              <a:rPr lang="fr-FR" sz="2400" dirty="0" smtClean="0"/>
              <a:t> the </a:t>
            </a:r>
            <a:r>
              <a:rPr lang="fr-FR" sz="2400" b="1" dirty="0" smtClean="0"/>
              <a:t>USSR an « </a:t>
            </a:r>
            <a:r>
              <a:rPr lang="fr-FR" sz="2400" b="1" dirty="0" err="1" smtClean="0"/>
              <a:t>evil</a:t>
            </a:r>
            <a:r>
              <a:rPr lang="fr-FR" sz="2400" b="1" dirty="0" smtClean="0"/>
              <a:t> empire »</a:t>
            </a:r>
            <a:r>
              <a:rPr lang="fr-FR" sz="2400" dirty="0" smtClean="0"/>
              <a:t>, </a:t>
            </a:r>
            <a:r>
              <a:rPr lang="fr-FR" sz="2400" dirty="0" err="1" smtClean="0"/>
              <a:t>like</a:t>
            </a:r>
            <a:r>
              <a:rPr lang="fr-FR" sz="2400" dirty="0" smtClean="0"/>
              <a:t> in the </a:t>
            </a:r>
            <a:r>
              <a:rPr lang="fr-FR" sz="2400" b="1" dirty="0" smtClean="0"/>
              <a:t>Star </a:t>
            </a:r>
            <a:r>
              <a:rPr lang="fr-FR" sz="2400" b="1" dirty="0" err="1" smtClean="0"/>
              <a:t>Wars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movies</a:t>
            </a:r>
            <a:endParaRPr lang="fr-F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896" y="539477"/>
            <a:ext cx="7761600" cy="5544000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19363" y="6372225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Published in </a:t>
            </a:r>
            <a:r>
              <a:rPr lang="en-US" i="1" dirty="0"/>
              <a:t>Seattle Post</a:t>
            </a:r>
            <a:r>
              <a:rPr lang="en-US" dirty="0"/>
              <a:t> November 20th 1987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539477"/>
            <a:ext cx="8870950" cy="49895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the situation in the USSR continues to </a:t>
            </a:r>
            <a:r>
              <a:rPr lang="fr-FR" dirty="0" err="1" smtClean="0"/>
              <a:t>deteriorate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1991 (</a:t>
            </a:r>
            <a:r>
              <a:rPr lang="fr-FR" dirty="0" err="1" smtClean="0"/>
              <a:t>december</a:t>
            </a:r>
            <a:r>
              <a:rPr lang="fr-FR" dirty="0" smtClean="0"/>
              <a:t>) = the USSR </a:t>
            </a:r>
            <a:r>
              <a:rPr lang="fr-FR" dirty="0" err="1" smtClean="0"/>
              <a:t>officially</a:t>
            </a:r>
            <a:r>
              <a:rPr lang="fr-FR" dirty="0" smtClean="0"/>
              <a:t> </a:t>
            </a:r>
            <a:r>
              <a:rPr lang="fr-FR" dirty="0" err="1" smtClean="0"/>
              <a:t>ceases</a:t>
            </a:r>
            <a:r>
              <a:rPr lang="fr-FR" dirty="0" smtClean="0"/>
              <a:t> to </a:t>
            </a:r>
            <a:r>
              <a:rPr lang="fr-FR" dirty="0" err="1" smtClean="0"/>
              <a:t>exist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The US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superpower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as the Cold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victor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Hopes</a:t>
            </a:r>
            <a:r>
              <a:rPr lang="fr-FR" dirty="0" smtClean="0"/>
              <a:t> of a new world </a:t>
            </a:r>
            <a:r>
              <a:rPr lang="fr-FR" dirty="0" err="1" smtClean="0"/>
              <a:t>order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51445"/>
            <a:ext cx="8870950" cy="66967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multilateralism</a:t>
            </a:r>
            <a:r>
              <a:rPr lang="fr-FR" sz="2800" dirty="0" smtClean="0"/>
              <a:t> =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b="1" dirty="0" smtClean="0"/>
              <a:t>multiple countries </a:t>
            </a:r>
            <a:r>
              <a:rPr lang="fr-FR" sz="2800" dirty="0" smtClean="0"/>
              <a:t>are </a:t>
            </a:r>
            <a:r>
              <a:rPr lang="fr-FR" sz="2800" dirty="0" err="1" smtClean="0"/>
              <a:t>working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 on a </a:t>
            </a:r>
            <a:r>
              <a:rPr lang="fr-FR" sz="2800" dirty="0" err="1" smtClean="0"/>
              <a:t>given</a:t>
            </a:r>
            <a:r>
              <a:rPr lang="fr-FR" sz="2800" dirty="0" smtClean="0"/>
              <a:t> issue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err="1" smtClean="0"/>
              <a:t>Negotiation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Consensus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1 country = 1 vote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err="1" smtClean="0"/>
              <a:t>Opposed</a:t>
            </a:r>
            <a:r>
              <a:rPr lang="fr-FR" sz="2800" dirty="0" smtClean="0"/>
              <a:t> to 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unilateralism</a:t>
            </a:r>
            <a:r>
              <a:rPr lang="fr-FR" sz="2800" dirty="0" smtClean="0"/>
              <a:t> = </a:t>
            </a:r>
            <a:r>
              <a:rPr lang="fr-FR" sz="2800" dirty="0" err="1" smtClean="0"/>
              <a:t>when</a:t>
            </a:r>
            <a:r>
              <a:rPr lang="fr-FR" sz="2800" dirty="0" smtClean="0"/>
              <a:t> a </a:t>
            </a:r>
            <a:r>
              <a:rPr lang="fr-FR" sz="2800" b="1" dirty="0" smtClean="0"/>
              <a:t>single country</a:t>
            </a:r>
            <a:r>
              <a:rPr lang="fr-FR" sz="2800" dirty="0" smtClean="0"/>
              <a:t> imposes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policy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err="1" smtClean="0"/>
              <a:t>Does</a:t>
            </a:r>
            <a:r>
              <a:rPr lang="fr-FR" sz="2800" dirty="0" smtClean="0"/>
              <a:t> NOT </a:t>
            </a:r>
            <a:r>
              <a:rPr lang="fr-FR" sz="2800" dirty="0" err="1" smtClean="0"/>
              <a:t>negotiate</a:t>
            </a:r>
            <a:r>
              <a:rPr lang="fr-FR" sz="2800" dirty="0" smtClean="0"/>
              <a:t>; </a:t>
            </a:r>
            <a:r>
              <a:rPr lang="fr-FR" sz="2800" dirty="0" err="1" smtClean="0"/>
              <a:t>only</a:t>
            </a:r>
            <a:r>
              <a:rPr lang="fr-FR" sz="2800" dirty="0" smtClean="0"/>
              <a:t> </a:t>
            </a:r>
            <a:r>
              <a:rPr lang="fr-FR" sz="2800" dirty="0" err="1" smtClean="0"/>
              <a:t>takes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</a:t>
            </a:r>
            <a:r>
              <a:rPr lang="fr-FR" sz="2800" dirty="0" smtClean="0"/>
              <a:t>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own</a:t>
            </a:r>
            <a:r>
              <a:rPr lang="fr-FR" sz="2800" dirty="0" smtClean="0"/>
              <a:t> </a:t>
            </a:r>
            <a:r>
              <a:rPr lang="fr-FR" sz="2800" dirty="0" err="1" smtClean="0"/>
              <a:t>interests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One-</a:t>
            </a:r>
            <a:r>
              <a:rPr lang="fr-FR" sz="2800" dirty="0" err="1" smtClean="0"/>
              <a:t>sided</a:t>
            </a:r>
            <a:r>
              <a:rPr lang="fr-FR" sz="2800" dirty="0" smtClean="0"/>
              <a:t> </a:t>
            </a:r>
            <a:r>
              <a:rPr lang="fr-FR" sz="2800" dirty="0" err="1" smtClean="0"/>
              <a:t>decision</a:t>
            </a:r>
            <a:r>
              <a:rPr lang="fr-FR" sz="2800" dirty="0" smtClean="0"/>
              <a:t>-</a:t>
            </a:r>
            <a:r>
              <a:rPr lang="fr-FR" sz="2800" dirty="0" err="1" smtClean="0"/>
              <a:t>making</a:t>
            </a:r>
            <a:r>
              <a:rPr lang="fr-FR" sz="2800" dirty="0" smtClean="0"/>
              <a:t> </a:t>
            </a:r>
            <a:r>
              <a:rPr lang="fr-FR" sz="2800" dirty="0" err="1" smtClean="0"/>
              <a:t>process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b="1" dirty="0" err="1" smtClean="0"/>
              <a:t>After</a:t>
            </a:r>
            <a:r>
              <a:rPr lang="fr-FR" sz="2800" b="1" dirty="0" smtClean="0"/>
              <a:t> the Cold </a:t>
            </a:r>
            <a:r>
              <a:rPr lang="fr-FR" sz="2800" b="1" dirty="0" err="1" smtClean="0"/>
              <a:t>War</a:t>
            </a:r>
            <a:r>
              <a:rPr lang="fr-FR" sz="2800" b="1" dirty="0" smtClean="0"/>
              <a:t>, the « international </a:t>
            </a:r>
            <a:r>
              <a:rPr lang="fr-FR" sz="2800" b="1" dirty="0" err="1" smtClean="0"/>
              <a:t>community</a:t>
            </a:r>
            <a:r>
              <a:rPr lang="fr-FR" sz="2800" b="1" dirty="0" smtClean="0"/>
              <a:t> » </a:t>
            </a:r>
            <a:r>
              <a:rPr lang="fr-FR" sz="2800" b="1" dirty="0" err="1" smtClean="0"/>
              <a:t>hopes</a:t>
            </a:r>
            <a:r>
              <a:rPr lang="fr-FR" sz="2800" b="1" dirty="0" smtClean="0"/>
              <a:t> for a </a:t>
            </a:r>
            <a:r>
              <a:rPr lang="fr-FR" sz="2800" b="1" dirty="0" err="1" smtClean="0"/>
              <a:t>multilateralist</a:t>
            </a:r>
            <a:r>
              <a:rPr lang="fr-FR" sz="2800" b="1" dirty="0" smtClean="0"/>
              <a:t> world </a:t>
            </a:r>
            <a:r>
              <a:rPr lang="fr-FR" sz="2800" b="1" dirty="0" err="1" smtClean="0"/>
              <a:t>order</a:t>
            </a:r>
            <a:endParaRPr lang="fr-FR" sz="2800" b="1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st-gulf-war-EM.39.GUL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880" y="395461"/>
            <a:ext cx="8464140" cy="63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first Gulf </a:t>
            </a:r>
            <a:r>
              <a:rPr lang="fr-FR" dirty="0" err="1" smtClean="0"/>
              <a:t>War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August 1990 – </a:t>
            </a:r>
            <a:r>
              <a:rPr lang="fr-FR" dirty="0" err="1" smtClean="0"/>
              <a:t>February</a:t>
            </a:r>
            <a:r>
              <a:rPr lang="fr-FR" dirty="0" smtClean="0"/>
              <a:t> 1991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Iraq (S. Hussein = leader) </a:t>
            </a:r>
            <a:r>
              <a:rPr lang="fr-FR" dirty="0" err="1" smtClean="0"/>
              <a:t>invades</a:t>
            </a:r>
            <a:r>
              <a:rPr lang="fr-FR" dirty="0" smtClean="0"/>
              <a:t> Kuwait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Desert</a:t>
            </a:r>
            <a:r>
              <a:rPr lang="fr-FR" dirty="0" smtClean="0"/>
              <a:t> Storm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authorized</a:t>
            </a:r>
            <a:r>
              <a:rPr lang="fr-FR" dirty="0" smtClean="0"/>
              <a:t> by the UN (</a:t>
            </a:r>
            <a:r>
              <a:rPr lang="fr-FR" dirty="0" err="1" smtClean="0"/>
              <a:t>Resolution</a:t>
            </a:r>
            <a:r>
              <a:rPr lang="fr-FR" dirty="0" smtClean="0"/>
              <a:t> 678)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1 M </a:t>
            </a:r>
            <a:r>
              <a:rPr lang="fr-FR" dirty="0" err="1" smtClean="0"/>
              <a:t>soldiers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700 000 US </a:t>
            </a:r>
            <a:r>
              <a:rPr lang="fr-FR" dirty="0" err="1" smtClean="0"/>
              <a:t>troops</a:t>
            </a:r>
            <a:r>
              <a:rPr lang="fr-FR" dirty="0" smtClean="0"/>
              <a:t>; about 30 countries in the coalition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148 US </a:t>
            </a:r>
            <a:r>
              <a:rPr lang="fr-FR" dirty="0" err="1" smtClean="0"/>
              <a:t>soldiers</a:t>
            </a:r>
            <a:r>
              <a:rPr lang="fr-FR" dirty="0" smtClean="0"/>
              <a:t> </a:t>
            </a:r>
            <a:r>
              <a:rPr lang="fr-FR" dirty="0" err="1" smtClean="0"/>
              <a:t>killed</a:t>
            </a:r>
            <a:r>
              <a:rPr lang="fr-FR" dirty="0" smtClean="0"/>
              <a:t>; 35 000 Iraqi </a:t>
            </a:r>
            <a:r>
              <a:rPr lang="fr-FR" dirty="0" err="1" smtClean="0"/>
              <a:t>soldiers</a:t>
            </a:r>
            <a:r>
              <a:rPr lang="fr-FR" dirty="0" smtClean="0"/>
              <a:t> </a:t>
            </a:r>
            <a:r>
              <a:rPr lang="fr-FR" dirty="0" err="1" smtClean="0"/>
              <a:t>killd</a:t>
            </a:r>
            <a:r>
              <a:rPr lang="fr-FR" dirty="0" smtClean="0"/>
              <a:t> (+ 75 000 </a:t>
            </a:r>
            <a:r>
              <a:rPr lang="fr-FR" dirty="0" err="1" smtClean="0"/>
              <a:t>wounded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39477"/>
            <a:ext cx="8870950" cy="64087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Gulf </a:t>
            </a:r>
            <a:r>
              <a:rPr lang="fr-FR" dirty="0" err="1" smtClean="0"/>
              <a:t>War</a:t>
            </a:r>
            <a:r>
              <a:rPr lang="fr-FR" dirty="0" smtClean="0"/>
              <a:t> = first </a:t>
            </a:r>
            <a:r>
              <a:rPr lang="fr-FR" b="1" dirty="0" err="1" smtClean="0"/>
              <a:t>legal</a:t>
            </a:r>
            <a:r>
              <a:rPr lang="fr-FR" b="1" dirty="0" smtClean="0"/>
              <a:t> </a:t>
            </a:r>
            <a:r>
              <a:rPr lang="fr-FR" b="1" dirty="0" err="1" smtClean="0"/>
              <a:t>war</a:t>
            </a:r>
            <a:r>
              <a:rPr lang="fr-FR" b="1" dirty="0" smtClean="0"/>
              <a:t> (</a:t>
            </a:r>
            <a:r>
              <a:rPr lang="fr-FR" b="1" dirty="0" err="1" smtClean="0"/>
              <a:t>approval</a:t>
            </a:r>
            <a:r>
              <a:rPr lang="fr-FR" b="1" dirty="0" smtClean="0"/>
              <a:t> of </a:t>
            </a:r>
            <a:r>
              <a:rPr lang="fr-FR" b="1" smtClean="0"/>
              <a:t>the UN)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Large </a:t>
            </a:r>
            <a:r>
              <a:rPr lang="fr-FR" b="1" dirty="0" smtClean="0"/>
              <a:t>coalition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Defense</a:t>
            </a:r>
            <a:r>
              <a:rPr lang="fr-FR" dirty="0" smtClean="0"/>
              <a:t> of a </a:t>
            </a:r>
            <a:r>
              <a:rPr lang="fr-FR" b="1" dirty="0" err="1" smtClean="0"/>
              <a:t>small</a:t>
            </a:r>
            <a:r>
              <a:rPr lang="fr-FR" b="1" dirty="0" smtClean="0"/>
              <a:t> country</a:t>
            </a:r>
            <a:r>
              <a:rPr lang="fr-FR" dirty="0" smtClean="0"/>
              <a:t>,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b="1" dirty="0" err="1" smtClean="0"/>
              <a:t>aggression</a:t>
            </a: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The « </a:t>
            </a:r>
            <a:r>
              <a:rPr lang="fr-FR" dirty="0" err="1" smtClean="0"/>
              <a:t>world’s</a:t>
            </a:r>
            <a:r>
              <a:rPr lang="fr-FR" dirty="0" smtClean="0"/>
              <a:t> policeman » / Pax Americana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time, a </a:t>
            </a:r>
            <a:r>
              <a:rPr lang="fr-FR" dirty="0" err="1" smtClean="0"/>
              <a:t>unilateralist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b="1" dirty="0" err="1" smtClean="0"/>
              <a:t>country’s</a:t>
            </a:r>
            <a:r>
              <a:rPr lang="fr-FR" b="1" dirty="0" smtClean="0"/>
              <a:t> </a:t>
            </a:r>
            <a:r>
              <a:rPr lang="fr-FR" b="1" dirty="0" err="1" smtClean="0"/>
              <a:t>interests</a:t>
            </a:r>
            <a:r>
              <a:rPr lang="fr-FR" b="1" dirty="0" smtClean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threatened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Ex: </a:t>
            </a:r>
            <a:r>
              <a:rPr lang="fr-FR" dirty="0" err="1" smtClean="0"/>
              <a:t>refusal</a:t>
            </a:r>
            <a:r>
              <a:rPr lang="fr-FR" dirty="0" smtClean="0"/>
              <a:t> to </a:t>
            </a:r>
            <a:r>
              <a:rPr lang="fr-FR" dirty="0" err="1" smtClean="0"/>
              <a:t>ratify</a:t>
            </a:r>
            <a:r>
              <a:rPr lang="fr-FR" dirty="0" smtClean="0"/>
              <a:t> the Kyoto Protocol (1997) and the </a:t>
            </a:r>
            <a:r>
              <a:rPr lang="fr-FR" dirty="0" err="1" smtClean="0"/>
              <a:t>treaty</a:t>
            </a:r>
            <a:r>
              <a:rPr lang="fr-FR" dirty="0" smtClean="0"/>
              <a:t> </a:t>
            </a:r>
            <a:r>
              <a:rPr lang="fr-FR" dirty="0" err="1" smtClean="0"/>
              <a:t>creating</a:t>
            </a:r>
            <a:r>
              <a:rPr lang="fr-FR" dirty="0" smtClean="0"/>
              <a:t> the International </a:t>
            </a:r>
            <a:r>
              <a:rPr lang="fr-FR" dirty="0" err="1" smtClean="0"/>
              <a:t>Criminal</a:t>
            </a:r>
            <a:r>
              <a:rPr lang="fr-FR" dirty="0" smtClean="0"/>
              <a:t> Court (1998)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3400" r="1788"/>
          <a:stretch>
            <a:fillRect/>
          </a:stretch>
        </p:blipFill>
        <p:spPr bwMode="auto">
          <a:xfrm>
            <a:off x="144463" y="323850"/>
            <a:ext cx="9715500" cy="6691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 noGrp="1"/>
          </p:cNvSpPr>
          <p:nvPr>
            <p:ph type="title"/>
          </p:nvPr>
        </p:nvSpPr>
        <p:spPr>
          <a:xfrm>
            <a:off x="503238" y="301625"/>
            <a:ext cx="9072562" cy="598488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3600" smtClean="0">
                <a:solidFill>
                  <a:srgbClr val="000000"/>
                </a:solidFill>
                <a:latin typeface="Liberation Sans" pitchFamily="34" charset="0"/>
              </a:rPr>
              <a:t>2 ) The arms race</a:t>
            </a:r>
          </a:p>
        </p:txBody>
      </p:sp>
      <p:pic>
        <p:nvPicPr>
          <p:cNvPr id="17410" name="Content Placeholder 3" descr="US_and_USSR_nuclear_stockpil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4325" y="1763713"/>
            <a:ext cx="6838950" cy="4989512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223963" y="6732588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Source: Robert S. Norris and Hans M. Kristensen, "Global nuclear stockpiles, 1945-2006," </a:t>
            </a:r>
            <a:r>
              <a:rPr lang="en-US" i="1">
                <a:latin typeface="Calibri" pitchFamily="34" charset="0"/>
              </a:rPr>
              <a:t>Bulletin of the Atomic Scientists</a:t>
            </a:r>
            <a:r>
              <a:rPr lang="en-US">
                <a:latin typeface="Calibri" pitchFamily="34" charset="0"/>
              </a:rPr>
              <a:t> 62, no. 4 (July/August 2006), 64-66.</a:t>
            </a:r>
            <a:endParaRPr lang="fr-FR"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31800" y="900113"/>
            <a:ext cx="9288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Nuclear warhead stockpiles of the United States </a:t>
            </a:r>
          </a:p>
          <a:p>
            <a:pPr algn="ctr"/>
            <a:r>
              <a:rPr lang="en-US" sz="2400">
                <a:latin typeface="Calibri" pitchFamily="34" charset="0"/>
              </a:rPr>
              <a:t>and the Soviet Union/Russia, 1945-2014</a:t>
            </a:r>
            <a:endParaRPr lang="fr-FR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maxresdefau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3635375"/>
            <a:ext cx="6719887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503238" y="179388"/>
            <a:ext cx="9072562" cy="539750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3600" smtClean="0">
                <a:solidFill>
                  <a:srgbClr val="000000"/>
                </a:solidFill>
                <a:latin typeface="Liberation Sans" pitchFamily="34" charset="0"/>
              </a:rPr>
              <a:t>A Case study: the Cuban missile crisis, 1962</a:t>
            </a:r>
          </a:p>
        </p:txBody>
      </p:sp>
      <p:pic>
        <p:nvPicPr>
          <p:cNvPr id="19459" name="Content Placeholder 3" descr="map cuban missile cris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724" r="5087"/>
          <a:stretch>
            <a:fillRect/>
          </a:stretch>
        </p:blipFill>
        <p:spPr>
          <a:xfrm>
            <a:off x="0" y="755650"/>
            <a:ext cx="4030663" cy="3630613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679950" y="2987675"/>
            <a:ext cx="4824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Military surveillance photograph presented to the UN Security Council as evidence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 noGrp="1"/>
          </p:cNvSpPr>
          <p:nvPr>
            <p:ph type="title"/>
          </p:nvPr>
        </p:nvSpPr>
        <p:spPr>
          <a:xfrm>
            <a:off x="503238" y="301625"/>
            <a:ext cx="9072562" cy="957263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3200" smtClean="0">
                <a:solidFill>
                  <a:srgbClr val="000000"/>
                </a:solidFill>
                <a:latin typeface="Liberation Sans" pitchFamily="34" charset="0"/>
              </a:rPr>
              <a:t>3 ) Military interventions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38" y="1331913"/>
            <a:ext cx="8870950" cy="5426075"/>
          </a:xfrm>
        </p:spPr>
        <p:txBody>
          <a:bodyPr/>
          <a:lstStyle/>
          <a:p>
            <a:pPr marL="431800" indent="-323850" eaLnBrk="1">
              <a:buSzPct val="45000"/>
            </a:pPr>
            <a:endParaRPr dirty="0" smtClean="0">
              <a:solidFill>
                <a:srgbClr val="000000"/>
              </a:solidFill>
              <a:latin typeface="Liberation Sans" pitchFamily="34" charset="0"/>
              <a:ea typeface="Lohit Hindi"/>
              <a:cs typeface="Lohit Hind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38" y="250825"/>
            <a:ext cx="8870950" cy="4989513"/>
          </a:xfrm>
        </p:spPr>
        <p:txBody>
          <a:bodyPr/>
          <a:lstStyle/>
          <a:p>
            <a:pPr marL="431800" indent="-323850" eaLnBrk="1">
              <a:buSzPct val="45000"/>
            </a:pPr>
            <a:endParaRPr dirty="0" smtClean="0">
              <a:solidFill>
                <a:srgbClr val="000000"/>
              </a:solidFill>
              <a:latin typeface="Liberation Sans" pitchFamily="34" charset="0"/>
              <a:ea typeface="Lohit Hindi"/>
              <a:cs typeface="Lohit Hindi"/>
            </a:endParaRPr>
          </a:p>
        </p:txBody>
      </p:sp>
      <p:pic>
        <p:nvPicPr>
          <p:cNvPr id="1026" name="Picture 2" descr="central_america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t="11992"/>
          <a:stretch>
            <a:fillRect/>
          </a:stretch>
        </p:blipFill>
        <p:spPr bwMode="auto">
          <a:xfrm>
            <a:off x="215776" y="611485"/>
            <a:ext cx="96720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4000" smtClean="0">
                <a:solidFill>
                  <a:srgbClr val="00CC00"/>
                </a:solidFill>
                <a:latin typeface="Liberation Sans" pitchFamily="34" charset="0"/>
              </a:rPr>
              <a:t>D) The 1970s: a turning point regarding the power and the image of the US</a:t>
            </a:r>
          </a:p>
        </p:txBody>
      </p:sp>
      <p:sp>
        <p:nvSpPr>
          <p:cNvPr id="22532" name="Text Box 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 the Cold War necessities lead the US to trample upon its democratic ideals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In Latin America (support to dictatorships in Argentina, Brazil …)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In Vietnam (use of napalm, atrocities committed by soldiers …)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International protest since the 1960s against the war in Vietnam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Ex: 1965; first International Day of Protest; Anti US demonstrations in London, Rome, Brussels, Copenhagen and Stockholm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sz="2800" dirty="0" smtClean="0">
                <a:latin typeface="Liberation Sans" pitchFamily="34" charset="0"/>
              </a:rPr>
              <a:t>Mostly, national protests (student movement)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3850"/>
            <a:ext cx="5653087" cy="4195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35488" y="4538663"/>
            <a:ext cx="5329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400"/>
              <a:t>John Filo's </a:t>
            </a:r>
            <a:r>
              <a:rPr lang="en-GB" sz="2400" u="sng"/>
              <a:t>Pulitzer Prize-winning photograph</a:t>
            </a:r>
            <a:r>
              <a:rPr lang="en-GB" sz="2400"/>
              <a:t> of Mary Ann Vecchio, a fourteen-year-old runaway, kneeling over the body of Jeffrey Miller after he was shot dead, by the </a:t>
            </a:r>
            <a:r>
              <a:rPr lang="en-GB" sz="2400" u="sng"/>
              <a:t>Ohio National Guard on the Kent State University Campus in 1970. 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23850"/>
            <a:ext cx="3984625" cy="558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03238" y="6084888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sz="2400">
                <a:latin typeface="Liberation Sans" pitchFamily="34" charset="0"/>
              </a:rPr>
              <a:t>Vietnam War protesters, 1967, Kansas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Grp="1"/>
          </p:cNvSpPr>
          <p:nvPr>
            <p:ph type="body" idx="4294967295"/>
          </p:nvPr>
        </p:nvSpPr>
        <p:spPr>
          <a:xfrm>
            <a:off x="360363" y="611187"/>
            <a:ext cx="9359900" cy="6264994"/>
          </a:xfrm>
        </p:spPr>
        <p:txBody>
          <a:bodyPr/>
          <a:lstStyle/>
          <a:p>
            <a:pPr>
              <a:buFontTx/>
              <a:buChar char="•"/>
            </a:pPr>
            <a:r>
              <a:rPr dirty="0" smtClean="0">
                <a:latin typeface="Liberation Sans" pitchFamily="34" charset="0"/>
              </a:rPr>
              <a:t> the end of the Glorious Thirty</a:t>
            </a:r>
          </a:p>
          <a:p>
            <a:pPr>
              <a:buFontTx/>
              <a:buChar char="•"/>
            </a:pPr>
            <a:r>
              <a:rPr dirty="0" smtClean="0">
                <a:latin typeface="Liberation Sans" pitchFamily="34" charset="0"/>
              </a:rPr>
              <a:t>Dollar crisis; and lack of confidence in the country’s economy</a:t>
            </a:r>
          </a:p>
          <a:p>
            <a:pPr>
              <a:buFontTx/>
              <a:buChar char="•"/>
            </a:pPr>
            <a:r>
              <a:rPr dirty="0" smtClean="0">
                <a:latin typeface="Liberation Sans" pitchFamily="34" charset="0"/>
              </a:rPr>
              <a:t>Symbol = 1971, the </a:t>
            </a:r>
            <a:r>
              <a:rPr u="sng" dirty="0" err="1" smtClean="0">
                <a:latin typeface="Liberation Sans" pitchFamily="34" charset="0"/>
              </a:rPr>
              <a:t>beakdown</a:t>
            </a:r>
            <a:r>
              <a:rPr u="sng" dirty="0" smtClean="0">
                <a:latin typeface="Liberation Sans" pitchFamily="34" charset="0"/>
              </a:rPr>
              <a:t> of the convertibility regime</a:t>
            </a:r>
            <a:r>
              <a:rPr dirty="0" smtClean="0">
                <a:latin typeface="Liberation Sans" pitchFamily="34" charset="0"/>
              </a:rPr>
              <a:t>; the end of the gold-exchange standard based on the dollar</a:t>
            </a:r>
          </a:p>
          <a:p>
            <a:pPr>
              <a:buFontTx/>
              <a:buChar char="•"/>
            </a:pPr>
            <a:r>
              <a:rPr dirty="0" smtClean="0">
                <a:latin typeface="Liberation Sans" pitchFamily="34" charset="0"/>
              </a:rPr>
              <a:t>New competitors (ex: newly </a:t>
            </a:r>
            <a:r>
              <a:rPr dirty="0" err="1" smtClean="0">
                <a:latin typeface="Liberation Sans" pitchFamily="34" charset="0"/>
              </a:rPr>
              <a:t>industrialised</a:t>
            </a:r>
            <a:r>
              <a:rPr dirty="0" smtClean="0">
                <a:latin typeface="Liberation Sans" pitchFamily="34" charset="0"/>
              </a:rPr>
              <a:t> Asian countries)</a:t>
            </a:r>
          </a:p>
          <a:p>
            <a:pPr>
              <a:buFontTx/>
              <a:buChar char="•"/>
            </a:pPr>
            <a:r>
              <a:rPr lang="fr-FR" smtClean="0">
                <a:latin typeface="Liberation Sans" pitchFamily="34" charset="0"/>
              </a:rPr>
              <a:t> New </a:t>
            </a:r>
            <a:r>
              <a:rPr lang="fr-FR" dirty="0" err="1" smtClean="0">
                <a:latin typeface="Liberation Sans" pitchFamily="34" charset="0"/>
              </a:rPr>
              <a:t>conflicts</a:t>
            </a:r>
            <a:r>
              <a:rPr lang="fr-FR" dirty="0" smtClean="0">
                <a:latin typeface="Liberation Sans" pitchFamily="34" charset="0"/>
              </a:rPr>
              <a:t> patterns (</a:t>
            </a:r>
            <a:r>
              <a:rPr lang="fr-FR" dirty="0" err="1" smtClean="0">
                <a:latin typeface="Liberation Sans" pitchFamily="34" charset="0"/>
              </a:rPr>
              <a:t>independent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 err="1" smtClean="0">
                <a:latin typeface="Liberation Sans" pitchFamily="34" charset="0"/>
              </a:rPr>
              <a:t>from</a:t>
            </a:r>
            <a:r>
              <a:rPr lang="fr-FR" dirty="0" smtClean="0">
                <a:latin typeface="Liberation Sans" pitchFamily="34" charset="0"/>
              </a:rPr>
              <a:t> the Cold </a:t>
            </a:r>
            <a:r>
              <a:rPr lang="fr-FR" dirty="0" err="1" smtClean="0">
                <a:latin typeface="Liberation Sans" pitchFamily="34" charset="0"/>
              </a:rPr>
              <a:t>War</a:t>
            </a:r>
            <a:r>
              <a:rPr lang="fr-FR" dirty="0" smtClean="0">
                <a:latin typeface="Liberation Sans" pitchFamily="34" charset="0"/>
              </a:rPr>
              <a:t>): a new </a:t>
            </a:r>
            <a:r>
              <a:rPr lang="fr-FR" dirty="0" err="1" smtClean="0">
                <a:latin typeface="Liberation Sans" pitchFamily="34" charset="0"/>
              </a:rPr>
              <a:t>enemy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 err="1" smtClean="0">
                <a:latin typeface="Liberation Sans" pitchFamily="34" charset="0"/>
              </a:rPr>
              <a:t>appears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 err="1" smtClean="0">
                <a:latin typeface="Liberation Sans" pitchFamily="34" charset="0"/>
              </a:rPr>
              <a:t>that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 err="1" smtClean="0">
                <a:latin typeface="Liberation Sans" pitchFamily="34" charset="0"/>
              </a:rPr>
              <a:t>fights</a:t>
            </a:r>
            <a:r>
              <a:rPr lang="fr-FR" dirty="0" smtClean="0">
                <a:latin typeface="Liberation Sans" pitchFamily="34" charset="0"/>
              </a:rPr>
              <a:t> the US as a </a:t>
            </a:r>
            <a:r>
              <a:rPr lang="fr-FR" dirty="0" err="1" smtClean="0">
                <a:latin typeface="Liberation Sans" pitchFamily="34" charset="0"/>
              </a:rPr>
              <a:t>symbol</a:t>
            </a:r>
            <a:r>
              <a:rPr lang="fr-FR" dirty="0" smtClean="0">
                <a:latin typeface="Liberation Sans" pitchFamily="34" charset="0"/>
              </a:rPr>
              <a:t> of </a:t>
            </a:r>
            <a:r>
              <a:rPr lang="fr-FR" dirty="0" err="1" smtClean="0">
                <a:latin typeface="Liberation Sans" pitchFamily="34" charset="0"/>
              </a:rPr>
              <a:t>westernization</a:t>
            </a:r>
            <a:endParaRPr dirty="0" smtClean="0">
              <a:latin typeface="Liberatio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628</Words>
  <Application>Microsoft Office PowerPoint</Application>
  <PresentationFormat>Custom</PresentationFormat>
  <Paragraphs>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</vt:lpstr>
      <vt:lpstr>C) A World leader in a bipolar world organization</vt:lpstr>
      <vt:lpstr>Slide 2</vt:lpstr>
      <vt:lpstr>2 ) The arms race</vt:lpstr>
      <vt:lpstr>A Case study: the Cuban missile crisis, 1962</vt:lpstr>
      <vt:lpstr>3 ) Military interventions</vt:lpstr>
      <vt:lpstr>Slide 6</vt:lpstr>
      <vt:lpstr>D) The 1970s: a turning point regarding the power and the image of the US</vt:lpstr>
      <vt:lpstr>Slide 8</vt:lpstr>
      <vt:lpstr>Slide 9</vt:lpstr>
      <vt:lpstr>Slide 10</vt:lpstr>
      <vt:lpstr>II. 1981-2015: the US, a superpower?</vt:lpstr>
      <vt:lpstr>Slide 12</vt:lpstr>
      <vt:lpstr>Slide 13</vt:lpstr>
      <vt:lpstr>Slide 14</vt:lpstr>
      <vt:lpstr>Slide 15</vt:lpstr>
      <vt:lpstr>Slide 16</vt:lpstr>
      <vt:lpstr>Slide 17</vt:lpstr>
      <vt:lpstr>The first Gulf War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as a global power, 1945-2015</dc:title>
  <dc:creator>Julie (windows)</dc:creator>
  <cp:lastModifiedBy>Julie_2</cp:lastModifiedBy>
  <cp:revision>108</cp:revision>
  <dcterms:created xsi:type="dcterms:W3CDTF">2013-01-22T21:26:24Z</dcterms:created>
  <dcterms:modified xsi:type="dcterms:W3CDTF">2017-04-27T16:29:50Z</dcterms:modified>
</cp:coreProperties>
</file>