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7" r:id="rId6"/>
    <p:sldId id="294" r:id="rId7"/>
    <p:sldId id="295" r:id="rId8"/>
    <p:sldId id="298" r:id="rId9"/>
    <p:sldId id="296" r:id="rId10"/>
    <p:sldId id="297" r:id="rId11"/>
    <p:sldId id="299" r:id="rId12"/>
    <p:sldId id="300" r:id="rId13"/>
    <p:sldId id="301" r:id="rId14"/>
    <p:sldId id="302" r:id="rId15"/>
    <p:sldId id="303" r:id="rId16"/>
    <p:sldId id="277" r:id="rId17"/>
    <p:sldId id="278" r:id="rId18"/>
    <p:sldId id="306" r:id="rId19"/>
    <p:sldId id="305" r:id="rId20"/>
    <p:sldId id="279" r:id="rId21"/>
    <p:sldId id="280" r:id="rId22"/>
    <p:sldId id="285" r:id="rId23"/>
    <p:sldId id="309" r:id="rId24"/>
    <p:sldId id="308" r:id="rId25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18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3980FA5-2E62-4076-9B20-8976E21A0379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fr-F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E9E0A88-BE7A-4AEF-8267-D1608D646834}" type="slidenum">
              <a:rPr/>
              <a:pPr lvl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fr-FR" sz="2000" b="0" i="0" u="none" strike="noStrike" kern="1200">
        <a:ln>
          <a:noFill/>
        </a:ln>
        <a:latin typeface="Liberation Sans" pitchFamily="18"/>
        <a:ea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DDA8DB-FA45-419E-B2B9-F61386EB0E93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914138-7713-4617-9327-614266BFFEBB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0C4FDF-E3AE-4494-94D4-19352486D3A1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358679-A8E0-4AA8-9146-E21B313D887D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C5D48A-3A9D-425E-BD9C-6508DC9D4E16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744AE7-93F3-4BAF-8B5A-8F576EF8FC7C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3FAF17-BCDD-4945-8C13-D71053B1E4D4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166159-8666-4469-983B-C287C5B841FA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EA17A9-44CC-4A9D-9851-A41D864D4EF4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9653CF-CB56-4153-BD6D-9FFC97FFC4E7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A8F5AE-753D-49D0-AE96-15F872D3EF08}" type="slidenum">
              <a:rPr/>
              <a:pPr lvl="0"/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3121BD0-A26E-4D0A-9784-BBFB2CDE22E3}" type="slidenum">
              <a:rPr/>
              <a:pPr lvl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Liberation Sans" pitchFamily="18"/>
          <a:ea typeface="DejaVu Sans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Liberation Sans" pitchFamily="18"/>
          <a:ea typeface="DejaVu San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662447"/>
            <a:ext cx="9071640" cy="123110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000" dirty="0"/>
              <a:t>The United States as a global power, 1945-2015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6000" y="2448000"/>
            <a:ext cx="6318000" cy="499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56536" y="2555701"/>
            <a:ext cx="2520824" cy="9757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dirty="0" err="1">
                <a:latin typeface="Liberation Sans" pitchFamily="18"/>
                <a:ea typeface="DejaVu Sans" pitchFamily="2"/>
                <a:cs typeface="Lohit Hindi" pitchFamily="2"/>
              </a:rPr>
              <a:t>Swedish</a:t>
            </a:r>
            <a:r>
              <a:rPr lang="fr-FR" sz="2000" dirty="0">
                <a:latin typeface="Liberation Sans" pitchFamily="18"/>
                <a:ea typeface="DejaVu Sans" pitchFamily="2"/>
                <a:cs typeface="Lohit Hindi" pitchFamily="2"/>
              </a:rPr>
              <a:t> cartoon</a:t>
            </a:r>
            <a:endParaRPr lang="fr-FR" sz="20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Olle</a:t>
            </a:r>
            <a:r>
              <a:rPr lang="fr-FR" sz="20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fr-FR" sz="20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Johansson</a:t>
            </a:r>
            <a:endParaRPr lang="fr-FR" sz="20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2560" y="6444133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Section européenne –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History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Topic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2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2015-2016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GATT = General Agreement on </a:t>
            </a:r>
            <a:r>
              <a:rPr lang="fr-FR" dirty="0" err="1"/>
              <a:t>Tariffs</a:t>
            </a:r>
            <a:r>
              <a:rPr lang="fr-FR" dirty="0"/>
              <a:t> and Trade, 1947</a:t>
            </a:r>
          </a:p>
          <a:p>
            <a:r>
              <a:rPr lang="fr-FR" dirty="0"/>
              <a:t>Plans to </a:t>
            </a:r>
            <a:r>
              <a:rPr lang="fr-FR" dirty="0" err="1"/>
              <a:t>reduce</a:t>
            </a:r>
            <a:r>
              <a:rPr lang="fr-FR" dirty="0"/>
              <a:t> custom taxes (or </a:t>
            </a:r>
            <a:r>
              <a:rPr lang="fr-FR" dirty="0" err="1"/>
              <a:t>tariffs</a:t>
            </a:r>
            <a:r>
              <a:rPr lang="fr-FR" dirty="0"/>
              <a:t>)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The US </a:t>
            </a:r>
            <a:r>
              <a:rPr lang="fr-FR" dirty="0" err="1">
                <a:solidFill>
                  <a:srgbClr val="FF0000"/>
                </a:solidFill>
              </a:rPr>
              <a:t>government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spreads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its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liberal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economic</a:t>
            </a:r>
            <a:r>
              <a:rPr lang="fr-FR" dirty="0">
                <a:solidFill>
                  <a:srgbClr val="FF0000"/>
                </a:solidFill>
              </a:rPr>
              <a:t> model </a:t>
            </a:r>
            <a:r>
              <a:rPr lang="fr-FR" dirty="0" err="1">
                <a:solidFill>
                  <a:srgbClr val="FF0000"/>
                </a:solidFill>
              </a:rPr>
              <a:t>across</a:t>
            </a:r>
            <a:r>
              <a:rPr lang="fr-FR" dirty="0">
                <a:solidFill>
                  <a:srgbClr val="FF0000"/>
                </a:solidFill>
              </a:rPr>
              <a:t> the world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The US </a:t>
            </a:r>
            <a:r>
              <a:rPr lang="fr-FR" dirty="0" err="1">
                <a:solidFill>
                  <a:srgbClr val="FF0000"/>
                </a:solidFill>
              </a:rPr>
              <a:t>goverment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doesn’t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resume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its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isolationist</a:t>
            </a:r>
            <a:r>
              <a:rPr lang="fr-FR" dirty="0">
                <a:solidFill>
                  <a:srgbClr val="FF0000"/>
                </a:solidFill>
              </a:rPr>
              <a:t> 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r-FR" sz="3200" dirty="0">
                <a:solidFill>
                  <a:srgbClr val="00B050"/>
                </a:solidFill>
              </a:rPr>
              <a:t>B) An </a:t>
            </a:r>
            <a:r>
              <a:rPr lang="fr-FR" sz="3200" dirty="0" err="1">
                <a:solidFill>
                  <a:srgbClr val="00B050"/>
                </a:solidFill>
              </a:rPr>
              <a:t>ideological</a:t>
            </a:r>
            <a:r>
              <a:rPr lang="fr-FR" sz="3200" dirty="0">
                <a:solidFill>
                  <a:srgbClr val="00B050"/>
                </a:solidFill>
              </a:rPr>
              <a:t> model </a:t>
            </a:r>
            <a:r>
              <a:rPr lang="fr-FR" sz="3200" dirty="0" err="1">
                <a:solidFill>
                  <a:srgbClr val="00B050"/>
                </a:solidFill>
              </a:rPr>
              <a:t>involved</a:t>
            </a:r>
            <a:r>
              <a:rPr lang="fr-FR" sz="3200" dirty="0">
                <a:solidFill>
                  <a:srgbClr val="00B050"/>
                </a:solidFill>
              </a:rPr>
              <a:t> in the Cold </a:t>
            </a:r>
            <a:r>
              <a:rPr lang="fr-FR" sz="3200" dirty="0" err="1">
                <a:solidFill>
                  <a:srgbClr val="00B050"/>
                </a:solidFill>
              </a:rPr>
              <a:t>War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1) The Truman Doctrine and the Marshall Plan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b="24560"/>
          <a:stretch>
            <a:fillRect/>
          </a:stretch>
        </p:blipFill>
        <p:spPr>
          <a:xfrm>
            <a:off x="0" y="323453"/>
            <a:ext cx="5671870" cy="66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60393" y="0"/>
            <a:ext cx="432023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turning</a:t>
            </a:r>
            <a:r>
              <a:rPr lang="fr-FR" sz="2800" dirty="0"/>
              <a:t> point</a:t>
            </a:r>
          </a:p>
          <a:p>
            <a:r>
              <a:rPr lang="fr-FR" sz="2800" dirty="0" err="1"/>
              <a:t>Responsabilities</a:t>
            </a:r>
            <a:r>
              <a:rPr lang="fr-FR" sz="2800" dirty="0"/>
              <a:t> as a global power</a:t>
            </a:r>
          </a:p>
          <a:p>
            <a:endParaRPr lang="fr-FR" sz="2800" dirty="0"/>
          </a:p>
          <a:p>
            <a:r>
              <a:rPr lang="fr-FR" sz="2800" dirty="0"/>
              <a:t>Europe </a:t>
            </a:r>
            <a:r>
              <a:rPr lang="fr-FR" sz="2800" dirty="0" err="1"/>
              <a:t>already</a:t>
            </a:r>
            <a:r>
              <a:rPr lang="fr-FR" sz="2800" dirty="0"/>
              <a:t> </a:t>
            </a:r>
            <a:r>
              <a:rPr lang="fr-FR" sz="2800" dirty="0" err="1"/>
              <a:t>owes</a:t>
            </a:r>
            <a:r>
              <a:rPr lang="fr-FR" sz="2800" dirty="0"/>
              <a:t> the US $12 </a:t>
            </a:r>
            <a:r>
              <a:rPr lang="fr-FR" sz="2800" dirty="0" err="1"/>
              <a:t>bn</a:t>
            </a:r>
            <a:endParaRPr lang="fr-FR" sz="2800" dirty="0"/>
          </a:p>
          <a:p>
            <a:r>
              <a:rPr lang="fr-FR" sz="2800" dirty="0"/>
              <a:t>Marshall Plan = </a:t>
            </a:r>
            <a:r>
              <a:rPr lang="fr-FR" sz="2800" dirty="0" err="1"/>
              <a:t>another</a:t>
            </a:r>
            <a:r>
              <a:rPr lang="fr-FR" sz="2800" dirty="0"/>
              <a:t> $13 </a:t>
            </a:r>
            <a:r>
              <a:rPr lang="fr-FR" sz="2800" dirty="0" err="1"/>
              <a:t>bn</a:t>
            </a:r>
            <a:r>
              <a:rPr lang="fr-FR" sz="2800" dirty="0"/>
              <a:t> over a </a:t>
            </a:r>
            <a:r>
              <a:rPr lang="fr-FR" sz="2800" dirty="0" err="1"/>
              <a:t>period</a:t>
            </a:r>
            <a:r>
              <a:rPr lang="fr-FR" sz="2800" dirty="0"/>
              <a:t> of 4 </a:t>
            </a:r>
            <a:r>
              <a:rPr lang="fr-FR" sz="2800" dirty="0" err="1"/>
              <a:t>years</a:t>
            </a:r>
            <a:r>
              <a:rPr lang="fr-FR" sz="2800" dirty="0"/>
              <a:t>; </a:t>
            </a:r>
            <a:r>
              <a:rPr lang="fr-FR" sz="2800" dirty="0" err="1"/>
              <a:t>grants</a:t>
            </a:r>
            <a:r>
              <a:rPr lang="fr-FR" sz="2800" dirty="0"/>
              <a:t> and </a:t>
            </a:r>
            <a:r>
              <a:rPr lang="fr-FR" sz="2800" dirty="0" err="1"/>
              <a:t>loans</a:t>
            </a:r>
            <a:endParaRPr lang="fr-FR" sz="2800" dirty="0"/>
          </a:p>
          <a:p>
            <a:r>
              <a:rPr lang="fr-FR" sz="2800" dirty="0"/>
              <a:t>Ex: </a:t>
            </a:r>
            <a:r>
              <a:rPr lang="fr-FR" sz="2800" dirty="0" err="1"/>
              <a:t>Britain</a:t>
            </a:r>
            <a:r>
              <a:rPr lang="fr-FR" sz="2800" dirty="0"/>
              <a:t>, 2.7 </a:t>
            </a:r>
            <a:r>
              <a:rPr lang="fr-FR" sz="2800" dirty="0" err="1"/>
              <a:t>bn</a:t>
            </a:r>
            <a:endParaRPr lang="fr-FR" sz="2800" dirty="0"/>
          </a:p>
          <a:p>
            <a:r>
              <a:rPr lang="fr-FR" sz="2800" dirty="0"/>
              <a:t>Ex: France, 2.4 </a:t>
            </a:r>
            <a:r>
              <a:rPr lang="fr-FR" sz="2800" dirty="0" err="1"/>
              <a:t>bn</a:t>
            </a:r>
            <a:endParaRPr lang="fr-FR" sz="2800" dirty="0"/>
          </a:p>
          <a:p>
            <a:r>
              <a:rPr lang="fr-FR" sz="2800" dirty="0"/>
              <a:t>Ex: West Germany, 1.3 </a:t>
            </a:r>
            <a:r>
              <a:rPr lang="fr-FR" sz="2800" dirty="0" err="1"/>
              <a:t>bn</a:t>
            </a:r>
            <a:endParaRPr lang="fr-FR" sz="2800" dirty="0"/>
          </a:p>
          <a:p>
            <a:r>
              <a:rPr lang="fr-FR" sz="2800" dirty="0"/>
              <a:t>France and </a:t>
            </a:r>
            <a:r>
              <a:rPr lang="fr-FR" sz="2800" dirty="0" err="1"/>
              <a:t>Britain</a:t>
            </a:r>
            <a:r>
              <a:rPr lang="fr-FR" sz="2800" dirty="0"/>
              <a:t>, 15% of </a:t>
            </a:r>
            <a:r>
              <a:rPr lang="fr-FR" sz="2800" dirty="0" err="1"/>
              <a:t>loans</a:t>
            </a:r>
            <a:r>
              <a:rPr lang="fr-FR" sz="2800" dirty="0"/>
              <a:t> and 85% of </a:t>
            </a:r>
            <a:r>
              <a:rPr lang="fr-FR" sz="2800" dirty="0" err="1"/>
              <a:t>grants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 err="1"/>
              <a:t>Also</a:t>
            </a:r>
            <a:r>
              <a:rPr lang="fr-FR" sz="2800" dirty="0"/>
              <a:t> </a:t>
            </a:r>
            <a:r>
              <a:rPr lang="fr-FR" sz="2800" dirty="0" err="1"/>
              <a:t>called</a:t>
            </a:r>
            <a:r>
              <a:rPr lang="fr-FR" sz="2800" dirty="0"/>
              <a:t> the Europe </a:t>
            </a:r>
            <a:r>
              <a:rPr lang="fr-FR" sz="2800" dirty="0" err="1"/>
              <a:t>Recovery</a:t>
            </a:r>
            <a:r>
              <a:rPr lang="fr-FR" sz="2800" dirty="0"/>
              <a:t> Program (ERP)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8" y="0"/>
            <a:ext cx="9071640" cy="1262160"/>
          </a:xfrm>
        </p:spPr>
        <p:txBody>
          <a:bodyPr/>
          <a:lstStyle/>
          <a:p>
            <a:pPr>
              <a:buNone/>
            </a:pPr>
            <a:r>
              <a:rPr lang="fr-FR" sz="3200" dirty="0"/>
              <a:t>2) Innovation and the </a:t>
            </a:r>
            <a:r>
              <a:rPr lang="fr-FR" sz="3200" dirty="0" err="1"/>
              <a:t>space</a:t>
            </a:r>
            <a:r>
              <a:rPr lang="fr-FR" sz="3200" dirty="0"/>
              <a:t>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8" y="1331565"/>
            <a:ext cx="9216833" cy="5904656"/>
          </a:xfrm>
        </p:spPr>
        <p:txBody>
          <a:bodyPr/>
          <a:lstStyle/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utnik-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791" y="251445"/>
            <a:ext cx="4293955" cy="331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8344" y="251445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1957 = </a:t>
            </a:r>
            <a:r>
              <a:rPr lang="fr-FR" sz="2400" dirty="0" err="1"/>
              <a:t>Sputnik</a:t>
            </a:r>
            <a:r>
              <a:rPr lang="fr-FR" sz="2400" dirty="0"/>
              <a:t> 1 (</a:t>
            </a:r>
            <a:r>
              <a:rPr lang="fr-FR" sz="2400" dirty="0" err="1"/>
              <a:t>october</a:t>
            </a:r>
            <a:r>
              <a:rPr lang="fr-FR" sz="2400" dirty="0"/>
              <a:t>) and </a:t>
            </a:r>
            <a:r>
              <a:rPr lang="fr-FR" sz="2400" dirty="0" err="1"/>
              <a:t>Sputnik</a:t>
            </a:r>
            <a:r>
              <a:rPr lang="fr-FR" sz="2400" dirty="0"/>
              <a:t> 2 (</a:t>
            </a:r>
            <a:r>
              <a:rPr lang="fr-FR" sz="2400" dirty="0" err="1"/>
              <a:t>november</a:t>
            </a:r>
            <a:r>
              <a:rPr lang="fr-FR" sz="2400" dirty="0"/>
              <a:t>)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Laika</a:t>
            </a:r>
            <a:r>
              <a:rPr lang="fr-FR" sz="2400" dirty="0"/>
              <a:t> on </a:t>
            </a:r>
            <a:r>
              <a:rPr lang="fr-FR" sz="2400" dirty="0" err="1"/>
              <a:t>board</a:t>
            </a:r>
            <a:r>
              <a:rPr lang="fr-FR" sz="2400" dirty="0"/>
              <a:t>, the first animal </a:t>
            </a:r>
            <a:r>
              <a:rPr lang="fr-FR" sz="2400" dirty="0" err="1"/>
              <a:t>launched</a:t>
            </a:r>
            <a:r>
              <a:rPr lang="fr-FR" sz="2400" dirty="0"/>
              <a:t> </a:t>
            </a:r>
            <a:r>
              <a:rPr lang="fr-FR" sz="2400" dirty="0" err="1"/>
              <a:t>into</a:t>
            </a:r>
            <a:r>
              <a:rPr lang="fr-FR" sz="2400" dirty="0"/>
              <a:t> </a:t>
            </a:r>
            <a:r>
              <a:rPr lang="fr-FR" sz="2400" dirty="0" err="1"/>
              <a:t>orbit</a:t>
            </a:r>
            <a:r>
              <a:rPr lang="fr-FR" sz="2400" dirty="0"/>
              <a:t>. </a:t>
            </a:r>
          </a:p>
        </p:txBody>
      </p:sp>
      <p:pic>
        <p:nvPicPr>
          <p:cNvPr id="6" name="Picture 5" descr="Laika_(Soviet_dog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392" y="1763613"/>
            <a:ext cx="3958349" cy="2916000"/>
          </a:xfrm>
          <a:prstGeom prst="rect">
            <a:avLst/>
          </a:prstGeom>
        </p:spPr>
      </p:pic>
      <p:pic>
        <p:nvPicPr>
          <p:cNvPr id="7" name="Picture 6" descr="yuri-gagar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2000" y="3275781"/>
            <a:ext cx="3082470" cy="363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0352" y="4715941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Yuri Gagarine</a:t>
            </a:r>
          </a:p>
          <a:p>
            <a:r>
              <a:rPr lang="fr-FR" sz="2400" dirty="0"/>
              <a:t>First man to </a:t>
            </a:r>
            <a:r>
              <a:rPr lang="fr-FR" sz="2400" dirty="0" err="1"/>
              <a:t>journey</a:t>
            </a:r>
            <a:r>
              <a:rPr lang="fr-FR" sz="2400" dirty="0"/>
              <a:t> </a:t>
            </a:r>
            <a:r>
              <a:rPr lang="fr-FR" sz="2400" dirty="0" err="1"/>
              <a:t>into</a:t>
            </a:r>
            <a:r>
              <a:rPr lang="fr-FR" sz="2400" dirty="0"/>
              <a:t> </a:t>
            </a:r>
            <a:r>
              <a:rPr lang="fr-FR" sz="2400" dirty="0" err="1"/>
              <a:t>outer</a:t>
            </a:r>
            <a:r>
              <a:rPr lang="fr-FR" sz="2400" dirty="0"/>
              <a:t> </a:t>
            </a:r>
            <a:r>
              <a:rPr lang="fr-FR" sz="2400" dirty="0" err="1"/>
              <a:t>space</a:t>
            </a:r>
            <a:r>
              <a:rPr lang="fr-FR" sz="2400" dirty="0"/>
              <a:t>, </a:t>
            </a:r>
            <a:r>
              <a:rPr lang="fr-FR" sz="2400" dirty="0" err="1"/>
              <a:t>his</a:t>
            </a:r>
            <a:r>
              <a:rPr lang="fr-FR" sz="2400" dirty="0"/>
              <a:t> </a:t>
            </a:r>
            <a:r>
              <a:rPr lang="fr-FR" sz="2400" dirty="0" err="1"/>
              <a:t>spacecraft</a:t>
            </a:r>
            <a:r>
              <a:rPr lang="fr-FR" sz="2400" dirty="0"/>
              <a:t> </a:t>
            </a:r>
            <a:r>
              <a:rPr lang="fr-FR" sz="2400" dirty="0" err="1"/>
              <a:t>completed</a:t>
            </a:r>
            <a:r>
              <a:rPr lang="fr-FR" sz="2400" dirty="0"/>
              <a:t> an </a:t>
            </a:r>
            <a:r>
              <a:rPr lang="fr-FR" sz="2400" dirty="0" err="1"/>
              <a:t>orbit</a:t>
            </a:r>
            <a:r>
              <a:rPr lang="fr-FR" sz="2400" dirty="0"/>
              <a:t> of the </a:t>
            </a:r>
            <a:r>
              <a:rPr lang="fr-FR" sz="2400" dirty="0" err="1"/>
              <a:t>Earth</a:t>
            </a:r>
            <a:r>
              <a:rPr lang="fr-FR" sz="2400" dirty="0"/>
              <a:t> on April 1961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utnik_ny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784" y="179437"/>
            <a:ext cx="3977882" cy="4140000"/>
          </a:xfrm>
          <a:prstGeom prst="rect">
            <a:avLst/>
          </a:prstGeom>
        </p:spPr>
      </p:pic>
      <p:pic>
        <p:nvPicPr>
          <p:cNvPr id="5" name="Picture 4" descr="5503333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4248" y="179437"/>
            <a:ext cx="5238750" cy="3400425"/>
          </a:xfrm>
          <a:prstGeom prst="rect">
            <a:avLst/>
          </a:prstGeom>
        </p:spPr>
      </p:pic>
      <p:pic>
        <p:nvPicPr>
          <p:cNvPr id="6" name="Picture 5" descr="NewsPap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928" y="1403573"/>
            <a:ext cx="8153400" cy="5998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4448" y="179437"/>
            <a:ext cx="3672408" cy="29814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Apollo 11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1969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Neil Armstrong, first man to descend to the </a:t>
            </a: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luna</a:t>
            </a:r>
            <a:r>
              <a:rPr lang="fr-FR" sz="2800" dirty="0" err="1">
                <a:latin typeface="Liberation Sans" pitchFamily="18"/>
                <a:ea typeface="DejaVu Sans" pitchFamily="2"/>
                <a:cs typeface="Lohit Hindi" pitchFamily="2"/>
              </a:rPr>
              <a:t>r</a:t>
            </a:r>
            <a:r>
              <a:rPr lang="fr-FR" sz="2800" dirty="0">
                <a:latin typeface="Liberation Sans" pitchFamily="18"/>
                <a:ea typeface="DejaVu Sans" pitchFamily="2"/>
                <a:cs typeface="Lohit Hindi" pitchFamily="2"/>
              </a:rPr>
              <a:t> surface, and … </a:t>
            </a:r>
            <a:r>
              <a:rPr lang="fr-FR" sz="2800" dirty="0" err="1">
                <a:latin typeface="Liberation Sans" pitchFamily="18"/>
                <a:ea typeface="DejaVu Sans" pitchFamily="2"/>
                <a:cs typeface="Lohit Hindi" pitchFamily="2"/>
              </a:rPr>
              <a:t>walk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on the </a:t>
            </a: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moon</a:t>
            </a:r>
            <a:endParaRPr lang="fr-FR" sz="2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pic>
        <p:nvPicPr>
          <p:cNvPr id="4" name="Picture 3" descr="As11-40-5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784" y="251445"/>
            <a:ext cx="5904644" cy="4824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19"/>
            <a:ext cx="9071640" cy="167831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200" dirty="0"/>
              <a:t>3) </a:t>
            </a:r>
            <a:r>
              <a:rPr lang="fr-FR" sz="3200" dirty="0" err="1"/>
              <a:t>From</a:t>
            </a:r>
            <a:r>
              <a:rPr lang="fr-FR" sz="3200" dirty="0"/>
              <a:t> </a:t>
            </a:r>
            <a:r>
              <a:rPr lang="fr-FR" sz="3200" i="1" dirty="0" err="1"/>
              <a:t>Bewitched</a:t>
            </a:r>
            <a:r>
              <a:rPr lang="fr-FR" sz="3200" dirty="0"/>
              <a:t> to </a:t>
            </a:r>
            <a:r>
              <a:rPr lang="fr-FR" sz="3200" i="1" dirty="0"/>
              <a:t>ET, The Extra-</a:t>
            </a:r>
            <a:r>
              <a:rPr lang="fr-FR" sz="3200" i="1" dirty="0" err="1"/>
              <a:t>Terrestrial</a:t>
            </a:r>
            <a:r>
              <a:rPr lang="fr-FR" sz="3200" dirty="0"/>
              <a:t>, a new conception of power</a:t>
            </a:r>
            <a:endParaRPr lang="fr-FR" sz="3200" i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95660"/>
            <a:ext cx="8870040" cy="395817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fr-FR" dirty="0"/>
              <a:t>Hollywood and the </a:t>
            </a:r>
            <a:r>
              <a:rPr lang="fr-FR" dirty="0" err="1"/>
              <a:t>propaganda</a:t>
            </a:r>
            <a:r>
              <a:rPr lang="fr-FR" dirty="0"/>
              <a:t> </a:t>
            </a:r>
            <a:r>
              <a:rPr lang="fr-FR" dirty="0" err="1"/>
              <a:t>war</a:t>
            </a:r>
            <a:endParaRPr lang="fr-FR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323453"/>
            <a:ext cx="8870040" cy="6264696"/>
          </a:xfrm>
        </p:spPr>
        <p:txBody>
          <a:bodyPr lIns="0" tIns="0" rIns="0" bIns="0" anchor="t"/>
          <a:lstStyle/>
          <a:p>
            <a:r>
              <a:rPr lang="fr-FR" dirty="0"/>
              <a:t>The US uses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and cultural power to influence countries and people all </a:t>
            </a:r>
            <a:r>
              <a:rPr lang="fr-FR" dirty="0" err="1"/>
              <a:t>around</a:t>
            </a:r>
            <a:r>
              <a:rPr lang="fr-FR" dirty="0"/>
              <a:t> the world</a:t>
            </a:r>
          </a:p>
          <a:p>
            <a:r>
              <a:rPr lang="fr-FR" dirty="0"/>
              <a:t>Ex: Blum-</a:t>
            </a:r>
            <a:r>
              <a:rPr lang="fr-FR" dirty="0" err="1"/>
              <a:t>Byrnes</a:t>
            </a:r>
            <a:r>
              <a:rPr lang="fr-FR" dirty="0"/>
              <a:t> Agreement (1946); new </a:t>
            </a:r>
            <a:r>
              <a:rPr lang="fr-FR" dirty="0" err="1"/>
              <a:t>credit</a:t>
            </a:r>
            <a:r>
              <a:rPr lang="fr-FR" dirty="0"/>
              <a:t> in exchange for </a:t>
            </a:r>
            <a:r>
              <a:rPr lang="fr-FR" dirty="0" err="1"/>
              <a:t>opening</a:t>
            </a:r>
            <a:r>
              <a:rPr lang="fr-FR" dirty="0"/>
              <a:t> </a:t>
            </a:r>
            <a:r>
              <a:rPr lang="fr-FR" dirty="0" err="1"/>
              <a:t>France’s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to American </a:t>
            </a:r>
            <a:r>
              <a:rPr lang="fr-FR" dirty="0" err="1"/>
              <a:t>products</a:t>
            </a:r>
            <a:r>
              <a:rPr lang="fr-FR" dirty="0"/>
              <a:t>, </a:t>
            </a:r>
            <a:r>
              <a:rPr lang="fr-FR" dirty="0" err="1"/>
              <a:t>especially</a:t>
            </a:r>
            <a:r>
              <a:rPr lang="fr-FR" dirty="0"/>
              <a:t> film productions</a:t>
            </a:r>
          </a:p>
          <a:p>
            <a:r>
              <a:rPr lang="fr-FR" dirty="0" err="1"/>
              <a:t>Americanization</a:t>
            </a:r>
            <a:r>
              <a:rPr lang="fr-FR" dirty="0"/>
              <a:t> of US allies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611485"/>
            <a:ext cx="8870040" cy="5715107"/>
          </a:xfrm>
        </p:spPr>
        <p:txBody>
          <a:bodyPr/>
          <a:lstStyle/>
          <a:p>
            <a:r>
              <a:rPr lang="fr-FR" b="1" dirty="0"/>
              <a:t>Soft power</a:t>
            </a:r>
            <a:r>
              <a:rPr lang="fr-FR" dirty="0"/>
              <a:t>; concept </a:t>
            </a:r>
            <a:r>
              <a:rPr lang="fr-FR" dirty="0" err="1"/>
              <a:t>created</a:t>
            </a:r>
            <a:r>
              <a:rPr lang="fr-FR" dirty="0"/>
              <a:t> by Joseph </a:t>
            </a:r>
            <a:r>
              <a:rPr lang="fr-FR" dirty="0" err="1"/>
              <a:t>Nye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b="1" dirty="0" err="1"/>
              <a:t>attract</a:t>
            </a:r>
            <a:r>
              <a:rPr lang="fr-FR" dirty="0"/>
              <a:t>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coerce</a:t>
            </a:r>
            <a:endParaRPr lang="fr-FR" dirty="0"/>
          </a:p>
          <a:p>
            <a:r>
              <a:rPr lang="fr-FR" dirty="0" err="1"/>
              <a:t>Established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culture, </a:t>
            </a:r>
            <a:r>
              <a:rPr lang="fr-FR" dirty="0" err="1"/>
              <a:t>political</a:t>
            </a:r>
            <a:r>
              <a:rPr lang="fr-FR" dirty="0"/>
              <a:t> values and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policies</a:t>
            </a:r>
            <a:endParaRPr lang="fr-FR" dirty="0"/>
          </a:p>
          <a:p>
            <a:r>
              <a:rPr lang="fr-FR" dirty="0"/>
              <a:t>1990, </a:t>
            </a:r>
            <a:r>
              <a:rPr lang="fr-FR" i="1" dirty="0" err="1"/>
              <a:t>Bound</a:t>
            </a:r>
            <a:r>
              <a:rPr lang="fr-FR" i="1" dirty="0"/>
              <a:t> to </a:t>
            </a:r>
            <a:r>
              <a:rPr lang="fr-FR" i="1" dirty="0" err="1"/>
              <a:t>Lead</a:t>
            </a:r>
            <a:r>
              <a:rPr lang="fr-FR" i="1" dirty="0"/>
              <a:t>: </a:t>
            </a:r>
            <a:r>
              <a:rPr lang="fr-FR" i="1" dirty="0">
                <a:solidFill>
                  <a:srgbClr val="FF0000"/>
                </a:solidFill>
              </a:rPr>
              <a:t>The </a:t>
            </a:r>
            <a:r>
              <a:rPr lang="fr-FR" i="1" dirty="0" err="1">
                <a:solidFill>
                  <a:srgbClr val="FF0000"/>
                </a:solidFill>
              </a:rPr>
              <a:t>Changing</a:t>
            </a:r>
            <a:r>
              <a:rPr lang="fr-FR" i="1" dirty="0">
                <a:solidFill>
                  <a:srgbClr val="FF0000"/>
                </a:solidFill>
              </a:rPr>
              <a:t> Nature of American Power</a:t>
            </a:r>
          </a:p>
          <a:p>
            <a:r>
              <a:rPr lang="fr-FR" dirty="0" err="1">
                <a:solidFill>
                  <a:schemeClr val="tx1"/>
                </a:solidFill>
              </a:rPr>
              <a:t>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its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peak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during</a:t>
            </a:r>
            <a:r>
              <a:rPr lang="fr-FR" dirty="0">
                <a:solidFill>
                  <a:schemeClr val="tx1"/>
                </a:solidFill>
              </a:rPr>
              <a:t> the 50s and 60s</a:t>
            </a:r>
          </a:p>
          <a:p>
            <a:r>
              <a:rPr lang="fr-FR" dirty="0" err="1">
                <a:solidFill>
                  <a:schemeClr val="tx1"/>
                </a:solidFill>
              </a:rPr>
              <a:t>Powerful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TNCs</a:t>
            </a:r>
            <a:r>
              <a:rPr lang="fr-FR" dirty="0">
                <a:solidFill>
                  <a:schemeClr val="tx1"/>
                </a:solidFill>
              </a:rPr>
              <a:t> export cultural and </a:t>
            </a:r>
            <a:r>
              <a:rPr lang="fr-FR" dirty="0" err="1">
                <a:solidFill>
                  <a:schemeClr val="tx1"/>
                </a:solidFill>
              </a:rPr>
              <a:t>industrial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products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01200" y="511559"/>
            <a:ext cx="4870800" cy="6570000"/>
          </a:xfrm>
        </p:spPr>
      </p:pic>
      <p:sp>
        <p:nvSpPr>
          <p:cNvPr id="5" name="TextBox 4"/>
          <p:cNvSpPr txBox="1"/>
          <p:nvPr/>
        </p:nvSpPr>
        <p:spPr>
          <a:xfrm>
            <a:off x="7344568" y="4355901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1778, 1943. Americans will always fight for liberty</a:t>
            </a:r>
          </a:p>
          <a:p>
            <a:r>
              <a:rPr lang="fr-FR" sz="2400" b="1" dirty="0"/>
              <a:t>Bernard </a:t>
            </a:r>
            <a:r>
              <a:rPr lang="fr-FR" sz="2400" b="1" dirty="0" err="1"/>
              <a:t>Perlin</a:t>
            </a:r>
            <a:endParaRPr lang="fr-FR" sz="2400" b="1" dirty="0"/>
          </a:p>
          <a:p>
            <a:r>
              <a:rPr lang="en-US" sz="2400" b="1" dirty="0"/>
              <a:t>(Office of War Information), 1943 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1800" y="251445"/>
            <a:ext cx="8870040" cy="4318200"/>
          </a:xfrm>
        </p:spPr>
      </p:pic>
      <p:sp>
        <p:nvSpPr>
          <p:cNvPr id="3" name="TextBox 2"/>
          <p:cNvSpPr txBox="1"/>
          <p:nvPr/>
        </p:nvSpPr>
        <p:spPr>
          <a:xfrm>
            <a:off x="287784" y="4355901"/>
            <a:ext cx="9360793" cy="29814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i="1" dirty="0" err="1">
                <a:latin typeface="Liberation Sans" pitchFamily="18"/>
                <a:ea typeface="DejaVu Sans" pitchFamily="2"/>
                <a:cs typeface="Lohit Hindi" pitchFamily="2"/>
              </a:rPr>
              <a:t>Bewitched</a:t>
            </a:r>
            <a:r>
              <a:rPr lang="fr-FR" sz="2800" i="1" dirty="0">
                <a:latin typeface="Liberation Sans" pitchFamily="18"/>
                <a:ea typeface="DejaVu Sans" pitchFamily="2"/>
                <a:cs typeface="Lohit Hindi" pitchFamily="2"/>
              </a:rPr>
              <a:t> (ABC, </a:t>
            </a:r>
            <a:r>
              <a:rPr lang="fr-FR" sz="2800" dirty="0">
                <a:latin typeface="Liberation Sans" pitchFamily="18"/>
                <a:ea typeface="DejaVu Sans" pitchFamily="2"/>
                <a:cs typeface="Lohit Hindi" pitchFamily="2"/>
              </a:rPr>
              <a:t>1964-1972</a:t>
            </a:r>
            <a:r>
              <a:rPr lang="fr-FR" sz="2800" i="1" dirty="0">
                <a:latin typeface="Liberation Sans" pitchFamily="18"/>
                <a:ea typeface="DejaVu Sans" pitchFamily="2"/>
                <a:cs typeface="Lohit Hindi" pitchFamily="2"/>
              </a:rPr>
              <a:t>)</a:t>
            </a:r>
            <a:endParaRPr lang="fr-FR" sz="2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dirty="0" err="1">
                <a:latin typeface="Liberation Sans" pitchFamily="18"/>
                <a:ea typeface="DejaVu Sans" pitchFamily="2"/>
                <a:cs typeface="Lohit Hindi" pitchFamily="2"/>
              </a:rPr>
              <a:t>Broadcast</a:t>
            </a:r>
            <a:r>
              <a:rPr lang="fr-FR" sz="2800" dirty="0">
                <a:latin typeface="Liberation Sans" pitchFamily="18"/>
                <a:ea typeface="DejaVu Sans" pitchFamily="2"/>
                <a:cs typeface="Lohit Hindi" pitchFamily="2"/>
              </a:rPr>
              <a:t> in France </a:t>
            </a:r>
            <a:r>
              <a:rPr lang="fr-FR" sz="2800" dirty="0" err="1">
                <a:latin typeface="Liberation Sans" pitchFamily="18"/>
                <a:ea typeface="DejaVu Sans" pitchFamily="2"/>
                <a:cs typeface="Lohit Hindi" pitchFamily="2"/>
              </a:rPr>
              <a:t>starting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1966; and in </a:t>
            </a: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many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countries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dirty="0">
                <a:latin typeface="Liberation Sans" pitchFamily="18"/>
                <a:ea typeface="DejaVu Sans" pitchFamily="2"/>
                <a:cs typeface="Lohit Hindi" pitchFamily="2"/>
              </a:rPr>
              <a:t>Middle class </a:t>
            </a:r>
            <a:r>
              <a:rPr lang="fr-FR" sz="2800" dirty="0" err="1">
                <a:latin typeface="Liberation Sans" pitchFamily="18"/>
                <a:ea typeface="DejaVu Sans" pitchFamily="2"/>
                <a:cs typeface="Lohit Hindi" pitchFamily="2"/>
              </a:rPr>
              <a:t>family</a:t>
            </a:r>
            <a:r>
              <a:rPr lang="fr-FR" sz="2800" dirty="0">
                <a:latin typeface="Liberation Sans" pitchFamily="18"/>
                <a:ea typeface="DejaVu Sans" pitchFamily="2"/>
                <a:cs typeface="Lohit Hindi" pitchFamily="2"/>
              </a:rPr>
              <a:t>; happy and </a:t>
            </a:r>
            <a:r>
              <a:rPr lang="fr-FR" sz="2800" dirty="0" err="1">
                <a:latin typeface="Liberation Sans" pitchFamily="18"/>
                <a:ea typeface="DejaVu Sans" pitchFamily="2"/>
                <a:cs typeface="Lohit Hindi" pitchFamily="2"/>
              </a:rPr>
              <a:t>comfortable</a:t>
            </a:r>
            <a:r>
              <a:rPr lang="fr-FR" sz="2800" dirty="0">
                <a:latin typeface="Liberation Sans" pitchFamily="18"/>
                <a:ea typeface="DejaVu Sans" pitchFamily="2"/>
                <a:cs typeface="Lohit Hindi" pitchFamily="2"/>
              </a:rPr>
              <a:t> life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Suburban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house; </a:t>
            </a: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garden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; car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dirty="0" err="1">
                <a:latin typeface="Liberation Sans" pitchFamily="18"/>
                <a:ea typeface="DejaVu Sans" pitchFamily="2"/>
                <a:cs typeface="Lohit Hindi" pitchFamily="2"/>
              </a:rPr>
              <a:t>Husband</a:t>
            </a:r>
            <a:r>
              <a:rPr lang="fr-FR" sz="2800" dirty="0">
                <a:latin typeface="Liberation Sans" pitchFamily="18"/>
                <a:ea typeface="DejaVu Sans" pitchFamily="2"/>
                <a:cs typeface="Lohit Hindi" pitchFamily="2"/>
              </a:rPr>
              <a:t> = </a:t>
            </a:r>
            <a:r>
              <a:rPr lang="fr-FR" sz="2800" dirty="0" err="1">
                <a:latin typeface="Liberation Sans" pitchFamily="18"/>
                <a:ea typeface="DejaVu Sans" pitchFamily="2"/>
                <a:cs typeface="Lohit Hindi" pitchFamily="2"/>
              </a:rPr>
              <a:t>breadwinner</a:t>
            </a:r>
            <a:endParaRPr lang="fr-FR" sz="2800" dirty="0"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Wife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= home-maker; </a:t>
            </a: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caring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mother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, </a:t>
            </a: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devoted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and </a:t>
            </a: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supportive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</a:t>
            </a: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wife</a:t>
            </a:r>
            <a:endParaRPr lang="fr-FR" sz="2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200" y="1636200"/>
            <a:ext cx="4574088" cy="2568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1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ET, The Extra-</a:t>
            </a:r>
            <a:r>
              <a:rPr lang="fr-FR" sz="2800" b="0" i="1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Terrestrial</a:t>
            </a:r>
            <a:endParaRPr lang="fr-FR" sz="2800" b="0" i="1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Steven Spielberg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1982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dirty="0" err="1">
                <a:latin typeface="Liberation Sans" pitchFamily="18"/>
                <a:ea typeface="DejaVu Sans" pitchFamily="2"/>
                <a:cs typeface="Lohit Hindi" pitchFamily="2"/>
              </a:rPr>
              <a:t>Ranked</a:t>
            </a:r>
            <a:r>
              <a:rPr lang="fr-FR" sz="2800" dirty="0">
                <a:latin typeface="Liberation Sans" pitchFamily="18"/>
                <a:ea typeface="DejaVu Sans" pitchFamily="2"/>
                <a:cs typeface="Lohit Hindi" pitchFamily="2"/>
              </a:rPr>
              <a:t> for 10 </a:t>
            </a:r>
            <a:r>
              <a:rPr lang="fr-FR" sz="2800" dirty="0" err="1">
                <a:latin typeface="Liberation Sans" pitchFamily="18"/>
                <a:ea typeface="DejaVu Sans" pitchFamily="2"/>
                <a:cs typeface="Lohit Hindi" pitchFamily="2"/>
              </a:rPr>
              <a:t>years</a:t>
            </a:r>
            <a:r>
              <a:rPr lang="fr-FR" sz="2800" dirty="0">
                <a:latin typeface="Liberation Sans" pitchFamily="18"/>
                <a:ea typeface="DejaVu Sans" pitchFamily="2"/>
                <a:cs typeface="Lohit Hindi" pitchFamily="2"/>
              </a:rPr>
              <a:t> first in the world box office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Reaffirms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American values</a:t>
            </a:r>
          </a:p>
        </p:txBody>
      </p:sp>
      <p:pic>
        <p:nvPicPr>
          <p:cNvPr id="4" name="Picture 3" descr="E_t_the_extra_terrestrial_v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344" y="403669"/>
            <a:ext cx="4176464" cy="6495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808" y="251445"/>
            <a:ext cx="5760000" cy="6760799"/>
          </a:xfrm>
        </p:spPr>
      </p:pic>
      <p:sp>
        <p:nvSpPr>
          <p:cNvPr id="3" name="TextBox 2"/>
          <p:cNvSpPr txBox="1"/>
          <p:nvPr/>
        </p:nvSpPr>
        <p:spPr>
          <a:xfrm>
            <a:off x="6264448" y="1872000"/>
            <a:ext cx="3456384" cy="1742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Johnny Halliday </a:t>
            </a:r>
            <a:r>
              <a:rPr lang="fr-FR" sz="2800" dirty="0">
                <a:latin typeface="Liberation Sans" pitchFamily="18"/>
                <a:ea typeface="DejaVu Sans" pitchFamily="2"/>
                <a:cs typeface="Lohit Hindi" pitchFamily="2"/>
              </a:rPr>
              <a:t>and</a:t>
            </a: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Sylvie Vartan,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1970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viet poster 1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0" cy="7456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552" y="1475581"/>
            <a:ext cx="28800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A </a:t>
            </a:r>
            <a:r>
              <a:rPr lang="fr-FR" sz="2800" dirty="0" err="1" smtClean="0"/>
              <a:t>negative</a:t>
            </a:r>
            <a:r>
              <a:rPr lang="fr-FR" sz="2800" dirty="0" smtClean="0"/>
              <a:t> image; the American </a:t>
            </a:r>
            <a:r>
              <a:rPr lang="fr-FR" sz="2800" dirty="0" err="1" smtClean="0"/>
              <a:t>way</a:t>
            </a:r>
            <a:r>
              <a:rPr lang="fr-FR" sz="2800" dirty="0" smtClean="0"/>
              <a:t> of life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criticised</a:t>
            </a:r>
            <a:r>
              <a:rPr lang="fr-FR" sz="2800" dirty="0" smtClean="0"/>
              <a:t> as an illusion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dirty="0" err="1" smtClean="0"/>
              <a:t>Almighty</a:t>
            </a:r>
            <a:r>
              <a:rPr lang="fr-FR" sz="2800" dirty="0" smtClean="0"/>
              <a:t> dollar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No </a:t>
            </a:r>
            <a:r>
              <a:rPr lang="fr-FR" sz="2800" dirty="0" err="1" smtClean="0"/>
              <a:t>freedom</a:t>
            </a:r>
            <a:r>
              <a:rPr lang="fr-FR" sz="2800" dirty="0" smtClean="0"/>
              <a:t> of speech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Social </a:t>
            </a:r>
            <a:r>
              <a:rPr lang="fr-FR" sz="2800" dirty="0" err="1" smtClean="0"/>
              <a:t>unrest</a:t>
            </a:r>
            <a:r>
              <a:rPr lang="fr-FR" sz="2800" dirty="0" smtClean="0"/>
              <a:t>/ </a:t>
            </a:r>
            <a:r>
              <a:rPr lang="fr-FR" sz="2800" dirty="0" err="1" smtClean="0"/>
              <a:t>conflictual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 relations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Racial issues/ </a:t>
            </a:r>
            <a:r>
              <a:rPr lang="fr-FR" sz="2800" dirty="0" err="1" smtClean="0"/>
              <a:t>segregation</a:t>
            </a:r>
            <a:endParaRPr lang="fr-F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84" y="179437"/>
            <a:ext cx="4824536" cy="7092206"/>
          </a:xfrm>
        </p:spPr>
        <p:txBody>
          <a:bodyPr/>
          <a:lstStyle/>
          <a:p>
            <a:r>
              <a:rPr lang="fr-FR" sz="2400" dirty="0" err="1" smtClean="0"/>
              <a:t>Maccarthyism</a:t>
            </a:r>
            <a:endParaRPr lang="fr-FR" sz="2400" dirty="0" smtClean="0"/>
          </a:p>
          <a:p>
            <a:r>
              <a:rPr lang="fr-FR" sz="2400" dirty="0" smtClean="0"/>
              <a:t>The </a:t>
            </a:r>
            <a:r>
              <a:rPr lang="fr-FR" sz="2400" dirty="0" err="1" smtClean="0"/>
              <a:t>execution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Rosenbergs</a:t>
            </a:r>
            <a:endParaRPr lang="fr-FR" sz="2400" dirty="0"/>
          </a:p>
        </p:txBody>
      </p:sp>
      <p:pic>
        <p:nvPicPr>
          <p:cNvPr id="4" name="Picture 3" descr="Herb Block 1947 Wash Post.jpg"/>
          <p:cNvPicPr>
            <a:picLocks noChangeAspect="1"/>
          </p:cNvPicPr>
          <p:nvPr/>
        </p:nvPicPr>
        <p:blipFill>
          <a:blip r:embed="rId2" cstate="print"/>
          <a:srcRect l="886" t="8007" r="15059" b="13453"/>
          <a:stretch>
            <a:fillRect/>
          </a:stretch>
        </p:blipFill>
        <p:spPr>
          <a:xfrm>
            <a:off x="4968304" y="467469"/>
            <a:ext cx="4734058" cy="61166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endParaRPr lang="fr-FR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8" y="1769040"/>
            <a:ext cx="9288841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fr-FR" dirty="0"/>
              <a:t>US </a:t>
            </a:r>
            <a:r>
              <a:rPr lang="fr-FR" u="sng" dirty="0" err="1"/>
              <a:t>foreign</a:t>
            </a:r>
            <a:r>
              <a:rPr lang="fr-FR" u="sng" dirty="0"/>
              <a:t> </a:t>
            </a:r>
            <a:r>
              <a:rPr lang="fr-FR" u="sng" dirty="0" err="1"/>
              <a:t>policy</a:t>
            </a:r>
            <a:r>
              <a:rPr lang="fr-FR" u="sng" dirty="0"/>
              <a:t> </a:t>
            </a:r>
            <a:r>
              <a:rPr lang="fr-FR" dirty="0"/>
              <a:t>(alliances, </a:t>
            </a:r>
            <a:r>
              <a:rPr lang="fr-FR" dirty="0" err="1"/>
              <a:t>diplomacy</a:t>
            </a:r>
            <a:r>
              <a:rPr lang="fr-FR" dirty="0"/>
              <a:t>, </a:t>
            </a:r>
            <a:r>
              <a:rPr lang="fr-FR" dirty="0" err="1"/>
              <a:t>war</a:t>
            </a:r>
            <a:r>
              <a:rPr lang="fr-FR" dirty="0"/>
              <a:t> …)</a:t>
            </a:r>
          </a:p>
          <a:p>
            <a:pPr lvl="0"/>
            <a:r>
              <a:rPr lang="fr-FR" dirty="0"/>
              <a:t>How American power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u="sng" dirty="0" err="1"/>
              <a:t>perceived</a:t>
            </a:r>
            <a:r>
              <a:rPr lang="fr-FR" dirty="0"/>
              <a:t> </a:t>
            </a:r>
            <a:r>
              <a:rPr lang="fr-FR" dirty="0" err="1"/>
              <a:t>abroad</a:t>
            </a:r>
            <a:r>
              <a:rPr lang="fr-FR" dirty="0"/>
              <a:t> (American </a:t>
            </a:r>
            <a:r>
              <a:rPr lang="fr-FR" dirty="0" err="1"/>
              <a:t>Dream</a:t>
            </a:r>
            <a:r>
              <a:rPr lang="fr-FR" dirty="0"/>
              <a:t>, soft power, image as the leader of the free world …)</a:t>
            </a:r>
          </a:p>
          <a:p>
            <a:pPr lvl="0"/>
            <a:r>
              <a:rPr lang="fr-FR" u="sng" dirty="0"/>
              <a:t>Instruments</a:t>
            </a:r>
            <a:r>
              <a:rPr lang="fr-FR" dirty="0"/>
              <a:t> of power (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, </a:t>
            </a:r>
            <a:r>
              <a:rPr lang="fr-FR" dirty="0" err="1"/>
              <a:t>technological</a:t>
            </a:r>
            <a:r>
              <a:rPr lang="fr-FR" dirty="0"/>
              <a:t> and </a:t>
            </a:r>
            <a:r>
              <a:rPr lang="fr-FR" dirty="0" err="1"/>
              <a:t>intellectual</a:t>
            </a:r>
            <a:r>
              <a:rPr lang="fr-FR" dirty="0"/>
              <a:t> power …)</a:t>
            </a:r>
          </a:p>
          <a:p>
            <a:pPr lvl="0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/>
              <a:t>Key questions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887004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fr-FR" dirty="0"/>
              <a:t>How </a:t>
            </a:r>
            <a:r>
              <a:rPr lang="fr-FR" dirty="0" err="1"/>
              <a:t>does</a:t>
            </a:r>
            <a:r>
              <a:rPr lang="fr-FR" dirty="0"/>
              <a:t> the US </a:t>
            </a:r>
            <a:r>
              <a:rPr lang="fr-FR" dirty="0" err="1"/>
              <a:t>transform</a:t>
            </a:r>
            <a:r>
              <a:rPr lang="fr-FR" dirty="0"/>
              <a:t> and model the </a:t>
            </a:r>
            <a:r>
              <a:rPr lang="fr-FR" dirty="0" err="1"/>
              <a:t>very</a:t>
            </a:r>
            <a:r>
              <a:rPr lang="fr-FR" dirty="0"/>
              <a:t> notion of power?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How </a:t>
            </a:r>
            <a:r>
              <a:rPr lang="fr-FR" dirty="0" err="1"/>
              <a:t>does</a:t>
            </a:r>
            <a:r>
              <a:rPr lang="fr-FR" dirty="0"/>
              <a:t> the US </a:t>
            </a:r>
            <a:r>
              <a:rPr lang="fr-FR" dirty="0" err="1"/>
              <a:t>exert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leadership </a:t>
            </a:r>
            <a:r>
              <a:rPr lang="fr-FR" dirty="0" err="1"/>
              <a:t>after</a:t>
            </a:r>
            <a:r>
              <a:rPr lang="fr-FR" dirty="0"/>
              <a:t> the Second World </a:t>
            </a:r>
            <a:r>
              <a:rPr lang="fr-FR" dirty="0" err="1"/>
              <a:t>War</a:t>
            </a:r>
            <a:r>
              <a:rPr lang="fr-FR" dirty="0"/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78402"/>
            <a:ext cx="9071640" cy="110799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600" dirty="0">
                <a:solidFill>
                  <a:srgbClr val="FF0000"/>
                </a:solidFill>
              </a:rPr>
              <a:t>I. 1945-1980: the « leader of the free world » </a:t>
            </a:r>
            <a:r>
              <a:rPr lang="fr-FR" sz="3600" dirty="0" err="1">
                <a:solidFill>
                  <a:srgbClr val="FF0000"/>
                </a:solidFill>
              </a:rPr>
              <a:t>fulfills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its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responsabilities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576000" y="2160360"/>
            <a:ext cx="9071640" cy="1367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200" dirty="0">
                <a:solidFill>
                  <a:srgbClr val="008000"/>
                </a:solidFill>
              </a:rPr>
              <a:t>A) A </a:t>
            </a:r>
            <a:r>
              <a:rPr lang="fr-FR" sz="3200" dirty="0" err="1">
                <a:solidFill>
                  <a:srgbClr val="008000"/>
                </a:solidFill>
              </a:rPr>
              <a:t>victory</a:t>
            </a:r>
            <a:r>
              <a:rPr lang="fr-FR" sz="3200" dirty="0">
                <a:solidFill>
                  <a:srgbClr val="008000"/>
                </a:solidFill>
              </a:rPr>
              <a:t> </a:t>
            </a:r>
            <a:r>
              <a:rPr lang="fr-FR" sz="3200" dirty="0" err="1">
                <a:solidFill>
                  <a:srgbClr val="008000"/>
                </a:solidFill>
              </a:rPr>
              <a:t>that</a:t>
            </a:r>
            <a:r>
              <a:rPr lang="fr-FR" sz="3200" dirty="0">
                <a:solidFill>
                  <a:srgbClr val="008000"/>
                </a:solidFill>
              </a:rPr>
              <a:t> </a:t>
            </a:r>
            <a:r>
              <a:rPr lang="fr-FR" sz="3200" dirty="0" err="1">
                <a:solidFill>
                  <a:srgbClr val="008000"/>
                </a:solidFill>
              </a:rPr>
              <a:t>reinforces</a:t>
            </a:r>
            <a:r>
              <a:rPr lang="fr-FR" sz="3200" dirty="0">
                <a:solidFill>
                  <a:srgbClr val="008000"/>
                </a:solidFill>
              </a:rPr>
              <a:t> the US as a global power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174261"/>
          </a:xfrm>
        </p:spPr>
        <p:txBody>
          <a:bodyPr/>
          <a:lstStyle/>
          <a:p>
            <a:pPr>
              <a:buNone/>
            </a:pPr>
            <a:r>
              <a:rPr lang="fr-FR" sz="4000" dirty="0" err="1">
                <a:solidFill>
                  <a:schemeClr val="tx2"/>
                </a:solidFill>
              </a:rPr>
              <a:t>From</a:t>
            </a:r>
            <a:r>
              <a:rPr lang="fr-FR" sz="4000" dirty="0">
                <a:solidFill>
                  <a:schemeClr val="tx2"/>
                </a:solidFill>
              </a:rPr>
              <a:t> a </a:t>
            </a:r>
            <a:r>
              <a:rPr lang="fr-FR" sz="4000" dirty="0" err="1">
                <a:solidFill>
                  <a:schemeClr val="tx2"/>
                </a:solidFill>
              </a:rPr>
              <a:t>political</a:t>
            </a:r>
            <a:r>
              <a:rPr lang="fr-FR" sz="4000" dirty="0">
                <a:solidFill>
                  <a:schemeClr val="tx2"/>
                </a:solidFill>
              </a:rPr>
              <a:t> point of </a:t>
            </a:r>
            <a:r>
              <a:rPr lang="fr-FR" sz="4000" dirty="0" err="1">
                <a:solidFill>
                  <a:schemeClr val="tx2"/>
                </a:solidFill>
              </a:rPr>
              <a:t>view</a:t>
            </a:r>
            <a:r>
              <a:rPr lang="fr-FR" sz="4000" dirty="0">
                <a:solidFill>
                  <a:schemeClr val="tx2"/>
                </a:solidFill>
              </a:rPr>
              <a:t>: a </a:t>
            </a:r>
            <a:r>
              <a:rPr lang="fr-FR" sz="4000" dirty="0" err="1">
                <a:solidFill>
                  <a:schemeClr val="tx2"/>
                </a:solidFill>
              </a:rPr>
              <a:t>key</a:t>
            </a:r>
            <a:r>
              <a:rPr lang="fr-FR" sz="4000" dirty="0">
                <a:solidFill>
                  <a:schemeClr val="tx2"/>
                </a:solidFill>
              </a:rPr>
              <a:t> </a:t>
            </a:r>
            <a:r>
              <a:rPr lang="fr-FR" sz="4000" dirty="0" err="1">
                <a:solidFill>
                  <a:schemeClr val="tx2"/>
                </a:solidFill>
              </a:rPr>
              <a:t>role</a:t>
            </a:r>
            <a:r>
              <a:rPr lang="fr-FR" sz="4000" dirty="0">
                <a:solidFill>
                  <a:schemeClr val="tx2"/>
                </a:solidFill>
              </a:rPr>
              <a:t> in the </a:t>
            </a:r>
            <a:r>
              <a:rPr lang="fr-FR" sz="4000" dirty="0" err="1">
                <a:solidFill>
                  <a:schemeClr val="tx2"/>
                </a:solidFill>
              </a:rPr>
              <a:t>peace</a:t>
            </a:r>
            <a:r>
              <a:rPr lang="fr-FR" sz="4000" dirty="0">
                <a:solidFill>
                  <a:schemeClr val="tx2"/>
                </a:solidFill>
              </a:rPr>
              <a:t> </a:t>
            </a:r>
            <a:r>
              <a:rPr lang="fr-FR" sz="4000" dirty="0" err="1">
                <a:solidFill>
                  <a:schemeClr val="tx2"/>
                </a:solidFill>
              </a:rPr>
              <a:t>settlement</a:t>
            </a:r>
            <a:r>
              <a:rPr lang="fr-FR" sz="4000" dirty="0">
                <a:solidFill>
                  <a:schemeClr val="tx2"/>
                </a:solidFill>
              </a:rPr>
              <a:t> </a:t>
            </a:r>
            <a:br>
              <a:rPr lang="fr-FR" sz="4000" dirty="0">
                <a:solidFill>
                  <a:schemeClr val="tx2"/>
                </a:solidFill>
              </a:rPr>
            </a:br>
            <a:r>
              <a:rPr lang="fr-FR" sz="4000" dirty="0">
                <a:solidFill>
                  <a:schemeClr val="tx2"/>
                </a:solidFill>
              </a:rPr>
              <a:t>and the new </a:t>
            </a:r>
            <a:r>
              <a:rPr lang="fr-FR" sz="4000" dirty="0" err="1">
                <a:solidFill>
                  <a:schemeClr val="tx2"/>
                </a:solidFill>
              </a:rPr>
              <a:t>order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84" y="1907629"/>
            <a:ext cx="9505055" cy="5184576"/>
          </a:xfrm>
        </p:spPr>
        <p:txBody>
          <a:bodyPr/>
          <a:lstStyle/>
          <a:p>
            <a:r>
              <a:rPr lang="fr-FR" sz="3600" dirty="0"/>
              <a:t>The </a:t>
            </a:r>
            <a:r>
              <a:rPr lang="fr-FR" sz="3600" u="sng" dirty="0"/>
              <a:t>Yalta </a:t>
            </a:r>
            <a:r>
              <a:rPr lang="fr-FR" sz="3600" u="sng" dirty="0" err="1"/>
              <a:t>Conference</a:t>
            </a:r>
            <a:r>
              <a:rPr lang="fr-FR" sz="3600" u="sng" dirty="0"/>
              <a:t> </a:t>
            </a:r>
            <a:r>
              <a:rPr lang="fr-FR" sz="3600" dirty="0"/>
              <a:t>(</a:t>
            </a:r>
            <a:r>
              <a:rPr lang="fr-FR" sz="3600" dirty="0" err="1"/>
              <a:t>february</a:t>
            </a:r>
            <a:r>
              <a:rPr lang="fr-FR" sz="3600" dirty="0"/>
              <a:t> 1945); the </a:t>
            </a:r>
            <a:r>
              <a:rPr lang="fr-FR" sz="3600" u="sng" dirty="0" err="1"/>
              <a:t>Big</a:t>
            </a:r>
            <a:r>
              <a:rPr lang="fr-FR" sz="3600" u="sng" dirty="0"/>
              <a:t> </a:t>
            </a:r>
            <a:r>
              <a:rPr lang="fr-FR" sz="3600" u="sng" dirty="0" err="1"/>
              <a:t>Three</a:t>
            </a:r>
            <a:r>
              <a:rPr lang="fr-FR" sz="3600" dirty="0"/>
              <a:t> </a:t>
            </a:r>
            <a:r>
              <a:rPr lang="fr-FR" sz="3600" dirty="0" err="1"/>
              <a:t>agree</a:t>
            </a:r>
            <a:r>
              <a:rPr lang="fr-FR" sz="3600" dirty="0"/>
              <a:t> on a plan for Europe </a:t>
            </a:r>
            <a:r>
              <a:rPr lang="fr-FR" sz="3600" dirty="0" err="1"/>
              <a:t>after</a:t>
            </a:r>
            <a:r>
              <a:rPr lang="fr-FR" sz="3600" dirty="0"/>
              <a:t> </a:t>
            </a:r>
            <a:r>
              <a:rPr lang="fr-FR" sz="3600" dirty="0" err="1"/>
              <a:t>Germany’s</a:t>
            </a:r>
            <a:r>
              <a:rPr lang="fr-FR" sz="3600" dirty="0"/>
              <a:t> </a:t>
            </a:r>
            <a:r>
              <a:rPr lang="fr-FR" sz="3600" dirty="0" err="1"/>
              <a:t>defeat</a:t>
            </a:r>
            <a:r>
              <a:rPr lang="fr-FR" sz="3600" dirty="0"/>
              <a:t> (</a:t>
            </a:r>
            <a:r>
              <a:rPr lang="fr-FR" sz="3600" dirty="0" err="1"/>
              <a:t>dividing</a:t>
            </a:r>
            <a:r>
              <a:rPr lang="fr-FR" sz="3600" dirty="0"/>
              <a:t> Germany, </a:t>
            </a:r>
            <a:r>
              <a:rPr lang="fr-FR" sz="3600" dirty="0" err="1"/>
              <a:t>organizing</a:t>
            </a:r>
            <a:r>
              <a:rPr lang="fr-FR" sz="3600" dirty="0"/>
              <a:t> free </a:t>
            </a:r>
            <a:r>
              <a:rPr lang="fr-FR" sz="3600" dirty="0" err="1"/>
              <a:t>elections</a:t>
            </a:r>
            <a:r>
              <a:rPr lang="fr-FR" sz="3600" dirty="0"/>
              <a:t> …)</a:t>
            </a:r>
          </a:p>
          <a:p>
            <a:r>
              <a:rPr lang="fr-FR" sz="3600" u="sng" dirty="0"/>
              <a:t>The Postdam </a:t>
            </a:r>
            <a:r>
              <a:rPr lang="fr-FR" sz="3600" u="sng" dirty="0" err="1"/>
              <a:t>Conference</a:t>
            </a:r>
            <a:r>
              <a:rPr lang="fr-FR" sz="3600" u="sng" dirty="0"/>
              <a:t> </a:t>
            </a:r>
            <a:r>
              <a:rPr lang="fr-FR" sz="3600" dirty="0"/>
              <a:t>(</a:t>
            </a:r>
            <a:r>
              <a:rPr lang="fr-FR" sz="3600" dirty="0" err="1"/>
              <a:t>july</a:t>
            </a:r>
            <a:r>
              <a:rPr lang="fr-FR" sz="3600" dirty="0"/>
              <a:t>-</a:t>
            </a:r>
            <a:r>
              <a:rPr lang="fr-FR" sz="3600" dirty="0" err="1"/>
              <a:t>august</a:t>
            </a:r>
            <a:r>
              <a:rPr lang="fr-FR" sz="3600" dirty="0"/>
              <a:t>); </a:t>
            </a:r>
            <a:r>
              <a:rPr lang="fr-FR" sz="3600" dirty="0" err="1"/>
              <a:t>confirms</a:t>
            </a:r>
            <a:endParaRPr lang="fr-FR" sz="3600" dirty="0"/>
          </a:p>
          <a:p>
            <a:r>
              <a:rPr lang="fr-FR" sz="3600" u="sng" dirty="0"/>
              <a:t>The San Francisco </a:t>
            </a:r>
            <a:r>
              <a:rPr lang="fr-FR" sz="3600" u="sng" dirty="0" err="1"/>
              <a:t>Conference</a:t>
            </a:r>
            <a:r>
              <a:rPr lang="fr-FR" sz="3600" u="sng" dirty="0"/>
              <a:t> </a:t>
            </a:r>
            <a:r>
              <a:rPr lang="fr-FR" sz="3600" dirty="0"/>
              <a:t>(</a:t>
            </a:r>
            <a:r>
              <a:rPr lang="fr-FR" sz="3600" dirty="0" err="1"/>
              <a:t>april</a:t>
            </a:r>
            <a:r>
              <a:rPr lang="fr-FR" sz="3600" dirty="0"/>
              <a:t>); </a:t>
            </a:r>
            <a:r>
              <a:rPr lang="fr-FR" sz="3600" dirty="0" err="1"/>
              <a:t>creates</a:t>
            </a:r>
            <a:r>
              <a:rPr lang="fr-FR" sz="3600" dirty="0"/>
              <a:t> the UN, the US </a:t>
            </a:r>
            <a:r>
              <a:rPr lang="fr-FR" sz="3600" dirty="0" err="1"/>
              <a:t>is</a:t>
            </a:r>
            <a:r>
              <a:rPr lang="fr-FR" sz="3600" dirty="0"/>
              <a:t> a </a:t>
            </a:r>
            <a:r>
              <a:rPr lang="fr-FR" sz="3600" dirty="0" err="1"/>
              <a:t>member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veto 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r-FR" dirty="0" err="1">
                <a:solidFill>
                  <a:schemeClr val="tx2"/>
                </a:solidFill>
              </a:rPr>
              <a:t>From</a:t>
            </a:r>
            <a:r>
              <a:rPr lang="fr-FR" dirty="0">
                <a:solidFill>
                  <a:schemeClr val="tx2"/>
                </a:solidFill>
              </a:rPr>
              <a:t> a </a:t>
            </a:r>
            <a:r>
              <a:rPr lang="fr-FR" dirty="0" err="1">
                <a:solidFill>
                  <a:schemeClr val="tx2"/>
                </a:solidFill>
              </a:rPr>
              <a:t>military</a:t>
            </a:r>
            <a:r>
              <a:rPr lang="fr-FR" dirty="0">
                <a:solidFill>
                  <a:schemeClr val="tx2"/>
                </a:solidFill>
              </a:rPr>
              <a:t> point of </a:t>
            </a:r>
            <a:r>
              <a:rPr lang="fr-FR" dirty="0" err="1">
                <a:solidFill>
                  <a:schemeClr val="tx2"/>
                </a:solidFill>
              </a:rPr>
              <a:t>view</a:t>
            </a:r>
            <a:r>
              <a:rPr lang="fr-FR" dirty="0">
                <a:solidFill>
                  <a:schemeClr val="tx2"/>
                </a:solidFill>
              </a:rPr>
              <a:t>: 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dirty="0">
                <a:solidFill>
                  <a:schemeClr val="tx2"/>
                </a:solidFill>
              </a:rPr>
              <a:t>no rival in 1945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769040"/>
            <a:ext cx="4464305" cy="4243045"/>
          </a:xfrm>
        </p:spPr>
        <p:txBody>
          <a:bodyPr/>
          <a:lstStyle/>
          <a:p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goverment</a:t>
            </a:r>
            <a:r>
              <a:rPr lang="fr-FR" dirty="0"/>
              <a:t> </a:t>
            </a:r>
            <a:r>
              <a:rPr lang="fr-FR" dirty="0" err="1"/>
              <a:t>equipped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atomic</a:t>
            </a:r>
            <a:r>
              <a:rPr lang="fr-FR" dirty="0"/>
              <a:t> </a:t>
            </a:r>
            <a:r>
              <a:rPr lang="fr-FR" dirty="0" err="1"/>
              <a:t>bomb</a:t>
            </a:r>
            <a:endParaRPr lang="fr-FR" dirty="0"/>
          </a:p>
          <a:p>
            <a:r>
              <a:rPr lang="fr-FR" dirty="0"/>
              <a:t>Hiroshima, Nagasaki (</a:t>
            </a:r>
            <a:r>
              <a:rPr lang="fr-FR" dirty="0" err="1"/>
              <a:t>august</a:t>
            </a:r>
            <a:r>
              <a:rPr lang="fr-FR" dirty="0"/>
              <a:t> 1945) = a </a:t>
            </a:r>
            <a:r>
              <a:rPr lang="fr-FR" dirty="0" err="1"/>
              <a:t>demonstration</a:t>
            </a:r>
            <a:r>
              <a:rPr lang="fr-FR" dirty="0"/>
              <a:t> of </a:t>
            </a:r>
            <a:r>
              <a:rPr lang="fr-FR" dirty="0" err="1"/>
              <a:t>absolute</a:t>
            </a:r>
            <a:r>
              <a:rPr lang="fr-FR" dirty="0"/>
              <a:t>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400352" y="1691605"/>
            <a:ext cx="4464720" cy="51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r-FR" dirty="0" err="1">
                <a:solidFill>
                  <a:schemeClr val="tx2"/>
                </a:solidFill>
              </a:rPr>
              <a:t>From</a:t>
            </a:r>
            <a:r>
              <a:rPr lang="fr-FR" dirty="0">
                <a:solidFill>
                  <a:schemeClr val="tx2"/>
                </a:solidFill>
              </a:rPr>
              <a:t> an </a:t>
            </a:r>
            <a:r>
              <a:rPr lang="fr-FR" dirty="0" err="1">
                <a:solidFill>
                  <a:schemeClr val="tx2"/>
                </a:solidFill>
              </a:rPr>
              <a:t>economic</a:t>
            </a:r>
            <a:r>
              <a:rPr lang="fr-FR" dirty="0">
                <a:solidFill>
                  <a:schemeClr val="tx2"/>
                </a:solidFill>
              </a:rPr>
              <a:t> point of </a:t>
            </a:r>
            <a:r>
              <a:rPr lang="fr-FR" dirty="0" err="1">
                <a:solidFill>
                  <a:schemeClr val="tx2"/>
                </a:solidFill>
              </a:rPr>
              <a:t>view</a:t>
            </a:r>
            <a:r>
              <a:rPr lang="fr-FR" dirty="0">
                <a:solidFill>
                  <a:schemeClr val="tx2"/>
                </a:solidFill>
              </a:rPr>
              <a:t>: the  </a:t>
            </a:r>
            <a:r>
              <a:rPr lang="fr-FR" dirty="0" err="1">
                <a:solidFill>
                  <a:schemeClr val="tx2"/>
                </a:solidFill>
              </a:rPr>
              <a:t>world’s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biggest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economic</a:t>
            </a:r>
            <a:r>
              <a:rPr lang="fr-FR" dirty="0">
                <a:solidFill>
                  <a:schemeClr val="tx2"/>
                </a:solidFill>
              </a:rPr>
              <a:t>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2411684"/>
            <a:ext cx="8870040" cy="4346955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workforce</a:t>
            </a:r>
            <a:r>
              <a:rPr lang="fr-FR" dirty="0"/>
              <a:t> and a </a:t>
            </a:r>
            <a:r>
              <a:rPr lang="fr-FR" dirty="0" err="1"/>
              <a:t>territory</a:t>
            </a:r>
            <a:r>
              <a:rPr lang="fr-FR" dirty="0"/>
              <a:t> </a:t>
            </a:r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unaffected</a:t>
            </a:r>
            <a:r>
              <a:rPr lang="fr-FR" dirty="0"/>
              <a:t> by the </a:t>
            </a:r>
            <a:r>
              <a:rPr lang="fr-FR" dirty="0" err="1"/>
              <a:t>war</a:t>
            </a:r>
            <a:endParaRPr lang="fr-FR" dirty="0"/>
          </a:p>
          <a:p>
            <a:r>
              <a:rPr lang="fr-FR" dirty="0"/>
              <a:t>US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toll</a:t>
            </a:r>
            <a:r>
              <a:rPr lang="fr-FR" dirty="0"/>
              <a:t> = 0.3 million people</a:t>
            </a:r>
          </a:p>
          <a:p>
            <a:r>
              <a:rPr lang="fr-FR" dirty="0"/>
              <a:t>An important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growth</a:t>
            </a:r>
            <a:endParaRPr lang="fr-FR" dirty="0"/>
          </a:p>
          <a:p>
            <a:r>
              <a:rPr lang="fr-FR" dirty="0"/>
              <a:t>GDP = US$ 227 billion in 1940; 335 in 1945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864" y="611485"/>
            <a:ext cx="8476605" cy="597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698</Words>
  <Application>Microsoft Office PowerPoint</Application>
  <PresentationFormat>Custom</PresentationFormat>
  <Paragraphs>87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Standard</vt:lpstr>
      <vt:lpstr>The United States as a global power, 1945-2015</vt:lpstr>
      <vt:lpstr>Slide 2</vt:lpstr>
      <vt:lpstr>Slide 3</vt:lpstr>
      <vt:lpstr>Key questions</vt:lpstr>
      <vt:lpstr>I. 1945-1980: the « leader of the free world » fulfills its responsabilities</vt:lpstr>
      <vt:lpstr>From a political point of view: a key role in the peace settlement  and the new order</vt:lpstr>
      <vt:lpstr>From a military point of view:  no rival in 1945</vt:lpstr>
      <vt:lpstr>From an economic point of view: the  world’s biggest economic power</vt:lpstr>
      <vt:lpstr>Slide 9</vt:lpstr>
      <vt:lpstr>Slide 10</vt:lpstr>
      <vt:lpstr>B) An ideological model involved in the Cold War</vt:lpstr>
      <vt:lpstr>Slide 12</vt:lpstr>
      <vt:lpstr>2) Innovation and the space race</vt:lpstr>
      <vt:lpstr>Slide 14</vt:lpstr>
      <vt:lpstr>Slide 15</vt:lpstr>
      <vt:lpstr>Slide 16</vt:lpstr>
      <vt:lpstr>3) From Bewitched to ET, The Extra-Terrestrial, a new conception of power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as a global power, 1945-2015</dc:title>
  <dc:creator>Julie (windows)</dc:creator>
  <cp:lastModifiedBy>Julie_2</cp:lastModifiedBy>
  <cp:revision>83</cp:revision>
  <dcterms:created xsi:type="dcterms:W3CDTF">2013-01-22T21:26:24Z</dcterms:created>
  <dcterms:modified xsi:type="dcterms:W3CDTF">2017-04-27T16:36:39Z</dcterms:modified>
</cp:coreProperties>
</file>