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1" r:id="rId7"/>
    <p:sldId id="264" r:id="rId8"/>
    <p:sldId id="267" r:id="rId9"/>
    <p:sldId id="260" r:id="rId10"/>
    <p:sldId id="265" r:id="rId11"/>
    <p:sldId id="266" r:id="rId12"/>
    <p:sldId id="268" r:id="rId13"/>
    <p:sldId id="269" r:id="rId14"/>
    <p:sldId id="270" r:id="rId15"/>
    <p:sldId id="272" r:id="rId16"/>
    <p:sldId id="271"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9C17C-21CA-4732-8006-006154A95B64}" type="datetimeFigureOut">
              <a:rPr lang="fr-FR" smtClean="0"/>
              <a:pPr/>
              <a:t>06/03/2017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677A3C-1238-422F-9BAD-6911D64D911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9C17C-21CA-4732-8006-006154A95B64}" type="datetimeFigureOut">
              <a:rPr lang="fr-FR" smtClean="0"/>
              <a:pPr/>
              <a:t>06/03/2017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77A3C-1238-422F-9BAD-6911D64D911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ymag.com/realestate/features/48328/index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III. The socio-spatial </a:t>
            </a:r>
            <a:r>
              <a:rPr lang="fr-FR" dirty="0" err="1" smtClean="0"/>
              <a:t>consequences</a:t>
            </a:r>
            <a:r>
              <a:rPr lang="fr-FR" dirty="0" smtClean="0"/>
              <a:t> of the </a:t>
            </a:r>
            <a:r>
              <a:rPr lang="fr-FR" dirty="0" err="1" smtClean="0"/>
              <a:t>city’s</a:t>
            </a:r>
            <a:r>
              <a:rPr lang="fr-FR" dirty="0" smtClean="0"/>
              <a:t> inclusion in </a:t>
            </a:r>
            <a:r>
              <a:rPr lang="fr-FR" dirty="0" err="1" smtClean="0"/>
              <a:t>globalization</a:t>
            </a:r>
            <a:endParaRPr lang="fr-FR" dirty="0"/>
          </a:p>
        </p:txBody>
      </p:sp>
      <p:pic>
        <p:nvPicPr>
          <p:cNvPr id="4" name="Content Placeholder 3" descr="DSC_0069.jpg"/>
          <p:cNvPicPr>
            <a:picLocks noGrp="1" noChangeAspect="1"/>
          </p:cNvPicPr>
          <p:nvPr>
            <p:ph idx="1"/>
          </p:nvPr>
        </p:nvPicPr>
        <p:blipFill>
          <a:blip r:embed="rId2" cstate="print"/>
          <a:stretch>
            <a:fillRect/>
          </a:stretch>
        </p:blipFill>
        <p:spPr>
          <a:xfrm>
            <a:off x="1164814" y="1600200"/>
            <a:ext cx="6814371"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verty-in-new-york-city_51351a1dd8be6_w1500.png.jpg"/>
          <p:cNvPicPr>
            <a:picLocks noGrp="1" noChangeAspect="1"/>
          </p:cNvPicPr>
          <p:nvPr>
            <p:ph idx="1"/>
          </p:nvPr>
        </p:nvPicPr>
        <p:blipFill>
          <a:blip r:embed="rId2" cstate="print"/>
          <a:stretch>
            <a:fillRect/>
          </a:stretch>
        </p:blipFill>
        <p:spPr>
          <a:xfrm>
            <a:off x="1115616" y="332656"/>
            <a:ext cx="7202766" cy="6300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uvreté et richesse.jpg"/>
          <p:cNvPicPr>
            <a:picLocks noGrp="1" noChangeAspect="1"/>
          </p:cNvPicPr>
          <p:nvPr>
            <p:ph idx="1"/>
          </p:nvPr>
        </p:nvPicPr>
        <p:blipFill>
          <a:blip r:embed="rId2" cstate="print"/>
          <a:stretch>
            <a:fillRect/>
          </a:stretch>
        </p:blipFill>
        <p:spPr>
          <a:xfrm>
            <a:off x="539552" y="260648"/>
            <a:ext cx="7433049" cy="6336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1944217"/>
          </a:xfrm>
        </p:spPr>
        <p:txBody>
          <a:bodyPr>
            <a:normAutofit fontScale="85000" lnSpcReduction="20000"/>
          </a:bodyPr>
          <a:lstStyle/>
          <a:p>
            <a:r>
              <a:rPr lang="fr-FR" dirty="0" err="1" smtClean="0"/>
              <a:t>Wealth</a:t>
            </a:r>
            <a:r>
              <a:rPr lang="fr-FR" dirty="0" smtClean="0"/>
              <a:t> in NYC</a:t>
            </a:r>
          </a:p>
          <a:p>
            <a:r>
              <a:rPr lang="fr-FR" dirty="0" smtClean="0"/>
              <a:t>Real </a:t>
            </a:r>
            <a:r>
              <a:rPr lang="fr-FR" dirty="0" err="1" smtClean="0"/>
              <a:t>estate</a:t>
            </a:r>
            <a:r>
              <a:rPr lang="fr-FR" dirty="0" smtClean="0"/>
              <a:t> (or </a:t>
            </a:r>
            <a:r>
              <a:rPr lang="fr-FR" dirty="0" err="1" smtClean="0"/>
              <a:t>property</a:t>
            </a:r>
            <a:r>
              <a:rPr lang="fr-FR" dirty="0" smtClean="0"/>
              <a:t>) </a:t>
            </a:r>
            <a:r>
              <a:rPr lang="fr-FR" dirty="0" err="1" smtClean="0"/>
              <a:t>prices</a:t>
            </a:r>
            <a:r>
              <a:rPr lang="fr-FR" dirty="0" smtClean="0"/>
              <a:t> = best </a:t>
            </a:r>
            <a:r>
              <a:rPr lang="fr-FR" dirty="0" err="1" smtClean="0"/>
              <a:t>indicator</a:t>
            </a:r>
            <a:r>
              <a:rPr lang="fr-FR" dirty="0" smtClean="0"/>
              <a:t> of a </a:t>
            </a:r>
            <a:r>
              <a:rPr lang="fr-FR" dirty="0" err="1" smtClean="0"/>
              <a:t>wealthy</a:t>
            </a:r>
            <a:r>
              <a:rPr lang="fr-FR" dirty="0" smtClean="0"/>
              <a:t> area</a:t>
            </a:r>
          </a:p>
          <a:p>
            <a:r>
              <a:rPr lang="fr-FR" dirty="0" smtClean="0"/>
              <a:t>On </a:t>
            </a:r>
            <a:r>
              <a:rPr lang="fr-FR" dirty="0" err="1" smtClean="0"/>
              <a:t>this</a:t>
            </a:r>
            <a:r>
              <a:rPr lang="fr-FR" dirty="0" smtClean="0"/>
              <a:t> </a:t>
            </a:r>
            <a:r>
              <a:rPr lang="fr-FR" dirty="0" err="1" smtClean="0"/>
              <a:t>map</a:t>
            </a:r>
            <a:r>
              <a:rPr lang="fr-FR" dirty="0" smtClean="0"/>
              <a:t> (the </a:t>
            </a:r>
            <a:r>
              <a:rPr lang="fr-FR" dirty="0" err="1" smtClean="0"/>
              <a:t>median</a:t>
            </a:r>
            <a:r>
              <a:rPr lang="fr-FR" dirty="0" smtClean="0"/>
              <a:t> </a:t>
            </a:r>
            <a:r>
              <a:rPr lang="fr-FR" dirty="0" err="1" smtClean="0"/>
              <a:t>rent</a:t>
            </a:r>
            <a:r>
              <a:rPr lang="fr-FR" dirty="0" smtClean="0"/>
              <a:t>, 2011), </a:t>
            </a:r>
            <a:r>
              <a:rPr lang="fr-FR" dirty="0" err="1" smtClean="0"/>
              <a:t>red</a:t>
            </a:r>
            <a:r>
              <a:rPr lang="fr-FR" dirty="0" smtClean="0"/>
              <a:t> = over 2000 US $; </a:t>
            </a:r>
            <a:r>
              <a:rPr lang="fr-FR" dirty="0" err="1" smtClean="0"/>
              <a:t>dark</a:t>
            </a:r>
            <a:r>
              <a:rPr lang="fr-FR" dirty="0" smtClean="0"/>
              <a:t> </a:t>
            </a:r>
            <a:r>
              <a:rPr lang="fr-FR" dirty="0" err="1" smtClean="0"/>
              <a:t>blue</a:t>
            </a:r>
            <a:r>
              <a:rPr lang="fr-FR" dirty="0" smtClean="0"/>
              <a:t> = </a:t>
            </a:r>
            <a:r>
              <a:rPr lang="fr-FR" dirty="0" err="1" smtClean="0"/>
              <a:t>less</a:t>
            </a:r>
            <a:r>
              <a:rPr lang="fr-FR" dirty="0" smtClean="0"/>
              <a:t> </a:t>
            </a:r>
            <a:r>
              <a:rPr lang="fr-FR" dirty="0" err="1" smtClean="0"/>
              <a:t>than</a:t>
            </a:r>
            <a:r>
              <a:rPr lang="fr-FR" dirty="0" smtClean="0"/>
              <a:t> 500 US $</a:t>
            </a:r>
            <a:endParaRPr lang="fr-FR" dirty="0"/>
          </a:p>
        </p:txBody>
      </p:sp>
      <p:pic>
        <p:nvPicPr>
          <p:cNvPr id="4" name="Picture 3" descr="augmentation loyers.jpg"/>
          <p:cNvPicPr>
            <a:picLocks noChangeAspect="1"/>
          </p:cNvPicPr>
          <p:nvPr/>
        </p:nvPicPr>
        <p:blipFill>
          <a:blip r:embed="rId2" cstate="print"/>
          <a:stretch>
            <a:fillRect/>
          </a:stretch>
        </p:blipFill>
        <p:spPr>
          <a:xfrm>
            <a:off x="3707904" y="2348880"/>
            <a:ext cx="5112112" cy="4104000"/>
          </a:xfrm>
          <a:prstGeom prst="rect">
            <a:avLst/>
          </a:prstGeom>
        </p:spPr>
      </p:pic>
      <p:sp>
        <p:nvSpPr>
          <p:cNvPr id="6" name="TextBox 5"/>
          <p:cNvSpPr txBox="1"/>
          <p:nvPr/>
        </p:nvSpPr>
        <p:spPr>
          <a:xfrm>
            <a:off x="395536" y="2636912"/>
            <a:ext cx="3096344" cy="3416320"/>
          </a:xfrm>
          <a:prstGeom prst="rect">
            <a:avLst/>
          </a:prstGeom>
          <a:noFill/>
        </p:spPr>
        <p:txBody>
          <a:bodyPr wrap="square" rtlCol="0">
            <a:spAutoFit/>
          </a:bodyPr>
          <a:lstStyle/>
          <a:p>
            <a:r>
              <a:rPr lang="fr-FR" dirty="0" err="1" smtClean="0"/>
              <a:t>Wealthiest</a:t>
            </a:r>
            <a:r>
              <a:rPr lang="fr-FR" dirty="0" smtClean="0"/>
              <a:t> </a:t>
            </a:r>
            <a:r>
              <a:rPr lang="fr-FR" dirty="0" err="1" smtClean="0"/>
              <a:t>neighborhoods</a:t>
            </a:r>
            <a:r>
              <a:rPr lang="fr-FR" dirty="0" smtClean="0"/>
              <a:t>:</a:t>
            </a:r>
          </a:p>
          <a:p>
            <a:r>
              <a:rPr lang="fr-FR" dirty="0" err="1" smtClean="0"/>
              <a:t>Downtown</a:t>
            </a:r>
            <a:r>
              <a:rPr lang="fr-FR" dirty="0" smtClean="0"/>
              <a:t>, Midtown, </a:t>
            </a:r>
            <a:r>
              <a:rPr lang="fr-FR" dirty="0" err="1" smtClean="0"/>
              <a:t>Upper</a:t>
            </a:r>
            <a:r>
              <a:rPr lang="fr-FR" dirty="0" smtClean="0"/>
              <a:t> East and West </a:t>
            </a:r>
            <a:r>
              <a:rPr lang="fr-FR" dirty="0" err="1" smtClean="0"/>
              <a:t>Side</a:t>
            </a:r>
            <a:endParaRPr lang="fr-FR" dirty="0" smtClean="0"/>
          </a:p>
          <a:p>
            <a:r>
              <a:rPr lang="fr-FR" dirty="0" smtClean="0"/>
              <a:t>Brooklyn (</a:t>
            </a:r>
            <a:r>
              <a:rPr lang="fr-FR" dirty="0" err="1" smtClean="0"/>
              <a:t>near</a:t>
            </a:r>
            <a:r>
              <a:rPr lang="fr-FR" dirty="0" smtClean="0"/>
              <a:t> Manhattan) as an extension of the </a:t>
            </a:r>
            <a:r>
              <a:rPr lang="fr-FR" dirty="0" err="1" smtClean="0"/>
              <a:t>core</a:t>
            </a:r>
            <a:r>
              <a:rPr lang="fr-FR" dirty="0" smtClean="0"/>
              <a:t> of the city</a:t>
            </a:r>
          </a:p>
          <a:p>
            <a:r>
              <a:rPr lang="fr-FR" dirty="0" smtClean="0"/>
              <a:t>Jersey City (idem)</a:t>
            </a:r>
          </a:p>
          <a:p>
            <a:r>
              <a:rPr lang="fr-FR" dirty="0" err="1" smtClean="0"/>
              <a:t>Then</a:t>
            </a:r>
            <a:r>
              <a:rPr lang="fr-FR" dirty="0" smtClean="0"/>
              <a:t> Newark, Orange, </a:t>
            </a:r>
            <a:r>
              <a:rPr lang="fr-FR" dirty="0" err="1" smtClean="0"/>
              <a:t>Westchester</a:t>
            </a:r>
            <a:r>
              <a:rPr lang="fr-FR" dirty="0" smtClean="0"/>
              <a:t>, Long Island … </a:t>
            </a:r>
            <a:r>
              <a:rPr lang="fr-FR" dirty="0" err="1" smtClean="0"/>
              <a:t>representing</a:t>
            </a:r>
            <a:r>
              <a:rPr lang="fr-FR" dirty="0" smtClean="0"/>
              <a:t> the </a:t>
            </a:r>
            <a:r>
              <a:rPr lang="fr-FR" dirty="0" err="1" smtClean="0"/>
              <a:t>rich</a:t>
            </a:r>
            <a:r>
              <a:rPr lang="fr-FR" dirty="0" smtClean="0"/>
              <a:t> </a:t>
            </a:r>
            <a:r>
              <a:rPr lang="fr-FR" dirty="0" err="1" smtClean="0"/>
              <a:t>suburbs</a:t>
            </a:r>
            <a:endParaRPr lang="fr-FR" dirty="0" smtClean="0"/>
          </a:p>
          <a:p>
            <a:r>
              <a:rPr lang="fr-FR" dirty="0" smtClean="0"/>
              <a:t>In </a:t>
            </a:r>
            <a:r>
              <a:rPr lang="fr-FR" dirty="0" err="1" smtClean="0"/>
              <a:t>between</a:t>
            </a:r>
            <a:r>
              <a:rPr lang="fr-FR" dirty="0" smtClean="0"/>
              <a:t> = </a:t>
            </a:r>
            <a:r>
              <a:rPr lang="fr-FR" dirty="0" err="1" smtClean="0"/>
              <a:t>pockets</a:t>
            </a:r>
            <a:r>
              <a:rPr lang="fr-FR" dirty="0" smtClean="0"/>
              <a:t> of </a:t>
            </a:r>
            <a:r>
              <a:rPr lang="fr-FR" dirty="0" err="1" smtClean="0"/>
              <a:t>poverty</a:t>
            </a:r>
            <a:r>
              <a:rPr lang="fr-FR" dirty="0" smtClean="0"/>
              <a:t>, middle class people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Inside One57, Where New York's </a:t>
            </a:r>
            <a:r>
              <a:rPr lang="en-US" sz="2200" b="1" u="sng" dirty="0" smtClean="0"/>
              <a:t>Most Expensive Penthouse Just Sold For A Record-Breaking $100 Million</a:t>
            </a:r>
            <a:br>
              <a:rPr lang="en-US" sz="2200" b="1" u="sng" dirty="0" smtClean="0"/>
            </a:br>
            <a:r>
              <a:rPr lang="en-US" sz="2200" b="1" dirty="0" smtClean="0"/>
              <a:t>Jan, 2015</a:t>
            </a:r>
            <a:r>
              <a:rPr lang="en-US" b="1" dirty="0" smtClean="0"/>
              <a:t/>
            </a:r>
            <a:br>
              <a:rPr lang="en-US" b="1" dirty="0" smtClean="0"/>
            </a:br>
            <a:r>
              <a:rPr lang="en-US" sz="1800" b="1" dirty="0" smtClean="0"/>
              <a:t>http://uk.businessinsider.com/inside-one57s-100-million-penthouse-2015-1?r=US&amp;IR=T</a:t>
            </a:r>
            <a:endParaRPr lang="fr-FR" dirty="0"/>
          </a:p>
        </p:txBody>
      </p:sp>
      <p:pic>
        <p:nvPicPr>
          <p:cNvPr id="4" name="Content Placeholder 3" descr="one57-from-the-sky.jpg"/>
          <p:cNvPicPr>
            <a:picLocks noGrp="1" noChangeAspect="1"/>
          </p:cNvPicPr>
          <p:nvPr>
            <p:ph idx="1"/>
          </p:nvPr>
        </p:nvPicPr>
        <p:blipFill>
          <a:blip r:embed="rId2" cstate="print"/>
          <a:stretch>
            <a:fillRect/>
          </a:stretch>
        </p:blipFill>
        <p:spPr>
          <a:xfrm>
            <a:off x="0" y="1556792"/>
            <a:ext cx="5554564" cy="4165923"/>
          </a:xfrm>
        </p:spPr>
      </p:pic>
      <p:sp>
        <p:nvSpPr>
          <p:cNvPr id="5" name="TextBox 4"/>
          <p:cNvSpPr txBox="1"/>
          <p:nvPr/>
        </p:nvSpPr>
        <p:spPr>
          <a:xfrm>
            <a:off x="5652120" y="1484784"/>
            <a:ext cx="3312368" cy="5078313"/>
          </a:xfrm>
          <a:prstGeom prst="rect">
            <a:avLst/>
          </a:prstGeom>
          <a:noFill/>
        </p:spPr>
        <p:txBody>
          <a:bodyPr wrap="square" rtlCol="0">
            <a:spAutoFit/>
          </a:bodyPr>
          <a:lstStyle/>
          <a:p>
            <a:r>
              <a:rPr lang="fr-FR" b="1" dirty="0" err="1" smtClean="0"/>
              <a:t>Pockets</a:t>
            </a:r>
            <a:r>
              <a:rPr lang="fr-FR" b="1" dirty="0" smtClean="0"/>
              <a:t> of </a:t>
            </a:r>
            <a:r>
              <a:rPr lang="fr-FR" b="1" dirty="0" err="1" smtClean="0"/>
              <a:t>wealth</a:t>
            </a:r>
            <a:endParaRPr lang="fr-FR" b="1" dirty="0" smtClean="0"/>
          </a:p>
          <a:p>
            <a:r>
              <a:rPr lang="fr-FR" dirty="0" smtClean="0"/>
              <a:t>The 10 </a:t>
            </a:r>
            <a:r>
              <a:rPr lang="fr-FR" dirty="0" err="1" smtClean="0"/>
              <a:t>most</a:t>
            </a:r>
            <a:r>
              <a:rPr lang="fr-FR" dirty="0" smtClean="0"/>
              <a:t> </a:t>
            </a:r>
            <a:r>
              <a:rPr lang="fr-FR" dirty="0" err="1" smtClean="0"/>
              <a:t>expensive</a:t>
            </a:r>
            <a:r>
              <a:rPr lang="fr-FR" dirty="0" smtClean="0"/>
              <a:t> </a:t>
            </a:r>
            <a:r>
              <a:rPr lang="fr-FR" dirty="0" err="1" smtClean="0"/>
              <a:t>apartment</a:t>
            </a:r>
            <a:r>
              <a:rPr lang="fr-FR" dirty="0" smtClean="0"/>
              <a:t> buildings are in </a:t>
            </a:r>
            <a:r>
              <a:rPr lang="fr-FR" dirty="0" err="1" smtClean="0"/>
              <a:t>Manhattn</a:t>
            </a:r>
            <a:r>
              <a:rPr lang="fr-FR" dirty="0" smtClean="0"/>
              <a:t>, </a:t>
            </a:r>
            <a:r>
              <a:rPr lang="fr-FR" u="sng" dirty="0" err="1" smtClean="0"/>
              <a:t>with</a:t>
            </a:r>
            <a:r>
              <a:rPr lang="fr-FR" u="sng" dirty="0" smtClean="0"/>
              <a:t> a Central Park </a:t>
            </a:r>
            <a:r>
              <a:rPr lang="fr-FR" u="sng" dirty="0" err="1" smtClean="0"/>
              <a:t>View</a:t>
            </a:r>
            <a:endParaRPr lang="fr-FR" u="sng" dirty="0" smtClean="0"/>
          </a:p>
          <a:p>
            <a:r>
              <a:rPr lang="fr-FR" dirty="0" err="1" smtClean="0"/>
              <a:t>That’s</a:t>
            </a:r>
            <a:r>
              <a:rPr lang="fr-FR" dirty="0" smtClean="0"/>
              <a:t> </a:t>
            </a:r>
            <a:r>
              <a:rPr lang="fr-FR" dirty="0" err="1" smtClean="0"/>
              <a:t>why</a:t>
            </a:r>
            <a:r>
              <a:rPr lang="fr-FR" dirty="0" smtClean="0"/>
              <a:t> </a:t>
            </a:r>
            <a:r>
              <a:rPr lang="fr-FR" dirty="0" err="1" smtClean="0"/>
              <a:t>they</a:t>
            </a:r>
            <a:r>
              <a:rPr lang="fr-FR" dirty="0" smtClean="0"/>
              <a:t> are taller </a:t>
            </a:r>
            <a:r>
              <a:rPr lang="fr-FR" dirty="0" err="1" smtClean="0"/>
              <a:t>each</a:t>
            </a:r>
            <a:r>
              <a:rPr lang="fr-FR" dirty="0" smtClean="0"/>
              <a:t> </a:t>
            </a:r>
            <a:r>
              <a:rPr lang="fr-FR" dirty="0" err="1" smtClean="0"/>
              <a:t>year</a:t>
            </a:r>
            <a:r>
              <a:rPr lang="fr-FR" dirty="0" smtClean="0"/>
              <a:t>, to </a:t>
            </a:r>
            <a:r>
              <a:rPr lang="fr-FR" dirty="0" err="1" smtClean="0"/>
              <a:t>sell</a:t>
            </a:r>
            <a:r>
              <a:rPr lang="fr-FR" dirty="0" smtClean="0"/>
              <a:t> </a:t>
            </a:r>
            <a:r>
              <a:rPr lang="fr-FR" dirty="0" err="1" smtClean="0"/>
              <a:t>this</a:t>
            </a:r>
            <a:r>
              <a:rPr lang="fr-FR" dirty="0" smtClean="0"/>
              <a:t> </a:t>
            </a:r>
            <a:r>
              <a:rPr lang="fr-FR" dirty="0" err="1" smtClean="0"/>
              <a:t>famous</a:t>
            </a:r>
            <a:r>
              <a:rPr lang="fr-FR" dirty="0" smtClean="0"/>
              <a:t> </a:t>
            </a:r>
            <a:r>
              <a:rPr lang="fr-FR" dirty="0" err="1" smtClean="0"/>
              <a:t>view</a:t>
            </a:r>
            <a:endParaRPr lang="fr-FR" dirty="0" smtClean="0"/>
          </a:p>
          <a:p>
            <a:r>
              <a:rPr lang="fr-FR" dirty="0" err="1" smtClean="0"/>
              <a:t>Example</a:t>
            </a:r>
            <a:r>
              <a:rPr lang="fr-FR" dirty="0" smtClean="0"/>
              <a:t> </a:t>
            </a:r>
            <a:r>
              <a:rPr lang="fr-FR" dirty="0" err="1" smtClean="0"/>
              <a:t>here</a:t>
            </a:r>
            <a:r>
              <a:rPr lang="fr-FR" dirty="0" smtClean="0"/>
              <a:t>: One57; the </a:t>
            </a:r>
            <a:r>
              <a:rPr lang="fr-FR" dirty="0" err="1" smtClean="0"/>
              <a:t>tallest</a:t>
            </a:r>
            <a:r>
              <a:rPr lang="fr-FR" dirty="0" smtClean="0"/>
              <a:t> </a:t>
            </a:r>
            <a:r>
              <a:rPr lang="fr-FR" dirty="0" err="1" smtClean="0"/>
              <a:t>occupied</a:t>
            </a:r>
            <a:r>
              <a:rPr lang="fr-FR" dirty="0" smtClean="0"/>
              <a:t> </a:t>
            </a:r>
            <a:r>
              <a:rPr lang="fr-FR" dirty="0" err="1" smtClean="0"/>
              <a:t>residential</a:t>
            </a:r>
            <a:r>
              <a:rPr lang="fr-FR" dirty="0" smtClean="0"/>
              <a:t> building</a:t>
            </a:r>
          </a:p>
          <a:p>
            <a:r>
              <a:rPr lang="fr-FR" dirty="0" smtClean="0"/>
              <a:t>57th Street ( close to Central Park) </a:t>
            </a:r>
            <a:r>
              <a:rPr lang="fr-FR" dirty="0" err="1" smtClean="0"/>
              <a:t>is</a:t>
            </a:r>
            <a:r>
              <a:rPr lang="fr-FR" dirty="0" smtClean="0"/>
              <a:t> </a:t>
            </a:r>
            <a:r>
              <a:rPr lang="fr-FR" dirty="0" err="1" smtClean="0"/>
              <a:t>nicknamed</a:t>
            </a:r>
            <a:r>
              <a:rPr lang="fr-FR" dirty="0" smtClean="0"/>
              <a:t> </a:t>
            </a:r>
            <a:r>
              <a:rPr lang="fr-FR" dirty="0" err="1" smtClean="0"/>
              <a:t>Billionaires</a:t>
            </a:r>
            <a:r>
              <a:rPr lang="fr-FR" dirty="0" smtClean="0"/>
              <a:t>’ </a:t>
            </a:r>
            <a:r>
              <a:rPr lang="fr-FR" dirty="0" err="1" smtClean="0"/>
              <a:t>Row</a:t>
            </a:r>
            <a:endParaRPr lang="fr-FR" dirty="0" smtClean="0"/>
          </a:p>
          <a:p>
            <a:r>
              <a:rPr lang="fr-FR" dirty="0" smtClean="0"/>
              <a:t>19 </a:t>
            </a:r>
            <a:r>
              <a:rPr lang="fr-FR" dirty="0" err="1" smtClean="0"/>
              <a:t>units</a:t>
            </a:r>
            <a:r>
              <a:rPr lang="fr-FR" dirty="0" smtClean="0"/>
              <a:t> </a:t>
            </a:r>
            <a:r>
              <a:rPr lang="fr-FR" dirty="0" err="1" smtClean="0"/>
              <a:t>were</a:t>
            </a:r>
            <a:r>
              <a:rPr lang="fr-FR" dirty="0" smtClean="0"/>
              <a:t> on the </a:t>
            </a:r>
            <a:r>
              <a:rPr lang="fr-FR" dirty="0" err="1" smtClean="0"/>
              <a:t>market</a:t>
            </a:r>
            <a:r>
              <a:rPr lang="fr-FR" dirty="0" smtClean="0"/>
              <a:t> in 2015, </a:t>
            </a:r>
            <a:r>
              <a:rPr lang="fr-FR" dirty="0" err="1" smtClean="0"/>
              <a:t>prices</a:t>
            </a:r>
            <a:r>
              <a:rPr lang="fr-FR" dirty="0" smtClean="0"/>
              <a:t> </a:t>
            </a:r>
            <a:r>
              <a:rPr lang="fr-FR" dirty="0" err="1" smtClean="0"/>
              <a:t>ranged</a:t>
            </a:r>
            <a:r>
              <a:rPr lang="fr-FR" dirty="0" smtClean="0"/>
              <a:t> </a:t>
            </a:r>
            <a:r>
              <a:rPr lang="fr-FR" dirty="0" err="1" smtClean="0"/>
              <a:t>from</a:t>
            </a:r>
            <a:r>
              <a:rPr lang="fr-FR" dirty="0" smtClean="0"/>
              <a:t> 4.95 million US $ to 58.5</a:t>
            </a:r>
          </a:p>
          <a:p>
            <a:endParaRPr lang="fr-FR" dirty="0" smtClean="0"/>
          </a:p>
          <a:p>
            <a:r>
              <a:rPr lang="fr-FR" dirty="0" smtClean="0"/>
              <a:t>You </a:t>
            </a:r>
            <a:r>
              <a:rPr lang="fr-FR" dirty="0" err="1" smtClean="0"/>
              <a:t>also</a:t>
            </a:r>
            <a:r>
              <a:rPr lang="fr-FR" dirty="0" smtClean="0"/>
              <a:t> </a:t>
            </a:r>
            <a:r>
              <a:rPr lang="fr-FR" dirty="0" err="1" smtClean="0"/>
              <a:t>find</a:t>
            </a:r>
            <a:r>
              <a:rPr lang="fr-FR" dirty="0" smtClean="0"/>
              <a:t> </a:t>
            </a:r>
            <a:r>
              <a:rPr lang="fr-FR" u="sng" dirty="0" err="1" smtClean="0"/>
              <a:t>gated</a:t>
            </a:r>
            <a:r>
              <a:rPr lang="fr-FR" u="sng" dirty="0" smtClean="0"/>
              <a:t> </a:t>
            </a:r>
            <a:r>
              <a:rPr lang="fr-FR" u="sng" dirty="0" err="1" smtClean="0"/>
              <a:t>communities</a:t>
            </a:r>
            <a:r>
              <a:rPr lang="fr-FR" u="sng" dirty="0" smtClean="0"/>
              <a:t> </a:t>
            </a:r>
            <a:r>
              <a:rPr lang="fr-FR" dirty="0" smtClean="0"/>
              <a:t>in Long Island for </a:t>
            </a:r>
            <a:r>
              <a:rPr lang="fr-FR" dirty="0" err="1" smtClean="0"/>
              <a:t>example</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C) </a:t>
            </a:r>
            <a:r>
              <a:rPr lang="fr-FR" dirty="0" err="1" smtClean="0"/>
              <a:t>Urban</a:t>
            </a:r>
            <a:r>
              <a:rPr lang="fr-FR" dirty="0" smtClean="0"/>
              <a:t> </a:t>
            </a:r>
            <a:r>
              <a:rPr lang="fr-FR" dirty="0" err="1" smtClean="0"/>
              <a:t>renewal</a:t>
            </a:r>
            <a:r>
              <a:rPr lang="fr-FR" dirty="0" smtClean="0"/>
              <a:t> and </a:t>
            </a:r>
            <a:r>
              <a:rPr lang="fr-FR" dirty="0" err="1" smtClean="0"/>
              <a:t>gentrification</a:t>
            </a:r>
            <a:endParaRPr lang="fr-FR" dirty="0"/>
          </a:p>
        </p:txBody>
      </p:sp>
      <p:sp>
        <p:nvSpPr>
          <p:cNvPr id="3" name="Content Placeholder 2"/>
          <p:cNvSpPr>
            <a:spLocks noGrp="1"/>
          </p:cNvSpPr>
          <p:nvPr>
            <p:ph idx="1"/>
          </p:nvPr>
        </p:nvSpPr>
        <p:spPr/>
        <p:txBody>
          <a:bodyPr>
            <a:normAutofit fontScale="92500" lnSpcReduction="10000"/>
          </a:bodyPr>
          <a:lstStyle/>
          <a:p>
            <a:r>
              <a:rPr lang="fr-FR" dirty="0" err="1" smtClean="0"/>
              <a:t>Gentrification</a:t>
            </a:r>
            <a:r>
              <a:rPr lang="fr-FR" dirty="0" smtClean="0"/>
              <a:t> = </a:t>
            </a:r>
            <a:r>
              <a:rPr lang="fr-FR" dirty="0" err="1" smtClean="0"/>
              <a:t>process</a:t>
            </a:r>
            <a:r>
              <a:rPr lang="fr-FR" dirty="0" smtClean="0"/>
              <a:t>; changes in a </a:t>
            </a:r>
            <a:r>
              <a:rPr lang="fr-FR" dirty="0" err="1" smtClean="0"/>
              <a:t>neighborhood</a:t>
            </a:r>
            <a:r>
              <a:rPr lang="fr-FR" dirty="0" smtClean="0"/>
              <a:t> </a:t>
            </a:r>
            <a:endParaRPr lang="fr-FR" dirty="0" smtClean="0"/>
          </a:p>
          <a:p>
            <a:r>
              <a:rPr lang="fr-FR" dirty="0" err="1" smtClean="0"/>
              <a:t>Lower</a:t>
            </a:r>
            <a:r>
              <a:rPr lang="fr-FR" dirty="0" smtClean="0"/>
              <a:t>-</a:t>
            </a:r>
            <a:r>
              <a:rPr lang="fr-FR" dirty="0" err="1" smtClean="0"/>
              <a:t>income</a:t>
            </a:r>
            <a:r>
              <a:rPr lang="fr-FR" dirty="0" smtClean="0"/>
              <a:t> </a:t>
            </a:r>
            <a:r>
              <a:rPr lang="fr-FR" dirty="0" err="1" smtClean="0"/>
              <a:t>families</a:t>
            </a:r>
            <a:r>
              <a:rPr lang="fr-FR" dirty="0" smtClean="0"/>
              <a:t> and </a:t>
            </a:r>
            <a:r>
              <a:rPr lang="fr-FR" dirty="0" err="1" smtClean="0"/>
              <a:t>small</a:t>
            </a:r>
            <a:r>
              <a:rPr lang="fr-FR" dirty="0" smtClean="0"/>
              <a:t> businesses are </a:t>
            </a:r>
            <a:r>
              <a:rPr lang="fr-FR" dirty="0" err="1" smtClean="0"/>
              <a:t>replaced</a:t>
            </a:r>
            <a:r>
              <a:rPr lang="fr-FR" dirty="0" smtClean="0"/>
              <a:t> by </a:t>
            </a:r>
            <a:r>
              <a:rPr lang="fr-FR" dirty="0" err="1" smtClean="0"/>
              <a:t>wealthier</a:t>
            </a:r>
            <a:r>
              <a:rPr lang="fr-FR" dirty="0" smtClean="0"/>
              <a:t> </a:t>
            </a:r>
            <a:r>
              <a:rPr lang="fr-FR" dirty="0" err="1" smtClean="0"/>
              <a:t>residents</a:t>
            </a:r>
            <a:r>
              <a:rPr lang="fr-FR" dirty="0" smtClean="0"/>
              <a:t> and </a:t>
            </a:r>
            <a:r>
              <a:rPr lang="fr-FR" dirty="0" smtClean="0"/>
              <a:t>businesses (= </a:t>
            </a:r>
            <a:r>
              <a:rPr lang="fr-FR" dirty="0" err="1" smtClean="0"/>
              <a:t>from</a:t>
            </a:r>
            <a:r>
              <a:rPr lang="fr-FR" dirty="0" smtClean="0"/>
              <a:t> a ghetto to a </a:t>
            </a:r>
            <a:r>
              <a:rPr lang="fr-FR" dirty="0" err="1" smtClean="0"/>
              <a:t>rich</a:t>
            </a:r>
            <a:r>
              <a:rPr lang="fr-FR" dirty="0" smtClean="0"/>
              <a:t> </a:t>
            </a:r>
            <a:r>
              <a:rPr lang="fr-FR" dirty="0" err="1" smtClean="0"/>
              <a:t>neighborhood</a:t>
            </a:r>
            <a:r>
              <a:rPr lang="fr-FR" dirty="0" smtClean="0"/>
              <a:t>)</a:t>
            </a:r>
            <a:endParaRPr lang="fr-FR" dirty="0" smtClean="0"/>
          </a:p>
          <a:p>
            <a:r>
              <a:rPr lang="fr-FR" dirty="0" err="1" smtClean="0"/>
              <a:t>Result</a:t>
            </a:r>
            <a:r>
              <a:rPr lang="fr-FR" dirty="0" smtClean="0"/>
              <a:t> = real </a:t>
            </a:r>
            <a:r>
              <a:rPr lang="fr-FR" dirty="0" err="1" smtClean="0"/>
              <a:t>estate</a:t>
            </a:r>
            <a:r>
              <a:rPr lang="fr-FR" dirty="0" smtClean="0"/>
              <a:t> </a:t>
            </a:r>
            <a:r>
              <a:rPr lang="fr-FR" dirty="0" err="1" smtClean="0"/>
              <a:t>prices</a:t>
            </a:r>
            <a:r>
              <a:rPr lang="fr-FR" dirty="0" smtClean="0"/>
              <a:t> </a:t>
            </a:r>
            <a:r>
              <a:rPr lang="fr-FR" dirty="0" err="1" smtClean="0"/>
              <a:t>increase</a:t>
            </a:r>
            <a:endParaRPr lang="fr-FR" dirty="0" smtClean="0"/>
          </a:p>
          <a:p>
            <a:r>
              <a:rPr lang="fr-FR" dirty="0" smtClean="0"/>
              <a:t>A </a:t>
            </a:r>
            <a:r>
              <a:rPr lang="fr-FR" dirty="0" err="1" smtClean="0"/>
              <a:t>gentrifier</a:t>
            </a:r>
            <a:r>
              <a:rPr lang="fr-FR" dirty="0" smtClean="0"/>
              <a:t> = a </a:t>
            </a:r>
            <a:r>
              <a:rPr lang="fr-FR" dirty="0" err="1" smtClean="0"/>
              <a:t>wealthy</a:t>
            </a:r>
            <a:r>
              <a:rPr lang="fr-FR" dirty="0" smtClean="0"/>
              <a:t> </a:t>
            </a:r>
            <a:r>
              <a:rPr lang="fr-FR" dirty="0" err="1" smtClean="0"/>
              <a:t>person</a:t>
            </a:r>
            <a:r>
              <a:rPr lang="fr-FR" dirty="0" smtClean="0"/>
              <a:t> </a:t>
            </a:r>
            <a:r>
              <a:rPr lang="fr-FR" dirty="0" err="1" smtClean="0"/>
              <a:t>who</a:t>
            </a:r>
            <a:r>
              <a:rPr lang="fr-FR" dirty="0" smtClean="0"/>
              <a:t> </a:t>
            </a:r>
            <a:r>
              <a:rPr lang="fr-FR" dirty="0" err="1" smtClean="0"/>
              <a:t>recently</a:t>
            </a:r>
            <a:r>
              <a:rPr lang="fr-FR" dirty="0" smtClean="0"/>
              <a:t> </a:t>
            </a:r>
            <a:r>
              <a:rPr lang="fr-FR" dirty="0" err="1" smtClean="0"/>
              <a:t>moved</a:t>
            </a:r>
            <a:r>
              <a:rPr lang="fr-FR" dirty="0" smtClean="0"/>
              <a:t> to a </a:t>
            </a:r>
            <a:r>
              <a:rPr lang="fr-FR" dirty="0" err="1" smtClean="0"/>
              <a:t>low</a:t>
            </a:r>
            <a:r>
              <a:rPr lang="fr-FR" dirty="0" smtClean="0"/>
              <a:t>-</a:t>
            </a:r>
            <a:r>
              <a:rPr lang="fr-FR" dirty="0" err="1" smtClean="0"/>
              <a:t>income</a:t>
            </a:r>
            <a:r>
              <a:rPr lang="fr-FR" dirty="0" smtClean="0"/>
              <a:t> </a:t>
            </a:r>
            <a:r>
              <a:rPr lang="fr-FR" dirty="0" err="1" smtClean="0"/>
              <a:t>neighborhood</a:t>
            </a:r>
            <a:endParaRPr lang="fr-FR" dirty="0" smtClean="0"/>
          </a:p>
          <a:p>
            <a:r>
              <a:rPr lang="fr-FR" dirty="0" smtClean="0"/>
              <a:t>A </a:t>
            </a:r>
            <a:r>
              <a:rPr lang="fr-FR" dirty="0" err="1" smtClean="0"/>
              <a:t>gentrified</a:t>
            </a:r>
            <a:r>
              <a:rPr lang="fr-FR" dirty="0" smtClean="0"/>
              <a:t> </a:t>
            </a:r>
            <a:r>
              <a:rPr lang="fr-FR" dirty="0" err="1" smtClean="0"/>
              <a:t>neighbo</a:t>
            </a:r>
            <a:r>
              <a:rPr lang="fr-FR" dirty="0" smtClean="0"/>
              <a:t>(u)</a:t>
            </a:r>
            <a:r>
              <a:rPr lang="fr-FR" dirty="0" err="1" smtClean="0"/>
              <a:t>rhood</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892480" cy="3312367"/>
          </a:xfrm>
        </p:spPr>
        <p:txBody>
          <a:bodyPr>
            <a:normAutofit fontScale="85000" lnSpcReduction="10000"/>
          </a:bodyPr>
          <a:lstStyle/>
          <a:p>
            <a:r>
              <a:rPr lang="fr-FR" dirty="0" err="1" smtClean="0"/>
              <a:t>Industrial</a:t>
            </a:r>
            <a:r>
              <a:rPr lang="fr-FR" dirty="0" smtClean="0"/>
              <a:t> buildings, </a:t>
            </a:r>
            <a:r>
              <a:rPr lang="fr-FR" dirty="0" err="1" smtClean="0"/>
              <a:t>warehouses</a:t>
            </a:r>
            <a:r>
              <a:rPr lang="fr-FR" dirty="0" smtClean="0"/>
              <a:t>, </a:t>
            </a:r>
            <a:r>
              <a:rPr lang="fr-FR" dirty="0" err="1" smtClean="0"/>
              <a:t>industrial</a:t>
            </a:r>
            <a:r>
              <a:rPr lang="fr-FR" dirty="0" smtClean="0"/>
              <a:t> </a:t>
            </a:r>
            <a:r>
              <a:rPr lang="fr-FR" dirty="0" err="1" smtClean="0"/>
              <a:t>wastelands</a:t>
            </a:r>
            <a:r>
              <a:rPr lang="fr-FR" dirty="0" smtClean="0"/>
              <a:t>, workshops … are </a:t>
            </a:r>
            <a:r>
              <a:rPr lang="fr-FR" dirty="0" err="1" smtClean="0"/>
              <a:t>renovated</a:t>
            </a:r>
            <a:r>
              <a:rPr lang="fr-FR" dirty="0" smtClean="0"/>
              <a:t>, </a:t>
            </a:r>
            <a:r>
              <a:rPr lang="fr-FR" dirty="0" err="1" smtClean="0"/>
              <a:t>retrofitted</a:t>
            </a:r>
            <a:r>
              <a:rPr lang="fr-FR" dirty="0" smtClean="0"/>
              <a:t> and </a:t>
            </a:r>
            <a:r>
              <a:rPr lang="fr-FR" dirty="0" err="1" smtClean="0"/>
              <a:t>refurbished</a:t>
            </a:r>
            <a:endParaRPr lang="fr-FR" dirty="0" smtClean="0"/>
          </a:p>
          <a:p>
            <a:r>
              <a:rPr lang="fr-FR" dirty="0" smtClean="0"/>
              <a:t>Lofts (</a:t>
            </a:r>
            <a:r>
              <a:rPr lang="fr-FR" dirty="0" err="1" smtClean="0"/>
              <a:t>most</a:t>
            </a:r>
            <a:r>
              <a:rPr lang="fr-FR" dirty="0" smtClean="0"/>
              <a:t> </a:t>
            </a:r>
            <a:r>
              <a:rPr lang="fr-FR" dirty="0" err="1" smtClean="0"/>
              <a:t>common</a:t>
            </a:r>
            <a:r>
              <a:rPr lang="fr-FR" dirty="0" smtClean="0"/>
              <a:t>)</a:t>
            </a:r>
            <a:endParaRPr lang="fr-FR" dirty="0" smtClean="0"/>
          </a:p>
          <a:p>
            <a:r>
              <a:rPr lang="fr-FR" dirty="0" smtClean="0"/>
              <a:t>1st </a:t>
            </a:r>
            <a:r>
              <a:rPr lang="fr-FR" dirty="0" err="1" smtClean="0"/>
              <a:t>wave</a:t>
            </a:r>
            <a:r>
              <a:rPr lang="fr-FR" dirty="0" smtClean="0"/>
              <a:t> </a:t>
            </a:r>
            <a:r>
              <a:rPr lang="fr-FR" dirty="0" smtClean="0"/>
              <a:t>of </a:t>
            </a:r>
            <a:r>
              <a:rPr lang="fr-FR" dirty="0" err="1" smtClean="0"/>
              <a:t>inhabitants</a:t>
            </a:r>
            <a:r>
              <a:rPr lang="fr-FR" dirty="0" smtClean="0"/>
              <a:t> </a:t>
            </a:r>
            <a:r>
              <a:rPr lang="fr-FR" dirty="0" smtClean="0"/>
              <a:t>= </a:t>
            </a:r>
            <a:r>
              <a:rPr lang="fr-FR" dirty="0" err="1" smtClean="0"/>
              <a:t>artists</a:t>
            </a:r>
            <a:r>
              <a:rPr lang="fr-FR" dirty="0" smtClean="0"/>
              <a:t>, </a:t>
            </a:r>
            <a:r>
              <a:rPr lang="fr-FR" dirty="0" smtClean="0"/>
              <a:t>designers (the </a:t>
            </a:r>
            <a:r>
              <a:rPr lang="fr-FR" dirty="0" err="1" smtClean="0"/>
              <a:t>gentrification</a:t>
            </a:r>
            <a:r>
              <a:rPr lang="fr-FR" dirty="0" smtClean="0"/>
              <a:t> </a:t>
            </a:r>
            <a:r>
              <a:rPr lang="fr-FR" dirty="0" err="1" smtClean="0"/>
              <a:t>begins</a:t>
            </a:r>
            <a:r>
              <a:rPr lang="fr-FR" dirty="0" smtClean="0"/>
              <a:t>)</a:t>
            </a:r>
            <a:endParaRPr lang="fr-FR" dirty="0" smtClean="0"/>
          </a:p>
          <a:p>
            <a:r>
              <a:rPr lang="fr-FR" dirty="0" smtClean="0"/>
              <a:t>2</a:t>
            </a:r>
            <a:r>
              <a:rPr lang="fr-FR" baseline="30000" dirty="0" smtClean="0"/>
              <a:t>nd</a:t>
            </a:r>
            <a:r>
              <a:rPr lang="fr-FR" dirty="0" smtClean="0"/>
              <a:t> </a:t>
            </a:r>
            <a:r>
              <a:rPr lang="fr-FR" dirty="0" err="1" smtClean="0"/>
              <a:t>wave</a:t>
            </a:r>
            <a:r>
              <a:rPr lang="fr-FR" dirty="0" smtClean="0"/>
              <a:t> = </a:t>
            </a:r>
            <a:r>
              <a:rPr lang="fr-FR" dirty="0" err="1" smtClean="0"/>
              <a:t>fashion</a:t>
            </a:r>
            <a:r>
              <a:rPr lang="fr-FR" dirty="0" smtClean="0"/>
              <a:t>, media, and </a:t>
            </a:r>
            <a:r>
              <a:rPr lang="fr-FR" dirty="0" err="1" smtClean="0"/>
              <a:t>then</a:t>
            </a:r>
            <a:r>
              <a:rPr lang="fr-FR" dirty="0" smtClean="0"/>
              <a:t> </a:t>
            </a:r>
            <a:r>
              <a:rPr lang="fr-FR" u="sng" dirty="0" smtClean="0"/>
              <a:t>businesses and </a:t>
            </a:r>
            <a:r>
              <a:rPr lang="fr-FR" u="sng" dirty="0" err="1" smtClean="0"/>
              <a:t>upper</a:t>
            </a:r>
            <a:r>
              <a:rPr lang="fr-FR" u="sng" dirty="0" smtClean="0"/>
              <a:t>-class </a:t>
            </a:r>
            <a:r>
              <a:rPr lang="fr-FR" u="sng" dirty="0" err="1" smtClean="0"/>
              <a:t>families</a:t>
            </a:r>
            <a:r>
              <a:rPr lang="fr-FR" dirty="0" smtClean="0"/>
              <a:t> (</a:t>
            </a:r>
            <a:r>
              <a:rPr lang="fr-FR" dirty="0" err="1" smtClean="0"/>
              <a:t>when</a:t>
            </a:r>
            <a:r>
              <a:rPr lang="fr-FR" dirty="0" smtClean="0"/>
              <a:t> the </a:t>
            </a:r>
            <a:r>
              <a:rPr lang="fr-FR" dirty="0" err="1" smtClean="0"/>
              <a:t>pricey</a:t>
            </a:r>
            <a:r>
              <a:rPr lang="fr-FR" dirty="0" smtClean="0"/>
              <a:t> </a:t>
            </a:r>
            <a:r>
              <a:rPr lang="fr-FR" dirty="0" err="1" smtClean="0"/>
              <a:t>strollers</a:t>
            </a:r>
            <a:r>
              <a:rPr lang="fr-FR" dirty="0" smtClean="0"/>
              <a:t> are on the </a:t>
            </a:r>
            <a:r>
              <a:rPr lang="fr-FR" dirty="0" err="1" smtClean="0"/>
              <a:t>street</a:t>
            </a:r>
            <a:r>
              <a:rPr lang="fr-FR" dirty="0" smtClean="0"/>
              <a:t>, </a:t>
            </a:r>
            <a:r>
              <a:rPr lang="fr-FR" dirty="0" err="1" smtClean="0"/>
              <a:t>gentrification</a:t>
            </a:r>
            <a:r>
              <a:rPr lang="fr-FR" dirty="0" smtClean="0"/>
              <a:t> </a:t>
            </a:r>
            <a:r>
              <a:rPr lang="fr-FR" dirty="0" err="1" smtClean="0"/>
              <a:t>is</a:t>
            </a:r>
            <a:r>
              <a:rPr lang="fr-FR" dirty="0" smtClean="0"/>
              <a:t> </a:t>
            </a:r>
            <a:r>
              <a:rPr lang="fr-FR" dirty="0" err="1" smtClean="0"/>
              <a:t>finished</a:t>
            </a:r>
            <a:r>
              <a:rPr lang="fr-FR" dirty="0" smtClean="0"/>
              <a:t>!)</a:t>
            </a:r>
            <a:endParaRPr lang="fr-FR" dirty="0" smtClean="0"/>
          </a:p>
        </p:txBody>
      </p:sp>
      <p:grpSp>
        <p:nvGrpSpPr>
          <p:cNvPr id="6" name="Group 5"/>
          <p:cNvGrpSpPr/>
          <p:nvPr/>
        </p:nvGrpSpPr>
        <p:grpSpPr>
          <a:xfrm>
            <a:off x="1187624" y="3429000"/>
            <a:ext cx="7483850" cy="3197349"/>
            <a:chOff x="1187624" y="3429000"/>
            <a:chExt cx="7483850" cy="3197349"/>
          </a:xfrm>
        </p:grpSpPr>
        <p:pic>
          <p:nvPicPr>
            <p:cNvPr id="4" name="Picture 3" descr="24-festival-of-light-dumbo-2014-10-31-bk01_z.jpg"/>
            <p:cNvPicPr>
              <a:picLocks noChangeAspect="1"/>
            </p:cNvPicPr>
            <p:nvPr/>
          </p:nvPicPr>
          <p:blipFill>
            <a:blip r:embed="rId2" cstate="print"/>
            <a:stretch>
              <a:fillRect/>
            </a:stretch>
          </p:blipFill>
          <p:spPr>
            <a:xfrm>
              <a:off x="3563888" y="3429000"/>
              <a:ext cx="5107586" cy="3197349"/>
            </a:xfrm>
            <a:prstGeom prst="rect">
              <a:avLst/>
            </a:prstGeom>
          </p:spPr>
        </p:pic>
        <p:sp>
          <p:nvSpPr>
            <p:cNvPr id="5" name="TextBox 4"/>
            <p:cNvSpPr txBox="1"/>
            <p:nvPr/>
          </p:nvSpPr>
          <p:spPr>
            <a:xfrm>
              <a:off x="1187624" y="5949280"/>
              <a:ext cx="2304256" cy="646331"/>
            </a:xfrm>
            <a:prstGeom prst="rect">
              <a:avLst/>
            </a:prstGeom>
            <a:noFill/>
          </p:spPr>
          <p:txBody>
            <a:bodyPr wrap="square" rtlCol="0">
              <a:spAutoFit/>
            </a:bodyPr>
            <a:lstStyle/>
            <a:p>
              <a:r>
                <a:rPr lang="fr-FR" dirty="0" smtClean="0"/>
                <a:t>Festival of Lights</a:t>
              </a:r>
            </a:p>
            <a:p>
              <a:r>
                <a:rPr lang="fr-FR" dirty="0" smtClean="0"/>
                <a:t>DUMBO (Brooklyn)</a:t>
              </a:r>
              <a:endParaRPr lang="fr-FR" dirty="0"/>
            </a:p>
          </p:txBody>
        </p:sp>
      </p:grpSp>
      <p:pic>
        <p:nvPicPr>
          <p:cNvPr id="7" name="Picture 6" descr="8.new-york-loft-style-living.jpg"/>
          <p:cNvPicPr>
            <a:picLocks noChangeAspect="1"/>
          </p:cNvPicPr>
          <p:nvPr/>
        </p:nvPicPr>
        <p:blipFill>
          <a:blip r:embed="rId3" cstate="print"/>
          <a:stretch>
            <a:fillRect/>
          </a:stretch>
        </p:blipFill>
        <p:spPr>
          <a:xfrm>
            <a:off x="395536" y="3645024"/>
            <a:ext cx="4762500" cy="3028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24942"/>
          </a:xfrm>
        </p:spPr>
        <p:txBody>
          <a:bodyPr>
            <a:normAutofit/>
          </a:bodyPr>
          <a:lstStyle/>
          <a:p>
            <a:r>
              <a:rPr lang="fr-FR" sz="3200" dirty="0" smtClean="0"/>
              <a:t>Business </a:t>
            </a:r>
            <a:r>
              <a:rPr lang="fr-FR" sz="3200" dirty="0" err="1" smtClean="0"/>
              <a:t>Improvement</a:t>
            </a:r>
            <a:r>
              <a:rPr lang="fr-FR" sz="3200" dirty="0" smtClean="0"/>
              <a:t> District</a:t>
            </a:r>
            <a:endParaRPr lang="fr-FR" sz="3200" dirty="0"/>
          </a:p>
        </p:txBody>
      </p:sp>
      <p:pic>
        <p:nvPicPr>
          <p:cNvPr id="4" name="Content Placeholder 3" descr="BID NYC.png"/>
          <p:cNvPicPr>
            <a:picLocks noGrp="1" noChangeAspect="1"/>
          </p:cNvPicPr>
          <p:nvPr>
            <p:ph idx="1"/>
          </p:nvPr>
        </p:nvPicPr>
        <p:blipFill>
          <a:blip r:embed="rId2" cstate="print"/>
          <a:stretch>
            <a:fillRect/>
          </a:stretch>
        </p:blipFill>
        <p:spPr>
          <a:xfrm>
            <a:off x="395536" y="1700808"/>
            <a:ext cx="4363059" cy="3934374"/>
          </a:xfrm>
        </p:spPr>
      </p:pic>
      <p:sp>
        <p:nvSpPr>
          <p:cNvPr id="5" name="TextBox 4"/>
          <p:cNvSpPr txBox="1"/>
          <p:nvPr/>
        </p:nvSpPr>
        <p:spPr>
          <a:xfrm>
            <a:off x="4860032" y="1628800"/>
            <a:ext cx="4104456" cy="4154984"/>
          </a:xfrm>
          <a:prstGeom prst="rect">
            <a:avLst/>
          </a:prstGeom>
          <a:noFill/>
        </p:spPr>
        <p:txBody>
          <a:bodyPr wrap="square" rtlCol="0">
            <a:spAutoFit/>
          </a:bodyPr>
          <a:lstStyle/>
          <a:p>
            <a:pPr>
              <a:buFont typeface="Arial" pitchFamily="34" charset="0"/>
              <a:buChar char="•"/>
            </a:pPr>
            <a:r>
              <a:rPr lang="fr-FR" sz="2400" dirty="0" smtClean="0"/>
              <a:t> </a:t>
            </a:r>
            <a:r>
              <a:rPr lang="fr-FR" sz="2400" dirty="0" err="1" smtClean="0"/>
              <a:t>Private</a:t>
            </a:r>
            <a:r>
              <a:rPr lang="fr-FR" sz="2400" dirty="0" smtClean="0"/>
              <a:t> businesses </a:t>
            </a:r>
            <a:r>
              <a:rPr lang="fr-FR" sz="2400" dirty="0" err="1" smtClean="0"/>
              <a:t>located</a:t>
            </a:r>
            <a:r>
              <a:rPr lang="fr-FR" sz="2400" dirty="0" smtClean="0"/>
              <a:t> in the </a:t>
            </a:r>
            <a:r>
              <a:rPr lang="fr-FR" sz="2400" dirty="0" err="1" smtClean="0"/>
              <a:t>same</a:t>
            </a:r>
            <a:r>
              <a:rPr lang="fr-FR" sz="2400" dirty="0" smtClean="0"/>
              <a:t> area </a:t>
            </a:r>
            <a:r>
              <a:rPr lang="fr-FR" sz="2400" dirty="0" err="1" smtClean="0"/>
              <a:t>decide</a:t>
            </a:r>
            <a:r>
              <a:rPr lang="fr-FR" sz="2400" dirty="0" smtClean="0"/>
              <a:t> to </a:t>
            </a:r>
            <a:r>
              <a:rPr lang="fr-FR" sz="2400" dirty="0" err="1" smtClean="0"/>
              <a:t>work</a:t>
            </a:r>
            <a:r>
              <a:rPr lang="fr-FR" sz="2400" dirty="0" smtClean="0"/>
              <a:t> </a:t>
            </a:r>
            <a:r>
              <a:rPr lang="fr-FR" sz="2400" dirty="0" err="1" smtClean="0"/>
              <a:t>together</a:t>
            </a:r>
            <a:r>
              <a:rPr lang="fr-FR" sz="2400" dirty="0" smtClean="0"/>
              <a:t> and </a:t>
            </a:r>
            <a:r>
              <a:rPr lang="fr-FR" sz="2400" u="sng" dirty="0" smtClean="0"/>
              <a:t>finance services</a:t>
            </a:r>
          </a:p>
          <a:p>
            <a:pPr>
              <a:buFont typeface="Arial" pitchFamily="34" charset="0"/>
              <a:buChar char="•"/>
            </a:pPr>
            <a:r>
              <a:rPr lang="fr-FR" sz="2400" dirty="0" smtClean="0"/>
              <a:t> </a:t>
            </a:r>
            <a:r>
              <a:rPr lang="fr-FR" sz="2400" dirty="0" err="1" smtClean="0"/>
              <a:t>Cleaning</a:t>
            </a:r>
            <a:r>
              <a:rPr lang="fr-FR" sz="2400" dirty="0" smtClean="0"/>
              <a:t> </a:t>
            </a:r>
            <a:r>
              <a:rPr lang="fr-FR" sz="2400" dirty="0" err="1" smtClean="0"/>
              <a:t>streets</a:t>
            </a:r>
            <a:r>
              <a:rPr lang="fr-FR" sz="2400" dirty="0" smtClean="0"/>
              <a:t>, </a:t>
            </a:r>
            <a:r>
              <a:rPr lang="fr-FR" sz="2400" dirty="0" err="1" smtClean="0"/>
              <a:t>providing</a:t>
            </a:r>
            <a:r>
              <a:rPr lang="fr-FR" sz="2400" dirty="0" smtClean="0"/>
              <a:t> </a:t>
            </a:r>
            <a:r>
              <a:rPr lang="fr-FR" sz="2400" dirty="0" err="1" smtClean="0"/>
              <a:t>security</a:t>
            </a:r>
            <a:r>
              <a:rPr lang="fr-FR" sz="2400" dirty="0" smtClean="0"/>
              <a:t>, … </a:t>
            </a:r>
            <a:r>
              <a:rPr lang="fr-FR" sz="2400" dirty="0" smtClean="0"/>
              <a:t> (= public services are </a:t>
            </a:r>
            <a:r>
              <a:rPr lang="fr-FR" sz="2400" dirty="0" err="1" smtClean="0"/>
              <a:t>now</a:t>
            </a:r>
            <a:r>
              <a:rPr lang="fr-FR" sz="2400" dirty="0" smtClean="0"/>
              <a:t> </a:t>
            </a:r>
            <a:r>
              <a:rPr lang="fr-FR" sz="2400" dirty="0" err="1" smtClean="0"/>
              <a:t>private</a:t>
            </a:r>
            <a:r>
              <a:rPr lang="fr-FR" sz="2400" dirty="0" smtClean="0"/>
              <a:t>) and </a:t>
            </a:r>
            <a:r>
              <a:rPr lang="fr-FR" sz="2400" dirty="0" smtClean="0"/>
              <a:t>marketing the area</a:t>
            </a:r>
          </a:p>
          <a:p>
            <a:pPr>
              <a:buFont typeface="Arial" pitchFamily="34" charset="0"/>
              <a:buChar char="•"/>
            </a:pPr>
            <a:r>
              <a:rPr lang="fr-FR" sz="2400" dirty="0" smtClean="0"/>
              <a:t> </a:t>
            </a:r>
            <a:r>
              <a:rPr lang="fr-FR" sz="2400" dirty="0" err="1" smtClean="0"/>
              <a:t>Usually</a:t>
            </a:r>
            <a:r>
              <a:rPr lang="fr-FR" sz="2400" dirty="0" smtClean="0"/>
              <a:t> first </a:t>
            </a:r>
            <a:r>
              <a:rPr lang="fr-FR" sz="2400" dirty="0" err="1" smtClean="0"/>
              <a:t>step</a:t>
            </a:r>
            <a:r>
              <a:rPr lang="fr-FR" sz="2400" dirty="0" smtClean="0"/>
              <a:t> to </a:t>
            </a:r>
            <a:r>
              <a:rPr lang="fr-FR" sz="2400" dirty="0" err="1" smtClean="0"/>
              <a:t>urban</a:t>
            </a:r>
            <a:r>
              <a:rPr lang="fr-FR" sz="2400" dirty="0" smtClean="0"/>
              <a:t> </a:t>
            </a:r>
            <a:r>
              <a:rPr lang="fr-FR" sz="2400" dirty="0" err="1" smtClean="0"/>
              <a:t>renewal</a:t>
            </a:r>
            <a:endParaRPr lang="fr-FR" sz="2400" dirty="0" smtClean="0"/>
          </a:p>
          <a:p>
            <a:pPr>
              <a:buFont typeface="Arial" pitchFamily="34" charset="0"/>
              <a:buChar char="•"/>
            </a:pPr>
            <a:r>
              <a:rPr lang="fr-FR" sz="2400" dirty="0" smtClean="0"/>
              <a:t> Can </a:t>
            </a:r>
            <a:r>
              <a:rPr lang="fr-FR" sz="2400" dirty="0" err="1" smtClean="0"/>
              <a:t>also</a:t>
            </a:r>
            <a:r>
              <a:rPr lang="fr-FR" sz="2400" dirty="0" smtClean="0"/>
              <a:t> </a:t>
            </a:r>
            <a:r>
              <a:rPr lang="fr-FR" sz="2400" dirty="0" err="1" smtClean="0"/>
              <a:t>attract</a:t>
            </a:r>
            <a:r>
              <a:rPr lang="fr-FR" sz="2400" dirty="0" smtClean="0"/>
              <a:t> </a:t>
            </a:r>
            <a:r>
              <a:rPr lang="fr-FR" sz="2400" dirty="0" err="1" smtClean="0"/>
              <a:t>other</a:t>
            </a:r>
            <a:r>
              <a:rPr lang="fr-FR" sz="2400" dirty="0" smtClean="0"/>
              <a:t> </a:t>
            </a:r>
            <a:r>
              <a:rPr lang="fr-FR" sz="2400" dirty="0" err="1" smtClean="0"/>
              <a:t>investments</a:t>
            </a:r>
            <a:endParaRPr lang="fr-FR" sz="2400" dirty="0"/>
          </a:p>
        </p:txBody>
      </p:sp>
      <p:sp>
        <p:nvSpPr>
          <p:cNvPr id="6" name="TextBox 5"/>
          <p:cNvSpPr txBox="1"/>
          <p:nvPr/>
        </p:nvSpPr>
        <p:spPr>
          <a:xfrm>
            <a:off x="683568" y="188640"/>
            <a:ext cx="6552728" cy="923330"/>
          </a:xfrm>
          <a:prstGeom prst="rect">
            <a:avLst/>
          </a:prstGeom>
          <a:noFill/>
        </p:spPr>
        <p:txBody>
          <a:bodyPr wrap="square" rtlCol="0">
            <a:spAutoFit/>
          </a:bodyPr>
          <a:lstStyle/>
          <a:p>
            <a:r>
              <a:rPr lang="fr-FR" dirty="0" err="1" smtClean="0"/>
              <a:t>Some</a:t>
            </a:r>
            <a:r>
              <a:rPr lang="fr-FR" dirty="0" smtClean="0"/>
              <a:t> </a:t>
            </a:r>
            <a:r>
              <a:rPr lang="fr-FR" dirty="0" err="1" smtClean="0"/>
              <a:t>measures</a:t>
            </a:r>
            <a:r>
              <a:rPr lang="fr-FR" dirty="0" smtClean="0"/>
              <a:t> </a:t>
            </a:r>
            <a:r>
              <a:rPr lang="fr-FR" dirty="0" err="1" smtClean="0"/>
              <a:t>created</a:t>
            </a:r>
            <a:r>
              <a:rPr lang="fr-FR" dirty="0" smtClean="0"/>
              <a:t> by the </a:t>
            </a:r>
            <a:r>
              <a:rPr lang="fr-FR" dirty="0" err="1" smtClean="0"/>
              <a:t>authorities</a:t>
            </a:r>
            <a:r>
              <a:rPr lang="fr-FR" dirty="0" smtClean="0"/>
              <a:t> are </a:t>
            </a:r>
            <a:r>
              <a:rPr lang="fr-FR" dirty="0" err="1" smtClean="0"/>
              <a:t>linked</a:t>
            </a:r>
            <a:r>
              <a:rPr lang="fr-FR" dirty="0" smtClean="0"/>
              <a:t> </a:t>
            </a:r>
            <a:r>
              <a:rPr lang="fr-FR" dirty="0" err="1" smtClean="0"/>
              <a:t>with</a:t>
            </a:r>
            <a:r>
              <a:rPr lang="fr-FR" dirty="0" smtClean="0"/>
              <a:t> </a:t>
            </a:r>
            <a:r>
              <a:rPr lang="fr-FR" dirty="0" err="1" smtClean="0"/>
              <a:t>this</a:t>
            </a:r>
            <a:r>
              <a:rPr lang="fr-FR" dirty="0" smtClean="0"/>
              <a:t> </a:t>
            </a:r>
            <a:r>
              <a:rPr lang="fr-FR" dirty="0" err="1" smtClean="0"/>
              <a:t>process</a:t>
            </a:r>
            <a:r>
              <a:rPr lang="fr-FR" dirty="0" smtClean="0"/>
              <a:t>, and </a:t>
            </a:r>
            <a:r>
              <a:rPr lang="fr-FR" dirty="0" err="1" smtClean="0"/>
              <a:t>sometimes</a:t>
            </a:r>
            <a:r>
              <a:rPr lang="fr-FR" dirty="0" smtClean="0"/>
              <a:t> are the </a:t>
            </a:r>
            <a:r>
              <a:rPr lang="fr-FR" dirty="0" err="1" smtClean="0"/>
              <a:t>sign</a:t>
            </a:r>
            <a:r>
              <a:rPr lang="fr-FR" dirty="0" smtClean="0"/>
              <a:t> </a:t>
            </a:r>
            <a:r>
              <a:rPr lang="fr-FR" dirty="0" err="1" smtClean="0"/>
              <a:t>that</a:t>
            </a:r>
            <a:r>
              <a:rPr lang="fr-FR" dirty="0" smtClean="0"/>
              <a:t> </a:t>
            </a:r>
            <a:r>
              <a:rPr lang="fr-FR" dirty="0" err="1" smtClean="0"/>
              <a:t>gentrification</a:t>
            </a:r>
            <a:r>
              <a:rPr lang="fr-FR" dirty="0" smtClean="0"/>
              <a:t> </a:t>
            </a:r>
            <a:r>
              <a:rPr lang="fr-FR" dirty="0" err="1" smtClean="0"/>
              <a:t>is</a:t>
            </a:r>
            <a:r>
              <a:rPr lang="fr-FR" dirty="0" smtClean="0"/>
              <a:t> </a:t>
            </a:r>
            <a:r>
              <a:rPr lang="fr-FR" dirty="0" err="1" smtClean="0"/>
              <a:t>underway</a:t>
            </a:r>
            <a:r>
              <a:rPr lang="fr-FR" dirty="0" smtClean="0"/>
              <a:t> </a:t>
            </a:r>
            <a:r>
              <a:rPr lang="fr-FR" dirty="0" err="1" smtClean="0"/>
              <a:t>like</a:t>
            </a:r>
            <a:r>
              <a:rPr lang="fr-FR" dirty="0" smtClean="0"/>
              <a:t> …</a:t>
            </a:r>
            <a:endParaRPr lang="fr-FR" dirty="0"/>
          </a:p>
        </p:txBody>
      </p:sp>
      <p:sp>
        <p:nvSpPr>
          <p:cNvPr id="7" name="TextBox 6"/>
          <p:cNvSpPr txBox="1"/>
          <p:nvPr/>
        </p:nvSpPr>
        <p:spPr>
          <a:xfrm>
            <a:off x="683568" y="5657671"/>
            <a:ext cx="8064896" cy="1200329"/>
          </a:xfrm>
          <a:prstGeom prst="rect">
            <a:avLst/>
          </a:prstGeom>
          <a:noFill/>
        </p:spPr>
        <p:txBody>
          <a:bodyPr wrap="square" rtlCol="0">
            <a:spAutoFit/>
          </a:bodyPr>
          <a:lstStyle/>
          <a:p>
            <a:r>
              <a:rPr lang="fr-FR" dirty="0" err="1" smtClean="0"/>
              <a:t>Map</a:t>
            </a:r>
            <a:r>
              <a:rPr lang="fr-FR" dirty="0" smtClean="0"/>
              <a:t> of the BID:</a:t>
            </a:r>
          </a:p>
          <a:p>
            <a:r>
              <a:rPr lang="fr-FR" dirty="0" err="1" smtClean="0"/>
              <a:t>Gentrified</a:t>
            </a:r>
            <a:r>
              <a:rPr lang="fr-FR" dirty="0" smtClean="0"/>
              <a:t> </a:t>
            </a:r>
            <a:r>
              <a:rPr lang="fr-FR" dirty="0" err="1" smtClean="0"/>
              <a:t>neighborhoods</a:t>
            </a:r>
            <a:r>
              <a:rPr lang="fr-FR" dirty="0" smtClean="0"/>
              <a:t> in </a:t>
            </a:r>
            <a:r>
              <a:rPr lang="fr-FR" dirty="0" err="1" smtClean="0"/>
              <a:t>Downtown</a:t>
            </a:r>
            <a:r>
              <a:rPr lang="fr-FR" dirty="0" smtClean="0"/>
              <a:t> and Midtown, and </a:t>
            </a:r>
            <a:r>
              <a:rPr lang="fr-FR" dirty="0" err="1" smtClean="0"/>
              <a:t>also</a:t>
            </a:r>
            <a:r>
              <a:rPr lang="fr-FR" dirty="0" smtClean="0"/>
              <a:t> in Harlem</a:t>
            </a:r>
          </a:p>
          <a:p>
            <a:r>
              <a:rPr lang="fr-FR" dirty="0" smtClean="0"/>
              <a:t>A cluster of </a:t>
            </a:r>
            <a:r>
              <a:rPr lang="fr-FR" dirty="0" err="1" smtClean="0"/>
              <a:t>BIDs</a:t>
            </a:r>
            <a:r>
              <a:rPr lang="fr-FR" dirty="0" smtClean="0"/>
              <a:t> in Brooklyn (DUMBO) = </a:t>
            </a:r>
            <a:r>
              <a:rPr lang="fr-FR" dirty="0" err="1" smtClean="0"/>
              <a:t>near</a:t>
            </a:r>
            <a:r>
              <a:rPr lang="fr-FR" dirty="0" smtClean="0"/>
              <a:t> the bridges </a:t>
            </a:r>
            <a:r>
              <a:rPr lang="fr-FR" dirty="0" err="1" smtClean="0"/>
              <a:t>connecting</a:t>
            </a:r>
            <a:r>
              <a:rPr lang="fr-FR" dirty="0" smtClean="0"/>
              <a:t> Brooklyn to </a:t>
            </a:r>
            <a:r>
              <a:rPr lang="fr-FR" dirty="0" err="1" smtClean="0"/>
              <a:t>Downtown</a:t>
            </a:r>
            <a:r>
              <a:rPr lang="fr-FR" dirty="0" smtClean="0"/>
              <a:t> Manhattan (as an extension of the </a:t>
            </a:r>
            <a:r>
              <a:rPr lang="fr-FR" dirty="0" err="1" smtClean="0"/>
              <a:t>core</a:t>
            </a:r>
            <a:r>
              <a:rPr lang="fr-FR" dirty="0" smtClean="0"/>
              <a:t> of the city)</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Empowerment</a:t>
            </a:r>
            <a:r>
              <a:rPr lang="fr-FR" dirty="0" smtClean="0"/>
              <a:t> Zones</a:t>
            </a:r>
            <a:endParaRPr lang="fr-FR"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fr-FR" dirty="0" err="1" smtClean="0"/>
              <a:t>Poor</a:t>
            </a:r>
            <a:r>
              <a:rPr lang="fr-FR" dirty="0" smtClean="0"/>
              <a:t> and </a:t>
            </a:r>
            <a:r>
              <a:rPr lang="fr-FR" dirty="0" err="1" smtClean="0"/>
              <a:t>run</a:t>
            </a:r>
            <a:r>
              <a:rPr lang="fr-FR" dirty="0" smtClean="0"/>
              <a:t>-down areas; « </a:t>
            </a:r>
            <a:r>
              <a:rPr lang="fr-FR" dirty="0" err="1" smtClean="0"/>
              <a:t>distressed</a:t>
            </a:r>
            <a:r>
              <a:rPr lang="fr-FR" dirty="0" smtClean="0"/>
              <a:t> » </a:t>
            </a:r>
            <a:r>
              <a:rPr lang="fr-FR" dirty="0" err="1" smtClean="0"/>
              <a:t>communities</a:t>
            </a:r>
            <a:endParaRPr lang="fr-FR" dirty="0" smtClean="0"/>
          </a:p>
          <a:p>
            <a:r>
              <a:rPr lang="fr-FR" dirty="0" err="1" smtClean="0"/>
              <a:t>F</a:t>
            </a:r>
            <a:r>
              <a:rPr lang="fr-FR" dirty="0" err="1" smtClean="0"/>
              <a:t>ederal</a:t>
            </a:r>
            <a:r>
              <a:rPr lang="fr-FR" dirty="0" smtClean="0"/>
              <a:t> </a:t>
            </a:r>
            <a:r>
              <a:rPr lang="fr-FR" dirty="0" err="1" smtClean="0"/>
              <a:t>funding</a:t>
            </a:r>
            <a:r>
              <a:rPr lang="fr-FR" dirty="0" smtClean="0"/>
              <a:t> (the money </a:t>
            </a:r>
            <a:r>
              <a:rPr lang="fr-FR" dirty="0" err="1" smtClean="0"/>
              <a:t>comes</a:t>
            </a:r>
            <a:r>
              <a:rPr lang="fr-FR" dirty="0" smtClean="0"/>
              <a:t> </a:t>
            </a:r>
            <a:r>
              <a:rPr lang="fr-FR" dirty="0" err="1" smtClean="0"/>
              <a:t>from</a:t>
            </a:r>
            <a:r>
              <a:rPr lang="fr-FR" dirty="0" smtClean="0"/>
              <a:t> Washington DC)</a:t>
            </a:r>
            <a:endParaRPr lang="fr-FR" dirty="0" smtClean="0"/>
          </a:p>
          <a:p>
            <a:r>
              <a:rPr lang="fr-FR" dirty="0" err="1" smtClean="0"/>
              <a:t>Incentives</a:t>
            </a:r>
            <a:r>
              <a:rPr lang="fr-FR" dirty="0" smtClean="0"/>
              <a:t> to </a:t>
            </a:r>
            <a:r>
              <a:rPr lang="fr-FR" dirty="0" err="1" smtClean="0"/>
              <a:t>attract</a:t>
            </a:r>
            <a:r>
              <a:rPr lang="fr-FR" dirty="0" smtClean="0"/>
              <a:t> </a:t>
            </a:r>
            <a:r>
              <a:rPr lang="fr-FR" dirty="0" err="1" smtClean="0"/>
              <a:t>companies</a:t>
            </a:r>
            <a:r>
              <a:rPr lang="fr-FR" dirty="0" smtClean="0"/>
              <a:t> and businesses:</a:t>
            </a:r>
            <a:endParaRPr lang="fr-FR" dirty="0" smtClean="0"/>
          </a:p>
          <a:p>
            <a:r>
              <a:rPr lang="fr-FR" dirty="0" smtClean="0"/>
              <a:t>Grants</a:t>
            </a:r>
          </a:p>
          <a:p>
            <a:r>
              <a:rPr lang="fr-FR" dirty="0" err="1" smtClean="0"/>
              <a:t>Tax</a:t>
            </a:r>
            <a:r>
              <a:rPr lang="fr-FR" dirty="0" smtClean="0"/>
              <a:t> </a:t>
            </a:r>
            <a:r>
              <a:rPr lang="fr-FR" dirty="0" err="1" smtClean="0"/>
              <a:t>credits</a:t>
            </a:r>
            <a:r>
              <a:rPr lang="fr-FR" dirty="0" smtClean="0"/>
              <a:t> for </a:t>
            </a:r>
            <a:r>
              <a:rPr lang="fr-FR" dirty="0" smtClean="0"/>
              <a:t>businesses</a:t>
            </a:r>
            <a:endParaRPr lang="fr-FR" dirty="0" smtClean="0"/>
          </a:p>
          <a:p>
            <a:r>
              <a:rPr lang="fr-FR" dirty="0" smtClean="0"/>
              <a:t>NB: Empire Zone = </a:t>
            </a:r>
            <a:r>
              <a:rPr lang="fr-FR" dirty="0" err="1" smtClean="0"/>
              <a:t>same</a:t>
            </a:r>
            <a:r>
              <a:rPr lang="fr-FR" dirty="0" smtClean="0"/>
              <a:t> </a:t>
            </a:r>
            <a:r>
              <a:rPr lang="fr-FR" dirty="0" err="1" smtClean="0"/>
              <a:t>kind</a:t>
            </a:r>
            <a:r>
              <a:rPr lang="fr-FR" dirty="0" smtClean="0"/>
              <a:t> of </a:t>
            </a:r>
            <a:r>
              <a:rPr lang="fr-FR" dirty="0" err="1" smtClean="0"/>
              <a:t>incentives</a:t>
            </a:r>
            <a:r>
              <a:rPr lang="fr-FR" dirty="0" smtClean="0"/>
              <a:t>; </a:t>
            </a:r>
            <a:r>
              <a:rPr lang="fr-FR" dirty="0" err="1" smtClean="0"/>
              <a:t>funded</a:t>
            </a:r>
            <a:r>
              <a:rPr lang="fr-FR" dirty="0" smtClean="0"/>
              <a:t> by the State of New York</a:t>
            </a:r>
          </a:p>
          <a:p>
            <a:r>
              <a:rPr lang="fr-FR" dirty="0" err="1" smtClean="0"/>
              <a:t>Example</a:t>
            </a:r>
            <a:r>
              <a:rPr lang="fr-FR" dirty="0" smtClean="0"/>
              <a:t>: </a:t>
            </a:r>
            <a:r>
              <a:rPr lang="fr-FR" b="1" dirty="0" err="1" smtClean="0"/>
              <a:t>Upper</a:t>
            </a:r>
            <a:r>
              <a:rPr lang="fr-FR" b="1" dirty="0" smtClean="0"/>
              <a:t> Manhattan </a:t>
            </a:r>
            <a:r>
              <a:rPr lang="fr-FR" b="1" dirty="0" err="1" smtClean="0"/>
              <a:t>Empowerment</a:t>
            </a:r>
            <a:r>
              <a:rPr lang="fr-FR" b="1" dirty="0" smtClean="0"/>
              <a:t> Zone (Harlem)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So, in Harlem, </a:t>
            </a:r>
            <a:r>
              <a:rPr lang="fr-FR" dirty="0" err="1" smtClean="0"/>
              <a:t>you</a:t>
            </a:r>
            <a:r>
              <a:rPr lang="fr-FR" dirty="0" smtClean="0"/>
              <a:t> </a:t>
            </a:r>
            <a:r>
              <a:rPr lang="fr-FR" dirty="0" err="1" smtClean="0"/>
              <a:t>find</a:t>
            </a:r>
            <a:r>
              <a:rPr lang="fr-FR" dirty="0" smtClean="0"/>
              <a:t> </a:t>
            </a:r>
            <a:r>
              <a:rPr lang="fr-FR" dirty="0" err="1" smtClean="0"/>
              <a:t>three</a:t>
            </a:r>
            <a:r>
              <a:rPr lang="fr-FR" dirty="0" smtClean="0"/>
              <a:t> </a:t>
            </a:r>
            <a:r>
              <a:rPr lang="fr-FR" dirty="0" err="1" smtClean="0"/>
              <a:t>factors</a:t>
            </a:r>
            <a:r>
              <a:rPr lang="fr-FR" dirty="0" smtClean="0"/>
              <a:t> of </a:t>
            </a:r>
            <a:r>
              <a:rPr lang="fr-FR" dirty="0" err="1" smtClean="0"/>
              <a:t>gentrification</a:t>
            </a:r>
            <a:endParaRPr lang="fr-FR" dirty="0"/>
          </a:p>
        </p:txBody>
      </p:sp>
      <p:sp>
        <p:nvSpPr>
          <p:cNvPr id="3" name="Content Placeholder 2"/>
          <p:cNvSpPr>
            <a:spLocks noGrp="1"/>
          </p:cNvSpPr>
          <p:nvPr>
            <p:ph idx="1"/>
          </p:nvPr>
        </p:nvSpPr>
        <p:spPr/>
        <p:txBody>
          <a:bodyPr>
            <a:normAutofit fontScale="92500" lnSpcReduction="10000"/>
          </a:bodyPr>
          <a:lstStyle/>
          <a:p>
            <a:r>
              <a:rPr lang="fr-FR" dirty="0" smtClean="0"/>
              <a:t>A BID</a:t>
            </a:r>
          </a:p>
          <a:p>
            <a:r>
              <a:rPr lang="fr-FR" dirty="0" smtClean="0"/>
              <a:t>An </a:t>
            </a:r>
            <a:r>
              <a:rPr lang="fr-FR" dirty="0" err="1" smtClean="0"/>
              <a:t>Empowerment</a:t>
            </a:r>
            <a:r>
              <a:rPr lang="fr-FR" dirty="0" smtClean="0"/>
              <a:t> Zone (</a:t>
            </a:r>
            <a:r>
              <a:rPr lang="fr-FR" dirty="0" err="1" smtClean="0"/>
              <a:t>Upper</a:t>
            </a:r>
            <a:r>
              <a:rPr lang="fr-FR" dirty="0" smtClean="0"/>
              <a:t> </a:t>
            </a:r>
            <a:r>
              <a:rPr lang="fr-FR" dirty="0" smtClean="0"/>
              <a:t>Manhattan </a:t>
            </a:r>
            <a:r>
              <a:rPr lang="fr-FR" dirty="0" err="1" smtClean="0"/>
              <a:t>Empowerment</a:t>
            </a:r>
            <a:r>
              <a:rPr lang="fr-FR" dirty="0" smtClean="0"/>
              <a:t> </a:t>
            </a:r>
            <a:r>
              <a:rPr lang="fr-FR" dirty="0" smtClean="0"/>
              <a:t>Zone)</a:t>
            </a:r>
            <a:endParaRPr lang="fr-FR" dirty="0" smtClean="0"/>
          </a:p>
          <a:p>
            <a:r>
              <a:rPr lang="fr-FR" dirty="0" err="1" smtClean="0"/>
              <a:t>Very</a:t>
            </a:r>
            <a:r>
              <a:rPr lang="fr-FR" dirty="0" smtClean="0"/>
              <a:t> </a:t>
            </a:r>
            <a:r>
              <a:rPr lang="fr-FR" dirty="0" err="1" smtClean="0"/>
              <a:t>wealthy</a:t>
            </a:r>
            <a:r>
              <a:rPr lang="fr-FR" dirty="0" smtClean="0"/>
              <a:t> </a:t>
            </a:r>
            <a:r>
              <a:rPr lang="fr-FR" dirty="0" err="1" smtClean="0"/>
              <a:t>neighborhoods</a:t>
            </a:r>
            <a:r>
              <a:rPr lang="fr-FR" dirty="0" smtClean="0"/>
              <a:t> in the </a:t>
            </a:r>
            <a:r>
              <a:rPr lang="fr-FR" dirty="0" err="1" smtClean="0"/>
              <a:t>vicinity</a:t>
            </a:r>
            <a:r>
              <a:rPr lang="fr-FR" dirty="0" smtClean="0"/>
              <a:t> (</a:t>
            </a:r>
            <a:r>
              <a:rPr lang="fr-FR" dirty="0" err="1" smtClean="0"/>
              <a:t>Upper</a:t>
            </a:r>
            <a:r>
              <a:rPr lang="fr-FR" dirty="0" smtClean="0"/>
              <a:t> East </a:t>
            </a:r>
            <a:r>
              <a:rPr lang="fr-FR" dirty="0" err="1" smtClean="0"/>
              <a:t>Side</a:t>
            </a:r>
            <a:r>
              <a:rPr lang="fr-FR" dirty="0" smtClean="0"/>
              <a:t>, </a:t>
            </a:r>
            <a:r>
              <a:rPr lang="fr-FR" dirty="0" err="1" smtClean="0"/>
              <a:t>Upper</a:t>
            </a:r>
            <a:r>
              <a:rPr lang="fr-FR" dirty="0" smtClean="0"/>
              <a:t> West </a:t>
            </a:r>
            <a:r>
              <a:rPr lang="fr-FR" dirty="0" err="1" smtClean="0"/>
              <a:t>Side</a:t>
            </a:r>
            <a:r>
              <a:rPr lang="fr-FR" dirty="0" smtClean="0"/>
              <a:t>); Harlem </a:t>
            </a:r>
            <a:r>
              <a:rPr lang="fr-FR" dirty="0" err="1" smtClean="0"/>
              <a:t>could</a:t>
            </a:r>
            <a:r>
              <a:rPr lang="fr-FR" dirty="0" smtClean="0"/>
              <a:t> </a:t>
            </a:r>
            <a:r>
              <a:rPr lang="fr-FR" dirty="0" err="1" smtClean="0"/>
              <a:t>be</a:t>
            </a:r>
            <a:r>
              <a:rPr lang="fr-FR" dirty="0" smtClean="0"/>
              <a:t> an extension of the </a:t>
            </a:r>
            <a:r>
              <a:rPr lang="fr-FR" dirty="0" err="1" smtClean="0"/>
              <a:t>core</a:t>
            </a:r>
            <a:r>
              <a:rPr lang="fr-FR" dirty="0" smtClean="0"/>
              <a:t> of the city</a:t>
            </a:r>
          </a:p>
          <a:p>
            <a:r>
              <a:rPr lang="fr-FR" dirty="0" smtClean="0"/>
              <a:t>As a </a:t>
            </a:r>
            <a:r>
              <a:rPr lang="fr-FR" dirty="0" err="1" smtClean="0"/>
              <a:t>consequence</a:t>
            </a:r>
            <a:r>
              <a:rPr lang="fr-FR" dirty="0" smtClean="0"/>
              <a:t>, real </a:t>
            </a:r>
            <a:r>
              <a:rPr lang="fr-FR" dirty="0" err="1" smtClean="0"/>
              <a:t>estate</a:t>
            </a:r>
            <a:r>
              <a:rPr lang="fr-FR" dirty="0" smtClean="0"/>
              <a:t> </a:t>
            </a:r>
            <a:r>
              <a:rPr lang="fr-FR" dirty="0" err="1" smtClean="0"/>
              <a:t>prices</a:t>
            </a:r>
            <a:r>
              <a:rPr lang="fr-FR" dirty="0" smtClean="0"/>
              <a:t> </a:t>
            </a:r>
            <a:r>
              <a:rPr lang="fr-FR" dirty="0" err="1" smtClean="0"/>
              <a:t>increase</a:t>
            </a:r>
            <a:r>
              <a:rPr lang="fr-FR" dirty="0" smtClean="0"/>
              <a:t> and people are </a:t>
            </a:r>
            <a:r>
              <a:rPr lang="fr-FR" dirty="0" err="1" smtClean="0"/>
              <a:t>forced</a:t>
            </a:r>
            <a:r>
              <a:rPr lang="fr-FR" dirty="0" smtClean="0"/>
              <a:t> to move out of </a:t>
            </a:r>
            <a:r>
              <a:rPr lang="fr-FR" dirty="0" err="1" smtClean="0"/>
              <a:t>their</a:t>
            </a:r>
            <a:r>
              <a:rPr lang="fr-FR" dirty="0" smtClean="0"/>
              <a:t> </a:t>
            </a:r>
            <a:r>
              <a:rPr lang="fr-FR" dirty="0" err="1" smtClean="0"/>
              <a:t>own</a:t>
            </a:r>
            <a:r>
              <a:rPr lang="fr-FR" dirty="0" smtClean="0"/>
              <a:t> </a:t>
            </a:r>
            <a:r>
              <a:rPr lang="fr-FR" dirty="0" err="1" smtClean="0"/>
              <a:t>neighborhood</a:t>
            </a:r>
            <a:r>
              <a:rPr lang="fr-FR" dirty="0" smtClean="0"/>
              <a:t> </a:t>
            </a:r>
            <a:r>
              <a:rPr lang="fr-FR" dirty="0" err="1" smtClean="0"/>
              <a:t>when</a:t>
            </a:r>
            <a:r>
              <a:rPr lang="fr-FR" dirty="0" smtClean="0"/>
              <a:t> </a:t>
            </a:r>
            <a:r>
              <a:rPr lang="fr-FR" dirty="0" err="1" smtClean="0"/>
              <a:t>they</a:t>
            </a:r>
            <a:r>
              <a:rPr lang="fr-FR" dirty="0" smtClean="0"/>
              <a:t> </a:t>
            </a:r>
            <a:r>
              <a:rPr lang="fr-FR" dirty="0" err="1" smtClean="0"/>
              <a:t>can’t</a:t>
            </a:r>
            <a:r>
              <a:rPr lang="fr-FR" dirty="0" smtClean="0"/>
              <a:t> </a:t>
            </a:r>
            <a:r>
              <a:rPr lang="fr-FR" dirty="0" err="1" smtClean="0"/>
              <a:t>afford</a:t>
            </a:r>
            <a:r>
              <a:rPr lang="fr-FR" dirty="0" smtClean="0"/>
              <a:t> the </a:t>
            </a:r>
            <a:r>
              <a:rPr lang="fr-FR" dirty="0" err="1" smtClean="0"/>
              <a:t>rent</a:t>
            </a:r>
            <a:r>
              <a:rPr lang="fr-FR" dirty="0" smtClean="0"/>
              <a:t> </a:t>
            </a:r>
            <a:r>
              <a:rPr lang="fr-FR" dirty="0" err="1" smtClean="0"/>
              <a:t>anymore</a:t>
            </a:r>
            <a:endParaRPr lang="fr-FR" dirty="0" smtClean="0"/>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r-FR" sz="3600" dirty="0" smtClean="0"/>
              <a:t>For people </a:t>
            </a:r>
            <a:r>
              <a:rPr lang="fr-FR" sz="3600" dirty="0" err="1" smtClean="0"/>
              <a:t>interested</a:t>
            </a:r>
            <a:r>
              <a:rPr lang="fr-FR" sz="3600" dirty="0" smtClean="0"/>
              <a:t> in </a:t>
            </a:r>
            <a:r>
              <a:rPr lang="fr-FR" sz="3600" dirty="0" err="1" smtClean="0"/>
              <a:t>this</a:t>
            </a:r>
            <a:r>
              <a:rPr lang="fr-FR" sz="3600" dirty="0" smtClean="0"/>
              <a:t> </a:t>
            </a:r>
            <a:r>
              <a:rPr lang="fr-FR" sz="3600" dirty="0" err="1" smtClean="0"/>
              <a:t>topic</a:t>
            </a:r>
            <a:r>
              <a:rPr lang="fr-FR" sz="3600" dirty="0" smtClean="0"/>
              <a:t>:</a:t>
            </a:r>
            <a:endParaRPr lang="fr-FR" sz="3600" dirty="0"/>
          </a:p>
        </p:txBody>
      </p:sp>
      <p:sp>
        <p:nvSpPr>
          <p:cNvPr id="3" name="Content Placeholder 2"/>
          <p:cNvSpPr>
            <a:spLocks noGrp="1"/>
          </p:cNvSpPr>
          <p:nvPr>
            <p:ph idx="1"/>
          </p:nvPr>
        </p:nvSpPr>
        <p:spPr>
          <a:xfrm>
            <a:off x="457200" y="1052736"/>
            <a:ext cx="8229600" cy="5400600"/>
          </a:xfrm>
        </p:spPr>
        <p:txBody>
          <a:bodyPr>
            <a:normAutofit fontScale="32500" lnSpcReduction="20000"/>
          </a:bodyPr>
          <a:lstStyle/>
          <a:p>
            <a:pPr algn="just">
              <a:buNone/>
            </a:pPr>
            <a:r>
              <a:rPr lang="en-US" sz="5500" b="1" dirty="0" smtClean="0"/>
              <a:t>Whose </a:t>
            </a:r>
            <a:r>
              <a:rPr lang="en-US" sz="5500" b="1" dirty="0" smtClean="0"/>
              <a:t>Harlem Is It</a:t>
            </a:r>
            <a:r>
              <a:rPr lang="en-US" sz="5500" b="1" dirty="0" smtClean="0"/>
              <a:t>?</a:t>
            </a:r>
          </a:p>
          <a:p>
            <a:pPr algn="just">
              <a:buNone/>
            </a:pPr>
            <a:endParaRPr lang="fr-FR" sz="4300" dirty="0" smtClean="0"/>
          </a:p>
          <a:p>
            <a:pPr algn="just">
              <a:buNone/>
            </a:pPr>
            <a:r>
              <a:rPr lang="en-US" sz="4300" dirty="0" smtClean="0"/>
              <a:t>Source: </a:t>
            </a:r>
            <a:r>
              <a:rPr lang="en-US" sz="4300" dirty="0" smtClean="0">
                <a:hlinkClick r:id="rId2"/>
              </a:rPr>
              <a:t>http</a:t>
            </a:r>
            <a:r>
              <a:rPr lang="en-US" sz="4300" dirty="0" smtClean="0">
                <a:hlinkClick r:id="rId2"/>
              </a:rPr>
              <a:t>://</a:t>
            </a:r>
            <a:r>
              <a:rPr lang="en-US" sz="4300" dirty="0" smtClean="0">
                <a:hlinkClick r:id="rId2"/>
              </a:rPr>
              <a:t>nymag.com/realestate/features/48328/index4.html</a:t>
            </a:r>
            <a:endParaRPr lang="en-US" sz="4300" dirty="0" smtClean="0"/>
          </a:p>
          <a:p>
            <a:pPr algn="just">
              <a:buNone/>
            </a:pPr>
            <a:endParaRPr lang="fr-FR" sz="4900" dirty="0" smtClean="0"/>
          </a:p>
          <a:p>
            <a:pPr algn="just">
              <a:buNone/>
            </a:pPr>
            <a:r>
              <a:rPr lang="en-GB" sz="4900" dirty="0" smtClean="0"/>
              <a:t>It’s not about identity politics or cultural preservation, [Suggs the real estate agent] tells me. It’s about math. [...]”What is going to change, is anybody with money who can afford the house is </a:t>
            </a:r>
            <a:r>
              <a:rPr lang="en-GB" sz="4900" dirty="0" err="1" smtClean="0"/>
              <a:t>gonna</a:t>
            </a:r>
            <a:r>
              <a:rPr lang="en-GB" sz="4900" dirty="0" smtClean="0"/>
              <a:t> buy the house. And if the house is very expensive, because the black middle class is smaller than the white middle class, there will be more </a:t>
            </a:r>
            <a:r>
              <a:rPr lang="en-GB" sz="4900" dirty="0" err="1" smtClean="0"/>
              <a:t>nonblacks</a:t>
            </a:r>
            <a:r>
              <a:rPr lang="en-GB" sz="4900" dirty="0" smtClean="0"/>
              <a:t> buying the houses.”</a:t>
            </a:r>
            <a:endParaRPr lang="fr-FR" sz="4900" dirty="0" smtClean="0"/>
          </a:p>
          <a:p>
            <a:pPr algn="just">
              <a:buNone/>
            </a:pPr>
            <a:r>
              <a:rPr lang="en-GB" sz="4900" dirty="0" smtClean="0"/>
              <a:t>[...] No one wants to go back to the bad old days of sky-high murder rates and bombed-out tenements. But that doesn’t mean everyone is in </a:t>
            </a:r>
            <a:r>
              <a:rPr lang="en-GB" sz="4900" dirty="0" err="1" smtClean="0"/>
              <a:t>favor</a:t>
            </a:r>
            <a:r>
              <a:rPr lang="en-GB" sz="4900" dirty="0" smtClean="0"/>
              <a:t> of unchecked gentrification, either. In one of the most expensive cities in the world, Harlem has long been one of the few reliably affordable </a:t>
            </a:r>
            <a:r>
              <a:rPr lang="en-GB" sz="4900" dirty="0" err="1" smtClean="0"/>
              <a:t>neighborhoods</a:t>
            </a:r>
            <a:r>
              <a:rPr lang="en-GB" sz="4900" dirty="0" smtClean="0"/>
              <a:t>, and </a:t>
            </a:r>
            <a:r>
              <a:rPr lang="en-GB" sz="4900" dirty="0" err="1" smtClean="0"/>
              <a:t>neighborhood</a:t>
            </a:r>
            <a:r>
              <a:rPr lang="en-GB" sz="4900" dirty="0" smtClean="0"/>
              <a:t> advocates say that’s invaluable. [...] The Bloomberg administration is rezoning all of 125th Street for more than 2,000 new market-rate condos, as well as office towers; along the East River, $1 million condos are coming next to the site of a future shopping mall; and to the west, Columbia is threatening to swallow a whole swath of the </a:t>
            </a:r>
            <a:r>
              <a:rPr lang="en-GB" sz="4900" dirty="0" err="1" smtClean="0"/>
              <a:t>neighborhood</a:t>
            </a:r>
            <a:r>
              <a:rPr lang="en-GB" sz="4900" dirty="0" smtClean="0"/>
              <a:t>. [...] </a:t>
            </a:r>
            <a:endParaRPr lang="fr-FR" sz="4900" dirty="0" smtClean="0"/>
          </a:p>
          <a:p>
            <a:pPr algn="just">
              <a:buNone/>
            </a:pPr>
            <a:r>
              <a:rPr lang="en-GB" sz="4900" dirty="0" smtClean="0"/>
              <a:t>Then there’s the even trickier question of race. Suggs and others insist that trying to preserve Harlem as a mainly black </a:t>
            </a:r>
            <a:r>
              <a:rPr lang="en-GB" sz="4900" dirty="0" err="1" smtClean="0"/>
              <a:t>neighborhood</a:t>
            </a:r>
            <a:r>
              <a:rPr lang="en-GB" sz="4900" dirty="0" smtClean="0"/>
              <a:t> is just reverse discrimination. [...] Still others simply sense something important disappearing in Harlem. “I feel about Harlem the same way I feel about Chinatown or Florence, or even New Orleans,” says Michael Henry Adams. “A place like this without natives living there becomes pointless.”</a:t>
            </a:r>
            <a:endParaRPr lang="fr-FR" sz="4900" dirty="0" smtClean="0"/>
          </a:p>
          <a:p>
            <a:pPr algn="just">
              <a:buNone/>
            </a:pPr>
            <a:r>
              <a:rPr lang="en-GB" sz="4900" dirty="0" smtClean="0"/>
              <a:t>[...] The practical reality, Suggs maintains, is that Harlem will remain black no matter what. “Look out the window,” she says. “What are we seeing? What are those big buildings? That’s public housing. Who lives in public housing? Black folks. Public housing, you’re rent-stabilized or rent-controlled. You’re not leaving unless you go feet-first. [...]” </a:t>
            </a:r>
            <a:endParaRPr lang="fr-FR" sz="49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 Global city, </a:t>
            </a:r>
            <a:r>
              <a:rPr lang="fr-FR" dirty="0" err="1" smtClean="0"/>
              <a:t>cosmopolitan</a:t>
            </a:r>
            <a:r>
              <a:rPr lang="fr-FR" dirty="0" smtClean="0"/>
              <a:t> city</a:t>
            </a:r>
            <a:endParaRPr lang="fr-FR" dirty="0"/>
          </a:p>
        </p:txBody>
      </p:sp>
      <p:sp>
        <p:nvSpPr>
          <p:cNvPr id="6" name="Content Placeholder 5"/>
          <p:cNvSpPr>
            <a:spLocks noGrp="1"/>
          </p:cNvSpPr>
          <p:nvPr>
            <p:ph idx="1"/>
          </p:nvPr>
        </p:nvSpPr>
        <p:spPr>
          <a:xfrm>
            <a:off x="467544" y="1340768"/>
            <a:ext cx="8229600" cy="5328592"/>
          </a:xfrm>
        </p:spPr>
        <p:txBody>
          <a:bodyPr>
            <a:noAutofit/>
          </a:bodyPr>
          <a:lstStyle/>
          <a:p>
            <a:r>
              <a:rPr lang="fr-FR" dirty="0" smtClean="0"/>
              <a:t>Main </a:t>
            </a:r>
            <a:r>
              <a:rPr lang="fr-FR" dirty="0" err="1" smtClean="0"/>
              <a:t>gateway</a:t>
            </a:r>
            <a:r>
              <a:rPr lang="fr-FR" dirty="0" smtClean="0"/>
              <a:t> to the US</a:t>
            </a:r>
          </a:p>
          <a:p>
            <a:r>
              <a:rPr lang="fr-FR" dirty="0" smtClean="0"/>
              <a:t>Ellis Island; 12 M migrants </a:t>
            </a:r>
            <a:r>
              <a:rPr lang="fr-FR" dirty="0" err="1" smtClean="0"/>
              <a:t>processed</a:t>
            </a:r>
            <a:r>
              <a:rPr lang="fr-FR" dirty="0" smtClean="0"/>
              <a:t> (1892-1954)</a:t>
            </a:r>
          </a:p>
          <a:p>
            <a:r>
              <a:rPr lang="fr-FR" dirty="0" err="1" smtClean="0"/>
              <a:t>Busiest</a:t>
            </a:r>
            <a:r>
              <a:rPr lang="fr-FR" dirty="0" smtClean="0"/>
              <a:t> immigrants inspection station in the US</a:t>
            </a:r>
          </a:p>
          <a:p>
            <a:r>
              <a:rPr lang="fr-FR" dirty="0" smtClean="0"/>
              <a:t>19th c. = Europe (</a:t>
            </a:r>
            <a:r>
              <a:rPr lang="fr-FR" dirty="0" err="1" smtClean="0"/>
              <a:t>catholics</a:t>
            </a:r>
            <a:r>
              <a:rPr lang="fr-FR" dirty="0" smtClean="0"/>
              <a:t>, tensions in the city)</a:t>
            </a:r>
          </a:p>
          <a:p>
            <a:r>
              <a:rPr lang="fr-FR" dirty="0" smtClean="0"/>
              <a:t>20th c. = diverse </a:t>
            </a:r>
            <a:r>
              <a:rPr lang="fr-FR" dirty="0" err="1" smtClean="0"/>
              <a:t>origins</a:t>
            </a:r>
            <a:r>
              <a:rPr lang="fr-FR" dirty="0" smtClean="0"/>
              <a:t> (</a:t>
            </a:r>
            <a:r>
              <a:rPr lang="fr-FR" dirty="0" err="1" smtClean="0"/>
              <a:t>Asia</a:t>
            </a:r>
            <a:r>
              <a:rPr lang="fr-FR" dirty="0" smtClean="0"/>
              <a:t>, </a:t>
            </a:r>
            <a:r>
              <a:rPr lang="fr-FR" dirty="0" err="1" smtClean="0"/>
              <a:t>Caribbean</a:t>
            </a:r>
            <a:r>
              <a:rPr lang="fr-FR" dirty="0" smtClean="0"/>
              <a:t>, Latin </a:t>
            </a:r>
            <a:r>
              <a:rPr lang="fr-FR" dirty="0" err="1" smtClean="0"/>
              <a:t>America</a:t>
            </a:r>
            <a:r>
              <a:rPr lang="fr-FR" dirty="0" smtClean="0"/>
              <a:t>, …); </a:t>
            </a:r>
            <a:r>
              <a:rPr lang="fr-FR" dirty="0" err="1" smtClean="0"/>
              <a:t>refugiees</a:t>
            </a:r>
            <a:r>
              <a:rPr lang="fr-FR" dirty="0" smtClean="0"/>
              <a:t> </a:t>
            </a:r>
            <a:r>
              <a:rPr lang="fr-FR" dirty="0" err="1" smtClean="0"/>
              <a:t>after</a:t>
            </a:r>
            <a:r>
              <a:rPr lang="fr-FR" dirty="0" smtClean="0"/>
              <a:t> WWII (</a:t>
            </a:r>
            <a:r>
              <a:rPr lang="fr-FR" dirty="0" err="1" smtClean="0"/>
              <a:t>Holocaust</a:t>
            </a:r>
            <a:r>
              <a:rPr lang="fr-FR" dirty="0" smtClean="0"/>
              <a:t> </a:t>
            </a:r>
            <a:r>
              <a:rPr lang="fr-FR" dirty="0" err="1" smtClean="0"/>
              <a:t>survivors</a:t>
            </a:r>
            <a:r>
              <a:rPr lang="fr-FR" dirty="0" smtClean="0"/>
              <a:t>)</a:t>
            </a:r>
          </a:p>
        </p:txBody>
      </p:sp>
      <p:pic>
        <p:nvPicPr>
          <p:cNvPr id="4" name="Picture 3" descr="82679-004-D5F7000A.jpg"/>
          <p:cNvPicPr>
            <a:picLocks noChangeAspect="1"/>
          </p:cNvPicPr>
          <p:nvPr/>
        </p:nvPicPr>
        <p:blipFill>
          <a:blip r:embed="rId2" cstate="print"/>
          <a:stretch>
            <a:fillRect/>
          </a:stretch>
        </p:blipFill>
        <p:spPr>
          <a:xfrm>
            <a:off x="3563888" y="2636912"/>
            <a:ext cx="5238750" cy="343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5328592" cy="6192688"/>
          </a:xfrm>
        </p:spPr>
        <p:txBody>
          <a:bodyPr>
            <a:noAutofit/>
          </a:bodyPr>
          <a:lstStyle/>
          <a:p>
            <a:r>
              <a:rPr lang="fr-FR" dirty="0" err="1" smtClean="0"/>
              <a:t>Today</a:t>
            </a:r>
            <a:r>
              <a:rPr lang="fr-FR" dirty="0" smtClean="0"/>
              <a:t> = </a:t>
            </a:r>
            <a:r>
              <a:rPr lang="fr-FR" dirty="0" err="1" smtClean="0"/>
              <a:t>approximately</a:t>
            </a:r>
            <a:r>
              <a:rPr lang="fr-FR" dirty="0" smtClean="0"/>
              <a:t> 6 M immigrants</a:t>
            </a:r>
          </a:p>
          <a:p>
            <a:r>
              <a:rPr lang="fr-FR" dirty="0" err="1" smtClean="0"/>
              <a:t>Third</a:t>
            </a:r>
            <a:r>
              <a:rPr lang="fr-FR" dirty="0" smtClean="0"/>
              <a:t> </a:t>
            </a:r>
            <a:r>
              <a:rPr lang="fr-FR" dirty="0" err="1" smtClean="0"/>
              <a:t>rank</a:t>
            </a:r>
            <a:r>
              <a:rPr lang="fr-FR" dirty="0" smtClean="0"/>
              <a:t> in the country</a:t>
            </a:r>
          </a:p>
          <a:p>
            <a:r>
              <a:rPr lang="fr-FR" dirty="0" smtClean="0"/>
              <a:t>2011; more </a:t>
            </a:r>
            <a:r>
              <a:rPr lang="fr-FR" dirty="0" err="1" smtClean="0"/>
              <a:t>than</a:t>
            </a:r>
            <a:r>
              <a:rPr lang="fr-FR" dirty="0" smtClean="0"/>
              <a:t> 1/3 of NYC </a:t>
            </a:r>
            <a:r>
              <a:rPr lang="fr-FR" dirty="0" err="1" smtClean="0"/>
              <a:t>inhabitants</a:t>
            </a:r>
            <a:r>
              <a:rPr lang="fr-FR" dirty="0" smtClean="0"/>
              <a:t> are </a:t>
            </a:r>
            <a:r>
              <a:rPr lang="fr-FR" dirty="0" err="1" smtClean="0"/>
              <a:t>foreign</a:t>
            </a:r>
            <a:r>
              <a:rPr lang="fr-FR" dirty="0" smtClean="0"/>
              <a:t> </a:t>
            </a:r>
            <a:r>
              <a:rPr lang="fr-FR" dirty="0" err="1" smtClean="0"/>
              <a:t>born</a:t>
            </a:r>
            <a:r>
              <a:rPr lang="fr-FR" dirty="0" smtClean="0"/>
              <a:t> </a:t>
            </a:r>
          </a:p>
          <a:p>
            <a:r>
              <a:rPr lang="fr-FR" dirty="0" smtClean="0"/>
              <a:t>30% </a:t>
            </a:r>
            <a:r>
              <a:rPr lang="fr-FR" dirty="0" err="1" smtClean="0"/>
              <a:t>were</a:t>
            </a:r>
            <a:r>
              <a:rPr lang="fr-FR" dirty="0" smtClean="0"/>
              <a:t> </a:t>
            </a:r>
            <a:r>
              <a:rPr lang="fr-FR" dirty="0" err="1" smtClean="0"/>
              <a:t>born</a:t>
            </a:r>
            <a:r>
              <a:rPr lang="fr-FR" dirty="0" smtClean="0"/>
              <a:t> in the </a:t>
            </a:r>
            <a:r>
              <a:rPr lang="fr-FR" dirty="0" err="1" smtClean="0"/>
              <a:t>Caribbean</a:t>
            </a:r>
            <a:endParaRPr lang="fr-FR" dirty="0" smtClean="0"/>
          </a:p>
          <a:p>
            <a:r>
              <a:rPr lang="fr-FR" dirty="0" smtClean="0"/>
              <a:t>24% in </a:t>
            </a:r>
            <a:r>
              <a:rPr lang="fr-FR" dirty="0" err="1" smtClean="0"/>
              <a:t>Asia</a:t>
            </a:r>
            <a:endParaRPr lang="fr-FR" dirty="0" smtClean="0"/>
          </a:p>
          <a:p>
            <a:r>
              <a:rPr lang="fr-FR" dirty="0" smtClean="0"/>
              <a:t>19% in Europe</a:t>
            </a:r>
          </a:p>
          <a:p>
            <a:r>
              <a:rPr lang="fr-FR" dirty="0" smtClean="0"/>
              <a:t>9% in Central </a:t>
            </a:r>
            <a:r>
              <a:rPr lang="fr-FR" dirty="0" err="1" smtClean="0"/>
              <a:t>America</a:t>
            </a:r>
            <a:endParaRPr lang="fr-FR" dirty="0" smtClean="0"/>
          </a:p>
          <a:p>
            <a:r>
              <a:rPr lang="fr-FR" dirty="0" smtClean="0"/>
              <a:t>3% in </a:t>
            </a:r>
            <a:r>
              <a:rPr lang="fr-FR" dirty="0" err="1" smtClean="0"/>
              <a:t>Africa</a:t>
            </a:r>
            <a:endParaRPr lang="fr-FR" dirty="0" smtClean="0"/>
          </a:p>
        </p:txBody>
      </p:sp>
      <p:pic>
        <p:nvPicPr>
          <p:cNvPr id="4" name="Picture 3" descr="chalabi-datalab-cities-1-1.png"/>
          <p:cNvPicPr>
            <a:picLocks noChangeAspect="1"/>
          </p:cNvPicPr>
          <p:nvPr/>
        </p:nvPicPr>
        <p:blipFill>
          <a:blip r:embed="rId2" cstate="print"/>
          <a:srcRect r="37467"/>
          <a:stretch>
            <a:fillRect/>
          </a:stretch>
        </p:blipFill>
        <p:spPr>
          <a:xfrm>
            <a:off x="5580112" y="548680"/>
            <a:ext cx="3424779" cy="5057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smtClean="0"/>
              <a:t>B) </a:t>
            </a:r>
            <a:r>
              <a:rPr lang="fr-FR" sz="3600" dirty="0" err="1" smtClean="0"/>
              <a:t>Salad</a:t>
            </a:r>
            <a:r>
              <a:rPr lang="fr-FR" sz="3600" dirty="0" smtClean="0"/>
              <a:t> </a:t>
            </a:r>
            <a:r>
              <a:rPr lang="fr-FR" sz="3600" dirty="0" err="1" smtClean="0"/>
              <a:t>bowl</a:t>
            </a:r>
            <a:r>
              <a:rPr lang="fr-FR" sz="3600" dirty="0" smtClean="0"/>
              <a:t> or </a:t>
            </a:r>
            <a:r>
              <a:rPr lang="fr-FR" sz="3600" dirty="0" err="1" smtClean="0"/>
              <a:t>melting</a:t>
            </a:r>
            <a:r>
              <a:rPr lang="fr-FR" sz="3600" dirty="0" smtClean="0"/>
              <a:t> pot? Racial and socio-spatial </a:t>
            </a:r>
            <a:r>
              <a:rPr lang="fr-FR" sz="3600" dirty="0" err="1" smtClean="0"/>
              <a:t>segregation</a:t>
            </a:r>
            <a:r>
              <a:rPr lang="fr-FR" sz="3600" dirty="0" smtClean="0"/>
              <a:t> in New York</a:t>
            </a:r>
            <a:endParaRPr lang="fr-FR" sz="3600" dirty="0"/>
          </a:p>
        </p:txBody>
      </p:sp>
      <p:pic>
        <p:nvPicPr>
          <p:cNvPr id="4" name="Content Placeholder 3" descr="348px-TheMeltingpot1.jpg"/>
          <p:cNvPicPr>
            <a:picLocks noGrp="1" noChangeAspect="1"/>
          </p:cNvPicPr>
          <p:nvPr>
            <p:ph idx="1"/>
          </p:nvPr>
        </p:nvPicPr>
        <p:blipFill>
          <a:blip r:embed="rId2" cstate="print"/>
          <a:stretch>
            <a:fillRect/>
          </a:stretch>
        </p:blipFill>
        <p:spPr>
          <a:xfrm>
            <a:off x="467544" y="1772816"/>
            <a:ext cx="3393000" cy="4680000"/>
          </a:xfrm>
        </p:spPr>
      </p:pic>
      <p:sp>
        <p:nvSpPr>
          <p:cNvPr id="6" name="Content Placeholder 2"/>
          <p:cNvSpPr txBox="1">
            <a:spLocks/>
          </p:cNvSpPr>
          <p:nvPr/>
        </p:nvSpPr>
        <p:spPr>
          <a:xfrm>
            <a:off x="4139952" y="1844824"/>
            <a:ext cx="4824536" cy="247687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Melting</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pot = assimilation /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common</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culture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Salad</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bowl</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 juxtaposition of cultures;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they</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do not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merge</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ulie (windows)\Dropbox\Section euro anglais\Section euro - Terminales\G2 - New York global city\Map1_raceethnreligion.png"/>
          <p:cNvPicPr>
            <a:picLocks noChangeAspect="1" noChangeArrowheads="1"/>
          </p:cNvPicPr>
          <p:nvPr/>
        </p:nvPicPr>
        <p:blipFill>
          <a:blip r:embed="rId2" cstate="print"/>
          <a:srcRect/>
          <a:stretch>
            <a:fillRect/>
          </a:stretch>
        </p:blipFill>
        <p:spPr bwMode="auto">
          <a:xfrm>
            <a:off x="539552" y="630000"/>
            <a:ext cx="8065945" cy="6228000"/>
          </a:xfrm>
          <a:prstGeom prst="rect">
            <a:avLst/>
          </a:prstGeom>
          <a:noFill/>
        </p:spPr>
      </p:pic>
      <p:sp>
        <p:nvSpPr>
          <p:cNvPr id="3" name="TextBox 2"/>
          <p:cNvSpPr txBox="1"/>
          <p:nvPr/>
        </p:nvSpPr>
        <p:spPr>
          <a:xfrm>
            <a:off x="1691680" y="0"/>
            <a:ext cx="4752528" cy="584775"/>
          </a:xfrm>
          <a:prstGeom prst="rect">
            <a:avLst/>
          </a:prstGeom>
          <a:noFill/>
        </p:spPr>
        <p:txBody>
          <a:bodyPr wrap="square" rtlCol="0">
            <a:spAutoFit/>
          </a:bodyPr>
          <a:lstStyle/>
          <a:p>
            <a:pPr>
              <a:buFont typeface="Arial" pitchFamily="34" charset="0"/>
              <a:buChar char="•"/>
            </a:pPr>
            <a:r>
              <a:rPr lang="fr-FR" sz="3200" b="1" u="sng" dirty="0" smtClean="0"/>
              <a:t> Racial </a:t>
            </a:r>
            <a:r>
              <a:rPr lang="fr-FR" sz="3200" b="1" u="sng" dirty="0" err="1" smtClean="0"/>
              <a:t>segregation</a:t>
            </a:r>
            <a:r>
              <a:rPr lang="fr-FR" sz="3200" b="1" u="sng" dirty="0" smtClean="0"/>
              <a:t>? </a:t>
            </a:r>
            <a:endParaRPr lang="fr-FR" sz="32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ties of immigrants NY.jpg"/>
          <p:cNvPicPr>
            <a:picLocks noGrp="1" noChangeAspect="1"/>
          </p:cNvPicPr>
          <p:nvPr>
            <p:ph idx="1"/>
          </p:nvPr>
        </p:nvPicPr>
        <p:blipFill>
          <a:blip r:embed="rId2" cstate="print"/>
          <a:stretch>
            <a:fillRect/>
          </a:stretch>
        </p:blipFill>
        <p:spPr>
          <a:xfrm>
            <a:off x="1043608" y="0"/>
            <a:ext cx="4635743" cy="6660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29600" cy="4525963"/>
          </a:xfrm>
        </p:spPr>
        <p:txBody>
          <a:bodyPr/>
          <a:lstStyle/>
          <a:p>
            <a:r>
              <a:rPr lang="fr-FR" dirty="0" err="1" smtClean="0"/>
              <a:t>Communitarianism</a:t>
            </a:r>
            <a:endParaRPr lang="fr-FR" dirty="0" smtClean="0"/>
          </a:p>
          <a:p>
            <a:r>
              <a:rPr lang="fr-FR" dirty="0" err="1" smtClean="0"/>
              <a:t>Neighbourhoods</a:t>
            </a:r>
            <a:r>
              <a:rPr lang="fr-FR" dirty="0" smtClean="0"/>
              <a:t>:</a:t>
            </a:r>
          </a:p>
          <a:p>
            <a:endParaRPr lang="fr-FR" dirty="0" smtClean="0"/>
          </a:p>
          <a:p>
            <a:endParaRPr lang="fr-FR" dirty="0"/>
          </a:p>
        </p:txBody>
      </p:sp>
      <p:pic>
        <p:nvPicPr>
          <p:cNvPr id="3074" name="Picture 2" descr="E:\New York 2011-10\2011-10-27-37.JPG"/>
          <p:cNvPicPr>
            <a:picLocks noChangeAspect="1" noChangeArrowheads="1"/>
          </p:cNvPicPr>
          <p:nvPr/>
        </p:nvPicPr>
        <p:blipFill>
          <a:blip r:embed="rId2" cstate="print"/>
          <a:srcRect/>
          <a:stretch>
            <a:fillRect/>
          </a:stretch>
        </p:blipFill>
        <p:spPr bwMode="auto">
          <a:xfrm>
            <a:off x="467544" y="1628800"/>
            <a:ext cx="6491580" cy="4320000"/>
          </a:xfrm>
          <a:prstGeom prst="rect">
            <a:avLst/>
          </a:prstGeom>
          <a:noFill/>
        </p:spPr>
      </p:pic>
      <p:pic>
        <p:nvPicPr>
          <p:cNvPr id="7" name="Picture 6" descr="littel-italy.jpg"/>
          <p:cNvPicPr>
            <a:picLocks noChangeAspect="1"/>
          </p:cNvPicPr>
          <p:nvPr/>
        </p:nvPicPr>
        <p:blipFill>
          <a:blip r:embed="rId3" cstate="print"/>
          <a:stretch>
            <a:fillRect/>
          </a:stretch>
        </p:blipFill>
        <p:spPr>
          <a:xfrm>
            <a:off x="971600" y="1628800"/>
            <a:ext cx="5709119" cy="4284000"/>
          </a:xfrm>
          <a:prstGeom prst="rect">
            <a:avLst/>
          </a:prstGeom>
        </p:spPr>
      </p:pic>
      <p:pic>
        <p:nvPicPr>
          <p:cNvPr id="9" name="Picture 8" descr="coney-island-new-york-93.jpg"/>
          <p:cNvPicPr>
            <a:picLocks noChangeAspect="1"/>
          </p:cNvPicPr>
          <p:nvPr/>
        </p:nvPicPr>
        <p:blipFill>
          <a:blip r:embed="rId4" cstate="print"/>
          <a:stretch>
            <a:fillRect/>
          </a:stretch>
        </p:blipFill>
        <p:spPr>
          <a:xfrm>
            <a:off x="2051720" y="1700808"/>
            <a:ext cx="5568000" cy="4176000"/>
          </a:xfrm>
          <a:prstGeom prst="rect">
            <a:avLst/>
          </a:prstGeom>
        </p:spPr>
      </p:pic>
      <p:pic>
        <p:nvPicPr>
          <p:cNvPr id="10" name="Picture 9" descr="8124-8035.main_p.jpg"/>
          <p:cNvPicPr>
            <a:picLocks noChangeAspect="1"/>
          </p:cNvPicPr>
          <p:nvPr/>
        </p:nvPicPr>
        <p:blipFill>
          <a:blip r:embed="rId5" cstate="print"/>
          <a:stretch>
            <a:fillRect/>
          </a:stretch>
        </p:blipFill>
        <p:spPr>
          <a:xfrm>
            <a:off x="2123728" y="1628800"/>
            <a:ext cx="6414551" cy="4284000"/>
          </a:xfrm>
          <a:prstGeom prst="rect">
            <a:avLst/>
          </a:prstGeom>
        </p:spPr>
      </p:pic>
      <p:pic>
        <p:nvPicPr>
          <p:cNvPr id="11" name="Picture 10" descr="kt-koreaway.jpg"/>
          <p:cNvPicPr>
            <a:picLocks noChangeAspect="1"/>
          </p:cNvPicPr>
          <p:nvPr/>
        </p:nvPicPr>
        <p:blipFill>
          <a:blip r:embed="rId6" cstate="print"/>
          <a:stretch>
            <a:fillRect/>
          </a:stretch>
        </p:blipFill>
        <p:spPr>
          <a:xfrm>
            <a:off x="3635896" y="1844824"/>
            <a:ext cx="5272191" cy="39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lstStyle/>
          <a:p>
            <a:r>
              <a:rPr lang="fr-FR" dirty="0" err="1" smtClean="0"/>
              <a:t>Median</a:t>
            </a:r>
            <a:r>
              <a:rPr lang="fr-FR" dirty="0" smtClean="0"/>
              <a:t> </a:t>
            </a:r>
            <a:r>
              <a:rPr lang="fr-FR" dirty="0" err="1" smtClean="0"/>
              <a:t>income</a:t>
            </a:r>
            <a:r>
              <a:rPr lang="fr-FR" dirty="0" smtClean="0"/>
              <a:t> of Black people in the city </a:t>
            </a:r>
            <a:r>
              <a:rPr lang="fr-FR" dirty="0" err="1" smtClean="0"/>
              <a:t>is</a:t>
            </a:r>
            <a:r>
              <a:rPr lang="fr-FR" dirty="0" smtClean="0"/>
              <a:t> 2/3 of the </a:t>
            </a:r>
            <a:r>
              <a:rPr lang="fr-FR" dirty="0" err="1" smtClean="0"/>
              <a:t>median</a:t>
            </a:r>
            <a:r>
              <a:rPr lang="fr-FR" dirty="0" smtClean="0"/>
              <a:t> </a:t>
            </a:r>
            <a:r>
              <a:rPr lang="fr-FR" dirty="0" err="1" smtClean="0"/>
              <a:t>income</a:t>
            </a:r>
            <a:r>
              <a:rPr lang="fr-FR" dirty="0" smtClean="0"/>
              <a:t> of </a:t>
            </a:r>
            <a:r>
              <a:rPr lang="fr-FR" dirty="0" err="1" smtClean="0"/>
              <a:t>Whites</a:t>
            </a:r>
            <a:endParaRPr lang="fr-FR" dirty="0" smtClean="0"/>
          </a:p>
          <a:p>
            <a:r>
              <a:rPr lang="fr-FR" dirty="0" err="1" smtClean="0"/>
              <a:t>Segregated</a:t>
            </a:r>
            <a:r>
              <a:rPr lang="fr-FR" dirty="0" smtClean="0"/>
              <a:t> areas:</a:t>
            </a:r>
          </a:p>
          <a:p>
            <a:r>
              <a:rPr lang="fr-FR" dirty="0" smtClean="0"/>
              <a:t>Harlem</a:t>
            </a:r>
          </a:p>
          <a:p>
            <a:r>
              <a:rPr lang="fr-FR" dirty="0" smtClean="0"/>
              <a:t>Central Brooklyn</a:t>
            </a:r>
          </a:p>
          <a:p>
            <a:r>
              <a:rPr lang="fr-FR" dirty="0" smtClean="0"/>
              <a:t>Bronx</a:t>
            </a:r>
          </a:p>
          <a:p>
            <a:r>
              <a:rPr lang="fr-FR" dirty="0" smtClean="0"/>
              <a:t>Queens</a:t>
            </a:r>
          </a:p>
        </p:txBody>
      </p:sp>
      <p:pic>
        <p:nvPicPr>
          <p:cNvPr id="4" name="Picture 3" descr="ny2.png"/>
          <p:cNvPicPr>
            <a:picLocks noChangeAspect="1"/>
          </p:cNvPicPr>
          <p:nvPr/>
        </p:nvPicPr>
        <p:blipFill>
          <a:blip r:embed="rId2" cstate="print"/>
          <a:stretch>
            <a:fillRect/>
          </a:stretch>
        </p:blipFill>
        <p:spPr>
          <a:xfrm>
            <a:off x="3437062" y="2348880"/>
            <a:ext cx="5706938" cy="428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a:bodyPr>
          <a:lstStyle/>
          <a:p>
            <a:r>
              <a:rPr lang="fr-FR" u="sng" dirty="0" smtClean="0"/>
              <a:t>Social </a:t>
            </a:r>
            <a:r>
              <a:rPr lang="fr-FR" u="sng" dirty="0" err="1" smtClean="0"/>
              <a:t>segregation</a:t>
            </a:r>
            <a:r>
              <a:rPr lang="fr-FR" u="sng" dirty="0" smtClean="0"/>
              <a:t>? </a:t>
            </a:r>
          </a:p>
          <a:p>
            <a:r>
              <a:rPr lang="fr-FR" dirty="0" err="1" smtClean="0"/>
              <a:t>Poverty</a:t>
            </a:r>
            <a:r>
              <a:rPr lang="fr-FR" dirty="0" smtClean="0"/>
              <a:t> in NYC</a:t>
            </a:r>
          </a:p>
          <a:p>
            <a:r>
              <a:rPr lang="fr-FR" dirty="0" smtClean="0"/>
              <a:t>Social </a:t>
            </a:r>
            <a:r>
              <a:rPr lang="fr-FR" dirty="0" err="1" smtClean="0"/>
              <a:t>inequalities</a:t>
            </a:r>
            <a:endParaRPr lang="fr-FR" dirty="0" smtClean="0"/>
          </a:p>
          <a:p>
            <a:r>
              <a:rPr lang="fr-FR" dirty="0" smtClean="0"/>
              <a:t>10% of the </a:t>
            </a:r>
            <a:r>
              <a:rPr lang="fr-FR" dirty="0" err="1" smtClean="0"/>
              <a:t>poorest</a:t>
            </a:r>
            <a:r>
              <a:rPr lang="fr-FR" dirty="0" smtClean="0"/>
              <a:t> people have </a:t>
            </a:r>
            <a:r>
              <a:rPr lang="fr-FR" dirty="0" err="1" smtClean="0"/>
              <a:t>less</a:t>
            </a:r>
            <a:r>
              <a:rPr lang="fr-FR" dirty="0" smtClean="0"/>
              <a:t> </a:t>
            </a:r>
            <a:r>
              <a:rPr lang="fr-FR" dirty="0" err="1" smtClean="0"/>
              <a:t>than</a:t>
            </a:r>
            <a:r>
              <a:rPr lang="fr-FR" dirty="0" smtClean="0"/>
              <a:t> $22000 per </a:t>
            </a:r>
            <a:r>
              <a:rPr lang="fr-FR" dirty="0" err="1" smtClean="0"/>
              <a:t>year</a:t>
            </a:r>
            <a:r>
              <a:rPr lang="fr-FR" dirty="0" smtClean="0"/>
              <a:t> </a:t>
            </a:r>
            <a:r>
              <a:rPr lang="fr-FR" dirty="0" err="1" smtClean="0"/>
              <a:t>at</a:t>
            </a:r>
            <a:r>
              <a:rPr lang="fr-FR" dirty="0" smtClean="0"/>
              <a:t> </a:t>
            </a:r>
            <a:r>
              <a:rPr lang="fr-FR" dirty="0" err="1" smtClean="0"/>
              <a:t>their</a:t>
            </a:r>
            <a:r>
              <a:rPr lang="fr-FR" dirty="0" smtClean="0"/>
              <a:t> </a:t>
            </a:r>
            <a:r>
              <a:rPr lang="fr-FR" dirty="0" err="1" smtClean="0"/>
              <a:t>disposal</a:t>
            </a:r>
            <a:endParaRPr lang="fr-FR" dirty="0" smtClean="0"/>
          </a:p>
          <a:p>
            <a:r>
              <a:rPr lang="fr-FR" dirty="0" smtClean="0"/>
              <a:t>2011: 25% of </a:t>
            </a:r>
            <a:r>
              <a:rPr lang="fr-FR" dirty="0" err="1" smtClean="0"/>
              <a:t>lone</a:t>
            </a:r>
            <a:r>
              <a:rPr lang="fr-FR" dirty="0" smtClean="0"/>
              <a:t> </a:t>
            </a:r>
            <a:r>
              <a:rPr lang="fr-FR" dirty="0" err="1" smtClean="0"/>
              <a:t>mother</a:t>
            </a:r>
            <a:r>
              <a:rPr lang="fr-FR" dirty="0" smtClean="0"/>
              <a:t> </a:t>
            </a:r>
            <a:r>
              <a:rPr lang="fr-FR" dirty="0" err="1" smtClean="0"/>
              <a:t>households</a:t>
            </a:r>
            <a:r>
              <a:rPr lang="fr-FR" dirty="0" smtClean="0"/>
              <a:t> have an </a:t>
            </a:r>
            <a:r>
              <a:rPr lang="fr-FR" dirty="0" err="1" smtClean="0"/>
              <a:t>income</a:t>
            </a:r>
            <a:r>
              <a:rPr lang="fr-FR" dirty="0" smtClean="0"/>
              <a:t> </a:t>
            </a:r>
            <a:r>
              <a:rPr lang="fr-FR" dirty="0" err="1" smtClean="0"/>
              <a:t>below</a:t>
            </a:r>
            <a:r>
              <a:rPr lang="fr-FR" dirty="0" smtClean="0"/>
              <a:t> the </a:t>
            </a:r>
            <a:r>
              <a:rPr lang="fr-FR" dirty="0" err="1" smtClean="0"/>
              <a:t>federal</a:t>
            </a:r>
            <a:r>
              <a:rPr lang="fr-FR" dirty="0" smtClean="0"/>
              <a:t> </a:t>
            </a:r>
            <a:r>
              <a:rPr lang="fr-FR" dirty="0" err="1" smtClean="0"/>
              <a:t>poverty</a:t>
            </a:r>
            <a:r>
              <a:rPr lang="fr-FR" dirty="0" smtClean="0"/>
              <a:t> line</a:t>
            </a:r>
          </a:p>
          <a:p>
            <a:r>
              <a:rPr lang="fr-FR" dirty="0" smtClean="0"/>
              <a:t>1 </a:t>
            </a:r>
            <a:r>
              <a:rPr lang="fr-FR" dirty="0" err="1" smtClean="0"/>
              <a:t>household</a:t>
            </a:r>
            <a:r>
              <a:rPr lang="fr-FR" dirty="0" smtClean="0"/>
              <a:t> out of 4 </a:t>
            </a:r>
            <a:r>
              <a:rPr lang="fr-FR" dirty="0" err="1" smtClean="0"/>
              <a:t>spends</a:t>
            </a:r>
            <a:r>
              <a:rPr lang="fr-FR" dirty="0" smtClean="0"/>
              <a:t> 50% or more of </a:t>
            </a:r>
            <a:r>
              <a:rPr lang="fr-FR" dirty="0" err="1" smtClean="0"/>
              <a:t>its</a:t>
            </a:r>
            <a:r>
              <a:rPr lang="fr-FR" dirty="0" smtClean="0"/>
              <a:t> </a:t>
            </a:r>
            <a:r>
              <a:rPr lang="fr-FR" dirty="0" err="1" smtClean="0"/>
              <a:t>income</a:t>
            </a:r>
            <a:r>
              <a:rPr lang="fr-FR" dirty="0" smtClean="0"/>
              <a:t> to </a:t>
            </a:r>
            <a:r>
              <a:rPr lang="fr-FR" dirty="0" err="1" smtClean="0"/>
              <a:t>pay</a:t>
            </a:r>
            <a:r>
              <a:rPr lang="fr-FR" dirty="0" smtClean="0"/>
              <a:t> the </a:t>
            </a:r>
            <a:r>
              <a:rPr lang="fr-FR" dirty="0" err="1" smtClean="0"/>
              <a:t>rent</a:t>
            </a:r>
            <a:r>
              <a:rPr lang="fr-FR" dirty="0" smtClean="0"/>
              <a:t> (</a:t>
            </a:r>
            <a:r>
              <a:rPr lang="fr-FR" dirty="0" err="1" smtClean="0"/>
              <a:t>lack</a:t>
            </a:r>
            <a:r>
              <a:rPr lang="fr-FR" dirty="0" smtClean="0"/>
              <a:t> of public </a:t>
            </a:r>
            <a:r>
              <a:rPr lang="fr-FR" dirty="0" err="1" smtClean="0"/>
              <a:t>housing</a:t>
            </a:r>
            <a:r>
              <a:rPr lang="fr-FR" dirty="0" smtClean="0"/>
              <a:t>)</a:t>
            </a:r>
          </a:p>
          <a:p>
            <a:r>
              <a:rPr lang="fr-FR" dirty="0" smtClean="0"/>
              <a:t>0.8 M </a:t>
            </a:r>
            <a:r>
              <a:rPr lang="fr-FR" dirty="0" err="1" smtClean="0"/>
              <a:t>poor</a:t>
            </a:r>
            <a:r>
              <a:rPr lang="fr-FR" dirty="0" smtClean="0"/>
              <a:t> people, 35000 people are </a:t>
            </a:r>
            <a:r>
              <a:rPr lang="fr-FR" dirty="0" err="1" smtClean="0"/>
              <a:t>homeless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1141</Words>
  <Application>Microsoft Office PowerPoint</Application>
  <PresentationFormat>On-screen Show (4:3)</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III. The socio-spatial consequences of the city’s inclusion in globalization</vt:lpstr>
      <vt:lpstr>A) Global city, cosmopolitan city</vt:lpstr>
      <vt:lpstr>Slide 3</vt:lpstr>
      <vt:lpstr>B) Salad bowl or melting pot? Racial and socio-spatial segregation in New York</vt:lpstr>
      <vt:lpstr>Slide 5</vt:lpstr>
      <vt:lpstr>Slide 6</vt:lpstr>
      <vt:lpstr>Slide 7</vt:lpstr>
      <vt:lpstr>Slide 8</vt:lpstr>
      <vt:lpstr>Slide 9</vt:lpstr>
      <vt:lpstr>Slide 10</vt:lpstr>
      <vt:lpstr>Slide 11</vt:lpstr>
      <vt:lpstr>Slide 12</vt:lpstr>
      <vt:lpstr>Inside One57, Where New York's Most Expensive Penthouse Just Sold For A Record-Breaking $100 Million Jan, 2015 http://uk.businessinsider.com/inside-one57s-100-million-penthouse-2015-1?r=US&amp;IR=T</vt:lpstr>
      <vt:lpstr>C) Urban renewal and gentrification</vt:lpstr>
      <vt:lpstr>Slide 15</vt:lpstr>
      <vt:lpstr>Business Improvement District</vt:lpstr>
      <vt:lpstr>Empowerment Zones</vt:lpstr>
      <vt:lpstr>So, in Harlem, you find three factors of gentrification</vt:lpstr>
      <vt:lpstr>For people interested in this topic: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The socio-spatial consequences of the city’s inclusion in globalization</dc:title>
  <dc:creator>Julie (windows)</dc:creator>
  <cp:lastModifiedBy>Julie_2</cp:lastModifiedBy>
  <cp:revision>36</cp:revision>
  <dcterms:created xsi:type="dcterms:W3CDTF">2016-02-03T16:11:01Z</dcterms:created>
  <dcterms:modified xsi:type="dcterms:W3CDTF">2017-03-06T22:01:44Z</dcterms:modified>
</cp:coreProperties>
</file>