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5" r:id="rId7"/>
    <p:sldId id="264" r:id="rId8"/>
    <p:sldId id="263" r:id="rId9"/>
    <p:sldId id="259" r:id="rId10"/>
    <p:sldId id="266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05EC-38D8-48BD-92AA-6CE3C46EAB46}" type="datetimeFigureOut">
              <a:rPr lang="fr-FR" smtClean="0"/>
              <a:pPr/>
              <a:t>02/01/2017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2080-BBB1-4169-B163-9EE454B5C54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fr-FR" dirty="0"/>
              <a:t>New York, a global 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5373216"/>
            <a:ext cx="6400800" cy="9136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fr-FR" sz="2000" dirty="0"/>
              <a:t>Section européenne – Terminales</a:t>
            </a:r>
          </a:p>
          <a:p>
            <a:pPr algn="r"/>
            <a:r>
              <a:rPr lang="fr-FR" sz="2000" dirty="0"/>
              <a:t>G2 – 2</a:t>
            </a:r>
            <a:r>
              <a:rPr lang="fr-FR" sz="2000" baseline="30000" dirty="0"/>
              <a:t>e</a:t>
            </a:r>
            <a:r>
              <a:rPr lang="fr-FR" sz="2000" dirty="0"/>
              <a:t> trimestre 2016-2017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New York? New York?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territory</a:t>
            </a:r>
            <a:r>
              <a:rPr lang="fr-FR" dirty="0"/>
              <a:t> are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about?</a:t>
            </a:r>
          </a:p>
        </p:txBody>
      </p:sp>
      <p:pic>
        <p:nvPicPr>
          <p:cNvPr id="4" name="Picture 3" descr="five borrough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4524375" cy="4133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152" y="3284984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New York City = 8.5 million </a:t>
            </a:r>
            <a:r>
              <a:rPr lang="fr-FR" sz="2800" dirty="0" err="1"/>
              <a:t>residents</a:t>
            </a:r>
            <a:endParaRPr lang="fr-FR" sz="2800" dirty="0"/>
          </a:p>
          <a:p>
            <a:r>
              <a:rPr lang="fr-FR" sz="2800" dirty="0"/>
              <a:t>Manhattan = 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Metropolitan</a:t>
            </a:r>
            <a:r>
              <a:rPr lang="fr-FR" dirty="0"/>
              <a:t> </a:t>
            </a:r>
            <a:r>
              <a:rPr lang="fr-FR" dirty="0" err="1"/>
              <a:t>Statistical</a:t>
            </a:r>
            <a:r>
              <a:rPr lang="fr-FR" dirty="0"/>
              <a:t> Area = MSA</a:t>
            </a:r>
          </a:p>
        </p:txBody>
      </p:sp>
      <p:pic>
        <p:nvPicPr>
          <p:cNvPr id="4" name="Content Placeholder 3" descr="2023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5195428" cy="4525963"/>
          </a:xfrm>
        </p:spPr>
      </p:pic>
      <p:sp>
        <p:nvSpPr>
          <p:cNvPr id="5" name="TextBox 4"/>
          <p:cNvSpPr txBox="1"/>
          <p:nvPr/>
        </p:nvSpPr>
        <p:spPr>
          <a:xfrm>
            <a:off x="6444208" y="23488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18.8 million </a:t>
            </a:r>
            <a:r>
              <a:rPr lang="fr-FR" dirty="0" err="1"/>
              <a:t>residents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Combined</a:t>
            </a:r>
            <a:r>
              <a:rPr lang="fr-FR" dirty="0"/>
              <a:t> </a:t>
            </a:r>
            <a:r>
              <a:rPr lang="fr-FR" dirty="0" err="1"/>
              <a:t>Statistical</a:t>
            </a:r>
            <a:r>
              <a:rPr lang="fr-FR" dirty="0"/>
              <a:t> Area = CSA</a:t>
            </a:r>
          </a:p>
        </p:txBody>
      </p:sp>
      <p:pic>
        <p:nvPicPr>
          <p:cNvPr id="4" name="Content Placeholder 3" descr="real-estate-new-york-c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556792"/>
            <a:ext cx="466241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11560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21.9 million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Introduction: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global 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« world city »; </a:t>
            </a:r>
            <a:r>
              <a:rPr lang="fr-FR" sz="2800" dirty="0" err="1"/>
              <a:t>used</a:t>
            </a:r>
            <a:r>
              <a:rPr lang="fr-FR" sz="2800" dirty="0"/>
              <a:t> to </a:t>
            </a:r>
            <a:r>
              <a:rPr lang="fr-FR" sz="2800" dirty="0" err="1"/>
              <a:t>describe</a:t>
            </a:r>
            <a:r>
              <a:rPr lang="fr-FR" sz="2800" dirty="0"/>
              <a:t> Liverpool in 1886</a:t>
            </a:r>
          </a:p>
          <a:p>
            <a:r>
              <a:rPr lang="fr-FR" sz="2800" dirty="0"/>
              <a:t>A city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controls</a:t>
            </a:r>
            <a:r>
              <a:rPr lang="fr-FR" sz="2800" dirty="0"/>
              <a:t> a </a:t>
            </a:r>
            <a:r>
              <a:rPr lang="fr-FR" sz="2800" dirty="0" err="1"/>
              <a:t>very</a:t>
            </a:r>
            <a:r>
              <a:rPr lang="fr-FR" sz="2800" dirty="0"/>
              <a:t> large </a:t>
            </a:r>
            <a:r>
              <a:rPr lang="fr-FR" sz="2800" dirty="0" err="1"/>
              <a:t>amount</a:t>
            </a:r>
            <a:r>
              <a:rPr lang="fr-FR" sz="2800" dirty="0"/>
              <a:t> a global business</a:t>
            </a:r>
          </a:p>
          <a:p>
            <a:r>
              <a:rPr lang="fr-FR" sz="2800" dirty="0"/>
              <a:t>Notion </a:t>
            </a:r>
            <a:r>
              <a:rPr lang="fr-FR" sz="2800" dirty="0" err="1"/>
              <a:t>popularized</a:t>
            </a:r>
            <a:r>
              <a:rPr lang="fr-FR" sz="2800" dirty="0"/>
              <a:t> by Saskia </a:t>
            </a:r>
            <a:r>
              <a:rPr lang="fr-FR" sz="2800" dirty="0" err="1"/>
              <a:t>Sassen</a:t>
            </a:r>
            <a:r>
              <a:rPr lang="fr-FR" sz="2800" dirty="0"/>
              <a:t> (</a:t>
            </a:r>
            <a:r>
              <a:rPr lang="fr-FR" sz="2800" dirty="0" err="1"/>
              <a:t>sociologist</a:t>
            </a:r>
            <a:r>
              <a:rPr lang="fr-FR" sz="2800" dirty="0"/>
              <a:t>): </a:t>
            </a:r>
            <a:r>
              <a:rPr lang="fr-FR" sz="2800" i="1" dirty="0"/>
              <a:t>The Global City: New York, London, Tokyo </a:t>
            </a:r>
            <a:r>
              <a:rPr lang="fr-FR" sz="2800" dirty="0"/>
              <a:t>(1991)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Global city/ world city/ alpha city/ world </a:t>
            </a:r>
            <a:r>
              <a:rPr lang="fr-FR" sz="2800" dirty="0"/>
              <a:t>center</a:t>
            </a:r>
          </a:p>
          <a:p>
            <a:r>
              <a:rPr lang="fr-FR" sz="2800" dirty="0"/>
              <a:t>Important </a:t>
            </a:r>
            <a:r>
              <a:rPr lang="fr-FR" sz="2800" dirty="0" err="1"/>
              <a:t>node</a:t>
            </a:r>
            <a:endParaRPr lang="fr-FR" sz="2800" dirty="0"/>
          </a:p>
          <a:p>
            <a:r>
              <a:rPr lang="fr-FR" sz="2800" dirty="0" err="1"/>
              <a:t>Globalization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created</a:t>
            </a:r>
            <a:r>
              <a:rPr lang="fr-FR" sz="2800" dirty="0"/>
              <a:t> in </a:t>
            </a:r>
            <a:r>
              <a:rPr lang="fr-FR" sz="2800" dirty="0" err="1"/>
              <a:t>strategic</a:t>
            </a:r>
            <a:r>
              <a:rPr lang="fr-FR" sz="2800" dirty="0"/>
              <a:t> locales, and global </a:t>
            </a:r>
            <a:r>
              <a:rPr lang="fr-FR" sz="2800" dirty="0" err="1"/>
              <a:t>cities</a:t>
            </a:r>
            <a:r>
              <a:rPr lang="fr-FR" sz="2800" dirty="0"/>
              <a:t> are the </a:t>
            </a:r>
            <a:r>
              <a:rPr lang="fr-FR" sz="2800" dirty="0" err="1"/>
              <a:t>most</a:t>
            </a:r>
            <a:r>
              <a:rPr lang="fr-FR" sz="2800" dirty="0"/>
              <a:t> </a:t>
            </a:r>
            <a:r>
              <a:rPr lang="fr-FR" sz="2800" dirty="0" err="1"/>
              <a:t>complex</a:t>
            </a:r>
            <a:r>
              <a:rPr lang="fr-FR" sz="2800" dirty="0"/>
              <a:t> of </a:t>
            </a:r>
            <a:r>
              <a:rPr lang="fr-FR" sz="2800" dirty="0" err="1"/>
              <a:t>them</a:t>
            </a:r>
            <a:endParaRPr lang="fr-FR" sz="2800" dirty="0"/>
          </a:p>
          <a:p>
            <a:r>
              <a:rPr lang="fr-FR" sz="2800" dirty="0" err="1"/>
              <a:t>Decisions</a:t>
            </a:r>
            <a:r>
              <a:rPr lang="fr-FR" sz="2800" dirty="0"/>
              <a:t> made </a:t>
            </a:r>
            <a:r>
              <a:rPr lang="fr-FR" sz="2800" dirty="0" err="1"/>
              <a:t>there</a:t>
            </a:r>
            <a:r>
              <a:rPr lang="fr-FR" sz="2800" dirty="0"/>
              <a:t> have a direct </a:t>
            </a:r>
            <a:r>
              <a:rPr lang="fr-FR" sz="2800" dirty="0" err="1"/>
              <a:t>effect</a:t>
            </a:r>
            <a:r>
              <a:rPr lang="fr-FR" sz="2800" dirty="0"/>
              <a:t> on global </a:t>
            </a:r>
            <a:r>
              <a:rPr lang="fr-FR" sz="2800" dirty="0" err="1"/>
              <a:t>affairs</a:t>
            </a:r>
            <a:endParaRPr lang="fr-FR" sz="2800" dirty="0"/>
          </a:p>
          <a:p>
            <a:r>
              <a:rPr lang="en-US" sz="2800" dirty="0"/>
              <a:t>“The ultimate irony in the placeless world is that </a:t>
            </a:r>
            <a:r>
              <a:rPr lang="en-US" sz="2800" u="sng" dirty="0"/>
              <a:t>some places organize the rest</a:t>
            </a:r>
            <a:r>
              <a:rPr lang="en-US" sz="2800" dirty="0"/>
              <a:t>.” Manuel Castells, sociologist (1998)</a:t>
            </a:r>
          </a:p>
          <a:p>
            <a:r>
              <a:rPr lang="en-US" sz="2800" dirty="0"/>
              <a:t>POWER, CONTROL is the topic here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problem</a:t>
            </a:r>
            <a:r>
              <a:rPr lang="fr-FR" dirty="0"/>
              <a:t>: </a:t>
            </a:r>
            <a:r>
              <a:rPr lang="fr-FR" dirty="0" err="1"/>
              <a:t>criteria</a:t>
            </a:r>
            <a:r>
              <a:rPr lang="fr-FR" dirty="0"/>
              <a:t>/ </a:t>
            </a:r>
            <a:r>
              <a:rPr lang="fr-FR" dirty="0" err="1"/>
              <a:t>metrics</a:t>
            </a:r>
            <a:r>
              <a:rPr lang="fr-FR" dirty="0"/>
              <a:t> to </a:t>
            </a:r>
            <a:r>
              <a:rPr lang="fr-FR" dirty="0" err="1"/>
              <a:t>determine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city </a:t>
            </a:r>
            <a:r>
              <a:rPr lang="fr-FR" dirty="0" err="1"/>
              <a:t>is</a:t>
            </a:r>
            <a:r>
              <a:rPr lang="fr-FR" dirty="0"/>
              <a:t> a global city</a:t>
            </a:r>
          </a:p>
          <a:p>
            <a:r>
              <a:rPr lang="fr-FR" dirty="0" err="1"/>
              <a:t>Many</a:t>
            </a:r>
            <a:r>
              <a:rPr lang="fr-FR" dirty="0"/>
              <a:t> indices,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complex</a:t>
            </a:r>
            <a:r>
              <a:rPr lang="fr-FR" dirty="0"/>
              <a:t> sets of </a:t>
            </a:r>
            <a:r>
              <a:rPr lang="fr-FR" dirty="0" err="1"/>
              <a:t>metrics</a:t>
            </a:r>
            <a:r>
              <a:rPr lang="fr-FR" dirty="0"/>
              <a:t> to </a:t>
            </a:r>
            <a:r>
              <a:rPr lang="fr-FR" dirty="0" err="1"/>
              <a:t>rank</a:t>
            </a:r>
            <a:r>
              <a:rPr lang="fr-FR" dirty="0"/>
              <a:t> global city, </a:t>
            </a:r>
            <a:r>
              <a:rPr lang="fr-FR" dirty="0" err="1"/>
              <a:t>exist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Wealth</a:t>
            </a:r>
            <a:r>
              <a:rPr lang="fr-FR" dirty="0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Cities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important to the </a:t>
            </a:r>
            <a:r>
              <a:rPr lang="fr-FR" dirty="0" err="1"/>
              <a:t>richest</a:t>
            </a:r>
            <a:r>
              <a:rPr lang="fr-FR" dirty="0"/>
              <a:t> people. </a:t>
            </a:r>
            <a:r>
              <a:rPr lang="fr-FR" dirty="0" err="1"/>
              <a:t>Wealth</a:t>
            </a:r>
            <a:r>
              <a:rPr lang="fr-FR" dirty="0"/>
              <a:t> </a:t>
            </a:r>
            <a:r>
              <a:rPr lang="fr-FR" dirty="0" err="1"/>
              <a:t>advisors</a:t>
            </a:r>
            <a:r>
              <a:rPr lang="fr-FR" dirty="0"/>
              <a:t> and </a:t>
            </a:r>
            <a:r>
              <a:rPr lang="fr-FR" dirty="0" err="1"/>
              <a:t>luxury</a:t>
            </a:r>
            <a:r>
              <a:rPr lang="fr-FR" dirty="0"/>
              <a:t> </a:t>
            </a:r>
            <a:r>
              <a:rPr lang="fr-FR" dirty="0" err="1"/>
              <a:t>property</a:t>
            </a:r>
            <a:r>
              <a:rPr lang="fr-FR" dirty="0"/>
              <a:t> </a:t>
            </a:r>
            <a:r>
              <a:rPr lang="fr-FR" dirty="0" err="1"/>
              <a:t>specialists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polled</a:t>
            </a:r>
            <a:r>
              <a:rPr lang="fr-FR" dirty="0"/>
              <a:t>.</a:t>
            </a:r>
          </a:p>
          <a:p>
            <a:r>
              <a:rPr lang="fr-FR" dirty="0" err="1"/>
              <a:t>Criteria</a:t>
            </a:r>
            <a:r>
              <a:rPr lang="fr-FR" dirty="0"/>
              <a:t>:</a:t>
            </a:r>
          </a:p>
          <a:p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activity</a:t>
            </a:r>
            <a:endParaRPr lang="fr-FR" dirty="0"/>
          </a:p>
          <a:p>
            <a:r>
              <a:rPr lang="fr-FR" dirty="0" err="1"/>
              <a:t>Political</a:t>
            </a:r>
            <a:r>
              <a:rPr lang="fr-FR" dirty="0"/>
              <a:t> power</a:t>
            </a:r>
          </a:p>
          <a:p>
            <a:r>
              <a:rPr lang="fr-FR" dirty="0" err="1"/>
              <a:t>Knowledge</a:t>
            </a:r>
            <a:r>
              <a:rPr lang="fr-FR" dirty="0"/>
              <a:t> and influence</a:t>
            </a:r>
          </a:p>
          <a:p>
            <a:r>
              <a:rPr lang="fr-FR" dirty="0" err="1"/>
              <a:t>Quality</a:t>
            </a:r>
            <a:r>
              <a:rPr lang="fr-FR" dirty="0"/>
              <a:t> of life</a:t>
            </a:r>
          </a:p>
        </p:txBody>
      </p:sp>
      <p:pic>
        <p:nvPicPr>
          <p:cNvPr id="4" name="Picture 3" descr="wealth re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124744"/>
            <a:ext cx="3474081" cy="55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Global Power City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The </a:t>
            </a:r>
            <a:r>
              <a:rPr lang="fr-FR" dirty="0" err="1"/>
              <a:t>Mori</a:t>
            </a:r>
            <a:r>
              <a:rPr lang="fr-FR" dirty="0"/>
              <a:t> </a:t>
            </a:r>
            <a:r>
              <a:rPr lang="fr-FR" dirty="0" err="1"/>
              <a:t>Memorial</a:t>
            </a:r>
            <a:r>
              <a:rPr lang="fr-FR" dirty="0"/>
              <a:t> </a:t>
            </a:r>
            <a:r>
              <a:rPr lang="fr-FR" dirty="0" err="1"/>
              <a:t>Foundation</a:t>
            </a:r>
            <a:r>
              <a:rPr lang="fr-FR" dirty="0"/>
              <a:t>, Tokyo-</a:t>
            </a:r>
            <a:r>
              <a:rPr lang="fr-FR" dirty="0" err="1"/>
              <a:t>based</a:t>
            </a:r>
            <a:endParaRPr lang="fr-FR" dirty="0"/>
          </a:p>
          <a:p>
            <a:r>
              <a:rPr lang="fr-FR" dirty="0"/>
              <a:t>6 </a:t>
            </a:r>
            <a:r>
              <a:rPr lang="fr-FR" dirty="0" err="1"/>
              <a:t>categories</a:t>
            </a:r>
            <a:r>
              <a:rPr lang="fr-FR" dirty="0"/>
              <a:t>:</a:t>
            </a:r>
          </a:p>
          <a:p>
            <a:r>
              <a:rPr lang="fr-FR" dirty="0" err="1"/>
              <a:t>Economy</a:t>
            </a:r>
            <a:endParaRPr lang="fr-FR" dirty="0"/>
          </a:p>
          <a:p>
            <a:r>
              <a:rPr lang="fr-FR" dirty="0" err="1"/>
              <a:t>Research</a:t>
            </a:r>
            <a:r>
              <a:rPr lang="fr-FR" dirty="0"/>
              <a:t> and </a:t>
            </a:r>
            <a:r>
              <a:rPr lang="fr-FR" dirty="0" err="1"/>
              <a:t>development</a:t>
            </a:r>
            <a:endParaRPr lang="fr-FR" dirty="0"/>
          </a:p>
          <a:p>
            <a:r>
              <a:rPr lang="fr-FR" dirty="0"/>
              <a:t>Cultural Interaction</a:t>
            </a:r>
          </a:p>
          <a:p>
            <a:r>
              <a:rPr lang="fr-FR" dirty="0" err="1"/>
              <a:t>Livability</a:t>
            </a:r>
            <a:endParaRPr lang="fr-FR" dirty="0"/>
          </a:p>
          <a:p>
            <a:r>
              <a:rPr lang="fr-FR" dirty="0" err="1"/>
              <a:t>Environment</a:t>
            </a:r>
            <a:endParaRPr lang="fr-FR" dirty="0"/>
          </a:p>
          <a:p>
            <a:r>
              <a:rPr lang="fr-FR" dirty="0" err="1"/>
              <a:t>Accessibility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3" descr="GPCI 2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3963106" cy="49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Global </a:t>
            </a:r>
            <a:r>
              <a:rPr lang="fr-FR" dirty="0" err="1"/>
              <a:t>Cities</a:t>
            </a:r>
            <a:r>
              <a:rPr lang="fr-FR" dirty="0"/>
              <a:t>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American journal (</a:t>
            </a:r>
            <a:r>
              <a:rPr lang="fr-FR" i="1" dirty="0" err="1"/>
              <a:t>Foreign</a:t>
            </a:r>
            <a:r>
              <a:rPr lang="fr-FR" i="1" dirty="0"/>
              <a:t> Policy</a:t>
            </a:r>
            <a:r>
              <a:rPr lang="fr-FR" dirty="0"/>
              <a:t>) and Chicago-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entities</a:t>
            </a:r>
            <a:r>
              <a:rPr lang="fr-FR" dirty="0"/>
              <a:t>, and consultants (Saskia </a:t>
            </a:r>
            <a:r>
              <a:rPr lang="fr-FR" dirty="0" err="1"/>
              <a:t>Sassen</a:t>
            </a:r>
            <a:r>
              <a:rPr lang="fr-FR" dirty="0"/>
              <a:t> and 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  <a:p>
            <a:r>
              <a:rPr lang="fr-FR" dirty="0"/>
              <a:t>26 </a:t>
            </a:r>
            <a:r>
              <a:rPr lang="fr-FR" dirty="0" err="1"/>
              <a:t>criteria</a:t>
            </a:r>
            <a:r>
              <a:rPr lang="fr-FR" dirty="0"/>
              <a:t>, and 5 dimensions</a:t>
            </a:r>
          </a:p>
          <a:p>
            <a:r>
              <a:rPr lang="fr-FR" dirty="0"/>
              <a:t>Business </a:t>
            </a:r>
            <a:r>
              <a:rPr lang="fr-FR" dirty="0" err="1"/>
              <a:t>activity</a:t>
            </a:r>
            <a:endParaRPr lang="fr-FR" dirty="0"/>
          </a:p>
          <a:p>
            <a:r>
              <a:rPr lang="fr-FR" dirty="0" err="1"/>
              <a:t>Human</a:t>
            </a:r>
            <a:r>
              <a:rPr lang="fr-FR" dirty="0"/>
              <a:t> capital</a:t>
            </a:r>
          </a:p>
          <a:p>
            <a:r>
              <a:rPr lang="fr-FR" dirty="0"/>
              <a:t>Information exchange</a:t>
            </a:r>
          </a:p>
          <a:p>
            <a:r>
              <a:rPr lang="fr-FR" dirty="0"/>
              <a:t>Cultural </a:t>
            </a:r>
            <a:r>
              <a:rPr lang="fr-FR" dirty="0" err="1"/>
              <a:t>experience</a:t>
            </a:r>
            <a:endParaRPr lang="fr-FR" dirty="0"/>
          </a:p>
          <a:p>
            <a:r>
              <a:rPr lang="fr-FR" dirty="0" err="1"/>
              <a:t>Political</a:t>
            </a:r>
            <a:r>
              <a:rPr lang="fr-FR" dirty="0"/>
              <a:t> engagement</a:t>
            </a:r>
          </a:p>
        </p:txBody>
      </p:sp>
      <p:pic>
        <p:nvPicPr>
          <p:cNvPr id="4" name="Picture 3" descr="GCI 2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8726536" cy="35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GaWC</a:t>
            </a:r>
            <a:r>
              <a:rPr lang="fr-FR" dirty="0"/>
              <a:t> </a:t>
            </a:r>
            <a:r>
              <a:rPr lang="fr-FR" dirty="0" err="1"/>
              <a:t>Study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Globalization</a:t>
            </a:r>
            <a:r>
              <a:rPr lang="fr-FR" dirty="0"/>
              <a:t> and World </a:t>
            </a:r>
            <a:r>
              <a:rPr lang="fr-FR" dirty="0" err="1"/>
              <a:t>Cities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Network</a:t>
            </a:r>
          </a:p>
          <a:p>
            <a:r>
              <a:rPr lang="fr-FR" dirty="0" err="1"/>
              <a:t>Criterion</a:t>
            </a:r>
            <a:r>
              <a:rPr lang="fr-FR" dirty="0"/>
              <a:t> = </a:t>
            </a:r>
            <a:r>
              <a:rPr lang="fr-FR" dirty="0" err="1"/>
              <a:t>presence</a:t>
            </a:r>
            <a:r>
              <a:rPr lang="fr-FR" dirty="0"/>
              <a:t> of 4 « </a:t>
            </a:r>
            <a:r>
              <a:rPr lang="fr-FR" dirty="0" err="1"/>
              <a:t>advanced</a:t>
            </a:r>
            <a:r>
              <a:rPr lang="fr-FR" dirty="0"/>
              <a:t> </a:t>
            </a:r>
            <a:r>
              <a:rPr lang="fr-FR" dirty="0" err="1"/>
              <a:t>producer</a:t>
            </a:r>
            <a:r>
              <a:rPr lang="fr-FR" dirty="0"/>
              <a:t> services »</a:t>
            </a:r>
          </a:p>
          <a:p>
            <a:r>
              <a:rPr lang="fr-FR" dirty="0" err="1"/>
              <a:t>Accountancy</a:t>
            </a:r>
            <a:endParaRPr lang="fr-FR" dirty="0"/>
          </a:p>
          <a:p>
            <a:r>
              <a:rPr lang="fr-FR" dirty="0" err="1"/>
              <a:t>Advertising</a:t>
            </a:r>
            <a:endParaRPr lang="fr-FR" dirty="0"/>
          </a:p>
          <a:p>
            <a:r>
              <a:rPr lang="fr-FR" dirty="0" err="1"/>
              <a:t>Banking</a:t>
            </a:r>
            <a:r>
              <a:rPr lang="fr-FR" dirty="0"/>
              <a:t>, finance</a:t>
            </a:r>
          </a:p>
          <a:p>
            <a:r>
              <a:rPr lang="fr-FR" dirty="0"/>
              <a:t>Law</a:t>
            </a:r>
          </a:p>
        </p:txBody>
      </p:sp>
      <p:pic>
        <p:nvPicPr>
          <p:cNvPr id="4" name="Picture 3" descr="GaWC 20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7131102" cy="44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CEP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332656"/>
            <a:ext cx="6553769" cy="6228000"/>
          </a:xfrm>
        </p:spPr>
      </p:pic>
      <p:sp>
        <p:nvSpPr>
          <p:cNvPr id="5" name="TextBox 4"/>
          <p:cNvSpPr txBox="1"/>
          <p:nvPr/>
        </p:nvSpPr>
        <p:spPr>
          <a:xfrm>
            <a:off x="107504" y="404664"/>
            <a:ext cx="2232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“Sorry, London: New York Is the World's Most Economically Powerful City.</a:t>
            </a:r>
          </a:p>
          <a:p>
            <a:r>
              <a:rPr lang="en-US" sz="2400" dirty="0"/>
              <a:t>Our new ranking puts the Big Apple firmly on top.”</a:t>
            </a:r>
          </a:p>
          <a:p>
            <a:endParaRPr lang="en-US" sz="2400" dirty="0"/>
          </a:p>
          <a:p>
            <a:r>
              <a:rPr lang="en-US" sz="2400" dirty="0"/>
              <a:t>Global City Economic Power Index</a:t>
            </a:r>
          </a:p>
          <a:p>
            <a:endParaRPr lang="en-US" sz="2400" dirty="0"/>
          </a:p>
          <a:p>
            <a:r>
              <a:rPr lang="en-US" sz="2400" dirty="0"/>
              <a:t>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301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York, a global city</vt:lpstr>
      <vt:lpstr>Introduction: what is a global city?</vt:lpstr>
      <vt:lpstr>Slide 3</vt:lpstr>
      <vt:lpstr>Slide 4</vt:lpstr>
      <vt:lpstr>The Wealth Report</vt:lpstr>
      <vt:lpstr>Global Power City Index</vt:lpstr>
      <vt:lpstr>Global Cities Index</vt:lpstr>
      <vt:lpstr>GaWC Study</vt:lpstr>
      <vt:lpstr>Slide 9</vt:lpstr>
      <vt:lpstr>Introduction: New York? New York?</vt:lpstr>
      <vt:lpstr>Metropolitan Statistical Area = MSA</vt:lpstr>
      <vt:lpstr>Combined Statistical Area = CSA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York, a global city</dc:title>
  <dc:creator>Julie (windows)</dc:creator>
  <cp:lastModifiedBy>Juliefixe</cp:lastModifiedBy>
  <cp:revision>20</cp:revision>
  <dcterms:created xsi:type="dcterms:W3CDTF">2016-01-06T17:44:23Z</dcterms:created>
  <dcterms:modified xsi:type="dcterms:W3CDTF">2017-01-02T21:41:33Z</dcterms:modified>
</cp:coreProperties>
</file>