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79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26427-E7A2-4C79-A48F-146F9717EBFD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90B41-AAF4-400A-BC03-A88FFAB3AA4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69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1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87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08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D3C1-6A4F-4A3B-8802-6D37CCB8525A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016F-719F-494D-B2D4-77028804A77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Mapping</a:t>
            </a:r>
            <a:r>
              <a:rPr lang="fr-FR" dirty="0" smtClean="0"/>
              <a:t> the UK – part 2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2016-2017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5867400" y="4508500"/>
            <a:ext cx="3025775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i="1">
                <a:solidFill>
                  <a:srgbClr val="000000"/>
                </a:solidFill>
                <a:latin typeface="Calibri" pitchFamily="34" charset="0"/>
              </a:rPr>
              <a:t>The Daily Telegraph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</a:rPr>
              <a:t>, 2009</a:t>
            </a:r>
            <a:br>
              <a:rPr lang="fr-FR" sz="240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24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fr-FR" sz="240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24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fr-FR" sz="240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2400">
                <a:solidFill>
                  <a:srgbClr val="000000"/>
                </a:solidFill>
                <a:latin typeface="Calibri" pitchFamily="34" charset="0"/>
              </a:rPr>
              <a:t>Source: Office for National Statistics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5502275" cy="6300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539750" y="5373688"/>
            <a:ext cx="8229600" cy="86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>
                <a:solidFill>
                  <a:srgbClr val="000000"/>
                </a:solidFill>
                <a:latin typeface="Calibri" pitchFamily="34" charset="0"/>
              </a:rPr>
              <a:t>Regional Gross Disposable income per head, 2010</a:t>
            </a:r>
            <a:br>
              <a:rPr lang="fr-FR" sz="280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2800">
                <a:solidFill>
                  <a:srgbClr val="000000"/>
                </a:solidFill>
                <a:latin typeface="Calibri" pitchFamily="34" charset="0"/>
              </a:rPr>
              <a:t>Office for National Statistics</a:t>
            </a:r>
            <a:br>
              <a:rPr lang="fr-FR" sz="280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2800">
                <a:solidFill>
                  <a:srgbClr val="000000"/>
                </a:solidFill>
                <a:latin typeface="Calibri" pitchFamily="34" charset="0"/>
              </a:rPr>
              <a:t>MAP C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3" y="333375"/>
            <a:ext cx="8885237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21213" cy="434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413" y="2349500"/>
            <a:ext cx="4573587" cy="433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323850" y="5805488"/>
            <a:ext cx="13684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000000"/>
                </a:solidFill>
              </a:rPr>
              <a:t>MAP B1 and B2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8388350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827088" y="6021388"/>
            <a:ext cx="1081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000000"/>
                </a:solidFill>
              </a:rPr>
              <a:t>MAP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C) Explaining the North-South divide with maps</a:t>
            </a:r>
          </a:p>
        </p:txBody>
      </p:sp>
      <p:sp>
        <p:nvSpPr>
          <p:cNvPr id="645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endParaRPr lang="fr-F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Map 1: deindustrialisation from 1966 to 1994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071563"/>
            <a:ext cx="4622800" cy="550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Map 2: European Union Regional Policy in the UK (1996-1999)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1500188"/>
            <a:ext cx="3786187" cy="513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684213" y="119697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400">
                <a:solidFill>
                  <a:srgbClr val="000000"/>
                </a:solidFill>
                <a:latin typeface="Calibri" pitchFamily="34" charset="0"/>
              </a:rPr>
              <a:t>3) Mapping the migratory movements in the UK</a:t>
            </a: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468313" y="62071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 Context: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About 7.5 million non-UK born residents in the UK; 13% of 63 million people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Illegal migrants = 400 000 to 850 000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 A « British dream » that leads to massive migrations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468313" y="620713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>
                <a:solidFill>
                  <a:srgbClr val="000000"/>
                </a:solidFill>
                <a:latin typeface="Calibri" pitchFamily="34" charset="0"/>
              </a:rPr>
              <a:t>A) The UK in the system of world </a:t>
            </a:r>
            <a:r>
              <a:rPr lang="fr-FR" sz="3600" dirty="0" err="1">
                <a:solidFill>
                  <a:srgbClr val="000000"/>
                </a:solidFill>
                <a:latin typeface="Calibri" pitchFamily="34" charset="0"/>
              </a:rPr>
              <a:t>mobility</a:t>
            </a:r>
            <a:endParaRPr lang="fr-FR" sz="3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>
                <a:solidFill>
                  <a:srgbClr val="000000"/>
                </a:solidFill>
                <a:latin typeface="Calibri" pitchFamily="34" charset="0"/>
              </a:rPr>
              <a:t>2) The organization of space in the UK (economic perspective)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A) Mapping the population of the 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6250"/>
            <a:ext cx="8412162" cy="543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2051050" y="6308725"/>
            <a:ext cx="5724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</a:rPr>
              <a:t>Map 1 : migrations to and from the UK,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215900"/>
            <a:ext cx="8942387" cy="637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23963"/>
            <a:ext cx="7056438" cy="434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2016125" y="5832475"/>
            <a:ext cx="42481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</a:rPr>
              <a:t>Source : </a:t>
            </a:r>
            <a:r>
              <a:rPr lang="fr-FR" i="1">
                <a:solidFill>
                  <a:srgbClr val="000000"/>
                </a:solidFill>
              </a:rPr>
              <a:t>Daily Mail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+mn-lt"/>
              </a:rPr>
              <a:t>B) The </a:t>
            </a:r>
            <a:r>
              <a:rPr lang="fr-FR" sz="3600" dirty="0" err="1" smtClean="0">
                <a:latin typeface="+mn-lt"/>
              </a:rPr>
              <a:t>integration</a:t>
            </a:r>
            <a:r>
              <a:rPr lang="fr-FR" sz="3600" dirty="0" smtClean="0">
                <a:latin typeface="+mn-lt"/>
              </a:rPr>
              <a:t> of </a:t>
            </a:r>
            <a:r>
              <a:rPr lang="fr-FR" sz="3600" dirty="0" err="1" smtClean="0">
                <a:latin typeface="+mn-lt"/>
              </a:rPr>
              <a:t>foreigners</a:t>
            </a:r>
            <a:r>
              <a:rPr lang="fr-FR" sz="3600" dirty="0" smtClean="0">
                <a:latin typeface="+mn-lt"/>
              </a:rPr>
              <a:t> in the UK</a:t>
            </a:r>
            <a:endParaRPr lang="fr-FR" sz="3600" dirty="0">
              <a:latin typeface="+mn-lt"/>
            </a:endParaRPr>
          </a:p>
        </p:txBody>
      </p:sp>
      <p:pic>
        <p:nvPicPr>
          <p:cNvPr id="6" name="Image 17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547664" y="908719"/>
            <a:ext cx="4320480" cy="5867321"/>
          </a:xfrm>
          <a:prstGeom prst="rect">
            <a:avLst/>
          </a:prstGeom>
          <a:ln>
            <a:noFill/>
            <a:prstDash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British immigration system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Since</a:t>
            </a:r>
            <a:r>
              <a:rPr lang="fr-FR" dirty="0" smtClean="0"/>
              <a:t> 2006 = PBS (Points </a:t>
            </a:r>
            <a:r>
              <a:rPr lang="fr-FR" dirty="0" err="1" smtClean="0"/>
              <a:t>Based</a:t>
            </a:r>
            <a:r>
              <a:rPr lang="fr-FR" dirty="0" smtClean="0"/>
              <a:t> System)</a:t>
            </a:r>
          </a:p>
          <a:p>
            <a:r>
              <a:rPr lang="fr-FR" dirty="0" smtClean="0"/>
              <a:t>Points for </a:t>
            </a:r>
            <a:r>
              <a:rPr lang="fr-FR" dirty="0" err="1" smtClean="0"/>
              <a:t>age</a:t>
            </a:r>
            <a:r>
              <a:rPr lang="fr-FR" dirty="0" smtClean="0"/>
              <a:t>, </a:t>
            </a:r>
            <a:r>
              <a:rPr lang="fr-FR" dirty="0" err="1" smtClean="0"/>
              <a:t>education</a:t>
            </a:r>
            <a:r>
              <a:rPr lang="fr-FR" dirty="0" smtClean="0"/>
              <a:t>, </a:t>
            </a:r>
            <a:r>
              <a:rPr lang="fr-FR" dirty="0" err="1" smtClean="0"/>
              <a:t>earnings</a:t>
            </a:r>
            <a:r>
              <a:rPr lang="fr-FR" dirty="0" smtClean="0"/>
              <a:t>, </a:t>
            </a:r>
            <a:r>
              <a:rPr lang="fr-FR" dirty="0" err="1" smtClean="0"/>
              <a:t>previous</a:t>
            </a:r>
            <a:r>
              <a:rPr lang="fr-FR" dirty="0" smtClean="0"/>
              <a:t> UK </a:t>
            </a:r>
            <a:r>
              <a:rPr lang="fr-FR" dirty="0" err="1" smtClean="0"/>
              <a:t>experience</a:t>
            </a:r>
            <a:endParaRPr lang="fr-FR" dirty="0" smtClean="0"/>
          </a:p>
          <a:p>
            <a:r>
              <a:rPr lang="fr-FR" dirty="0" err="1" smtClean="0"/>
              <a:t>Categories</a:t>
            </a:r>
            <a:r>
              <a:rPr lang="fr-FR" dirty="0" smtClean="0"/>
              <a:t> of people </a:t>
            </a:r>
            <a:r>
              <a:rPr lang="fr-FR" dirty="0" err="1" smtClean="0"/>
              <a:t>allowed</a:t>
            </a:r>
            <a:r>
              <a:rPr lang="fr-FR" dirty="0" smtClean="0"/>
              <a:t>: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skilled</a:t>
            </a:r>
            <a:r>
              <a:rPr lang="fr-FR" dirty="0" smtClean="0"/>
              <a:t> </a:t>
            </a:r>
            <a:r>
              <a:rPr lang="fr-FR" dirty="0" err="1" smtClean="0"/>
              <a:t>individuals</a:t>
            </a:r>
            <a:r>
              <a:rPr lang="fr-FR" dirty="0" smtClean="0"/>
              <a:t>, </a:t>
            </a:r>
            <a:r>
              <a:rPr lang="fr-FR" dirty="0" err="1" smtClean="0"/>
              <a:t>skilled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job </a:t>
            </a:r>
            <a:r>
              <a:rPr lang="fr-FR" dirty="0" err="1" smtClean="0"/>
              <a:t>offer</a:t>
            </a:r>
            <a:r>
              <a:rPr lang="fr-FR" dirty="0" smtClean="0"/>
              <a:t>, </a:t>
            </a:r>
            <a:r>
              <a:rPr lang="fr-FR" dirty="0" err="1" smtClean="0"/>
              <a:t>students</a:t>
            </a:r>
            <a:r>
              <a:rPr lang="fr-FR" dirty="0" smtClean="0"/>
              <a:t>, </a:t>
            </a:r>
            <a:r>
              <a:rPr lang="fr-FR" dirty="0" err="1" smtClean="0"/>
              <a:t>temporary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endParaRPr lang="fr-FR" dirty="0" smtClean="0"/>
          </a:p>
          <a:p>
            <a:r>
              <a:rPr lang="fr-FR" dirty="0" smtClean="0"/>
              <a:t>2011 = cap (about 20 000 people </a:t>
            </a:r>
            <a:r>
              <a:rPr lang="fr-FR" dirty="0" err="1" smtClean="0"/>
              <a:t>allowed</a:t>
            </a:r>
            <a:r>
              <a:rPr lang="fr-FR" dirty="0" smtClean="0"/>
              <a:t> in 2011)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Second source of migrations: </a:t>
            </a:r>
            <a:r>
              <a:rPr lang="fr-FR" b="1" dirty="0" err="1" smtClean="0"/>
              <a:t>asylum</a:t>
            </a:r>
            <a:r>
              <a:rPr lang="fr-FR" b="1" dirty="0" smtClean="0"/>
              <a:t> </a:t>
            </a:r>
            <a:r>
              <a:rPr lang="fr-FR" b="1" dirty="0" err="1" smtClean="0"/>
              <a:t>seekers</a:t>
            </a:r>
            <a:endParaRPr lang="fr-FR" b="1" dirty="0"/>
          </a:p>
        </p:txBody>
      </p:sp>
      <p:pic>
        <p:nvPicPr>
          <p:cNvPr id="4" name="Content Placeholder 3" descr="char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1448" y="1600200"/>
            <a:ext cx="634110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Third</a:t>
            </a:r>
            <a:r>
              <a:rPr lang="fr-FR" b="1" dirty="0" smtClean="0"/>
              <a:t> source of migrations: immigrations </a:t>
            </a:r>
            <a:r>
              <a:rPr lang="fr-FR" b="1" dirty="0" err="1" smtClean="0"/>
              <a:t>flows</a:t>
            </a:r>
            <a:r>
              <a:rPr lang="fr-FR" b="1" dirty="0" smtClean="0"/>
              <a:t> </a:t>
            </a:r>
            <a:r>
              <a:rPr lang="fr-FR" b="1" dirty="0" err="1" smtClean="0"/>
              <a:t>linked</a:t>
            </a:r>
            <a:r>
              <a:rPr lang="fr-FR" b="1" dirty="0" smtClean="0"/>
              <a:t> to </a:t>
            </a:r>
            <a:r>
              <a:rPr lang="fr-FR" b="1" dirty="0" err="1" smtClean="0"/>
              <a:t>European</a:t>
            </a:r>
            <a:r>
              <a:rPr lang="fr-FR" b="1" dirty="0" smtClean="0"/>
              <a:t> </a:t>
            </a:r>
            <a:r>
              <a:rPr lang="fr-FR" b="1" dirty="0" err="1" smtClean="0"/>
              <a:t>membership</a:t>
            </a:r>
            <a:endParaRPr lang="fr-FR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195736" y="188640"/>
            <a:ext cx="4459628" cy="6372000"/>
          </a:xfrm>
          <a:prstGeom prst="rect">
            <a:avLst/>
          </a:prstGeom>
          <a:ln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2004 = </a:t>
            </a:r>
            <a:r>
              <a:rPr lang="fr-FR" dirty="0" err="1" smtClean="0"/>
              <a:t>European</a:t>
            </a:r>
            <a:r>
              <a:rPr lang="fr-FR" dirty="0" smtClean="0"/>
              <a:t> Union </a:t>
            </a:r>
            <a:r>
              <a:rPr lang="fr-FR" dirty="0" err="1" smtClean="0"/>
              <a:t>enlargement</a:t>
            </a:r>
            <a:r>
              <a:rPr lang="fr-FR" dirty="0" smtClean="0"/>
              <a:t>; </a:t>
            </a:r>
            <a:r>
              <a:rPr lang="fr-FR" dirty="0" err="1" smtClean="0"/>
              <a:t>from</a:t>
            </a:r>
            <a:r>
              <a:rPr lang="fr-FR" dirty="0" smtClean="0"/>
              <a:t> 15 to 25 </a:t>
            </a:r>
            <a:r>
              <a:rPr lang="fr-FR" dirty="0" err="1" smtClean="0"/>
              <a:t>member</a:t>
            </a:r>
            <a:r>
              <a:rPr lang="fr-FR" dirty="0" smtClean="0"/>
              <a:t> states</a:t>
            </a:r>
          </a:p>
          <a:p>
            <a:r>
              <a:rPr lang="fr-FR" dirty="0" smtClean="0"/>
              <a:t>Free </a:t>
            </a:r>
            <a:r>
              <a:rPr lang="fr-FR" dirty="0" err="1" smtClean="0"/>
              <a:t>movement</a:t>
            </a:r>
            <a:r>
              <a:rPr lang="fr-FR" dirty="0" smtClean="0"/>
              <a:t> of labour </a:t>
            </a:r>
            <a:r>
              <a:rPr lang="fr-FR" dirty="0" err="1" smtClean="0"/>
              <a:t>within</a:t>
            </a:r>
            <a:r>
              <a:rPr lang="fr-FR" dirty="0" smtClean="0"/>
              <a:t> the EU</a:t>
            </a:r>
          </a:p>
          <a:p>
            <a:r>
              <a:rPr lang="fr-FR" dirty="0" err="1" smtClean="0"/>
              <a:t>Today</a:t>
            </a:r>
            <a:r>
              <a:rPr lang="fr-FR" dirty="0" smtClean="0"/>
              <a:t>, </a:t>
            </a:r>
            <a:r>
              <a:rPr lang="fr-FR" dirty="0" err="1" smtClean="0"/>
              <a:t>Polish</a:t>
            </a:r>
            <a:r>
              <a:rPr lang="fr-FR" dirty="0" smtClean="0"/>
              <a:t> </a:t>
            </a:r>
            <a:r>
              <a:rPr lang="fr-FR" dirty="0" err="1" smtClean="0"/>
              <a:t>citizens</a:t>
            </a:r>
            <a:r>
              <a:rPr lang="fr-FR" dirty="0" smtClean="0"/>
              <a:t> in the UK = 0.85 M </a:t>
            </a:r>
            <a:r>
              <a:rPr lang="fr-FR" dirty="0" smtClean="0"/>
              <a:t>people</a:t>
            </a:r>
          </a:p>
          <a:p>
            <a:r>
              <a:rPr lang="fr-FR" dirty="0" err="1" smtClean="0"/>
              <a:t>Blamed</a:t>
            </a:r>
            <a:r>
              <a:rPr lang="fr-FR" dirty="0" smtClean="0"/>
              <a:t> for </a:t>
            </a:r>
            <a:r>
              <a:rPr lang="fr-FR" dirty="0" err="1" smtClean="0"/>
              <a:t>unemployment</a:t>
            </a:r>
            <a:r>
              <a:rPr lang="fr-FR" dirty="0" smtClean="0"/>
              <a:t> and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wages</a:t>
            </a:r>
            <a:r>
              <a:rPr lang="fr-FR" dirty="0" smtClean="0"/>
              <a:t> by part of the public opinion</a:t>
            </a:r>
            <a:endParaRPr lang="fr-FR" dirty="0"/>
          </a:p>
        </p:txBody>
      </p:sp>
      <p:pic>
        <p:nvPicPr>
          <p:cNvPr id="4" name="Picture 3" descr="29BE75A900000578-3129592-image-a-2_1434638567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7431762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f-population-of-minority-ethnic-origin-by-postal-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694670" cy="57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787900" y="1268413"/>
            <a:ext cx="3960813" cy="3503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000000"/>
                </a:solidFill>
                <a:latin typeface="Calibri" pitchFamily="34" charset="0"/>
              </a:rPr>
              <a:t>Map of population density in the UK as at the 2011 census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Calibri" pitchFamily="34" charset="0"/>
              </a:rPr>
              <a:t>April 2014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Calibri" pitchFamily="34" charset="0"/>
              </a:rPr>
              <a:t>Author : Skate Tier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Calibri" pitchFamily="34" charset="0"/>
              </a:rPr>
              <a:t>GNU Free Documentation License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0"/>
            <a:ext cx="3802062" cy="674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5364163" y="260350"/>
            <a:ext cx="13684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Calibri" pitchFamily="34" charset="0"/>
              </a:rPr>
              <a:t>Map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nglades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848100" cy="3162300"/>
          </a:xfrm>
        </p:spPr>
      </p:pic>
      <p:pic>
        <p:nvPicPr>
          <p:cNvPr id="5" name="Picture 4" descr="black_afric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3838575" cy="3162300"/>
          </a:xfrm>
          <a:prstGeom prst="rect">
            <a:avLst/>
          </a:prstGeom>
        </p:spPr>
      </p:pic>
      <p:pic>
        <p:nvPicPr>
          <p:cNvPr id="6" name="Picture 5" descr="black_caribbe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3819525" cy="3143250"/>
          </a:xfrm>
          <a:prstGeom prst="rect">
            <a:avLst/>
          </a:prstGeom>
        </p:spPr>
      </p:pic>
      <p:pic>
        <p:nvPicPr>
          <p:cNvPr id="7" name="Picture 6" descr="chines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3016"/>
            <a:ext cx="38004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ia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771900" cy="3105150"/>
          </a:xfrm>
        </p:spPr>
      </p:pic>
      <p:pic>
        <p:nvPicPr>
          <p:cNvPr id="5" name="Picture 4" descr="pakistan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3724275" cy="3067050"/>
          </a:xfrm>
          <a:prstGeom prst="rect">
            <a:avLst/>
          </a:prstGeom>
        </p:spPr>
      </p:pic>
      <p:pic>
        <p:nvPicPr>
          <p:cNvPr id="6" name="Picture 5" descr="iris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01008"/>
            <a:ext cx="3752850" cy="3086100"/>
          </a:xfrm>
          <a:prstGeom prst="rect">
            <a:avLst/>
          </a:prstGeom>
        </p:spPr>
      </p:pic>
      <p:pic>
        <p:nvPicPr>
          <p:cNvPr id="7" name="Picture 6" descr="white_britis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370522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50825" y="692150"/>
            <a:ext cx="3060700" cy="234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Gridded population cartogram of the UK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Source/ author: Benjamin Hennig, geographer, Department of Geography, University of Sheffield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88913"/>
            <a:ext cx="5761037" cy="599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684213" y="260350"/>
            <a:ext cx="13668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latin typeface="Calibri" pitchFamily="34" charset="0"/>
              </a:rPr>
              <a:t>Map 2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9388" y="3500438"/>
            <a:ext cx="2808287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00"/>
                </a:solidFill>
                <a:latin typeface="Calibri" pitchFamily="34" charset="0"/>
              </a:rPr>
              <a:t>Gridded cartogram = </a:t>
            </a:r>
            <a:r>
              <a:rPr lang="fr-FR" sz="2400" u="sng">
                <a:solidFill>
                  <a:srgbClr val="000000"/>
                </a:solidFill>
                <a:latin typeface="Calibri" pitchFamily="34" charset="0"/>
              </a:rPr>
              <a:t>distorted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</a:rPr>
              <a:t> map used to show </a:t>
            </a:r>
            <a:r>
              <a:rPr lang="fr-FR" sz="2400" u="sng">
                <a:solidFill>
                  <a:srgbClr val="000000"/>
                </a:solidFill>
                <a:latin typeface="Calibri" pitchFamily="34" charset="0"/>
              </a:rPr>
              <a:t>statistical data 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</a:rPr>
              <a:t>in a different light (more dramatic, intuitive, or understandable)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827088" y="692150"/>
            <a:ext cx="770572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00"/>
                </a:solidFill>
                <a:latin typeface="Calibri" pitchFamily="34" charset="0"/>
              </a:rPr>
              <a:t>Key question: </a:t>
            </a:r>
            <a:r>
              <a:rPr lang="fr-FR" sz="2400" b="1" i="1">
                <a:solidFill>
                  <a:srgbClr val="000000"/>
                </a:solidFill>
                <a:latin typeface="Calibri" pitchFamily="34" charset="0"/>
              </a:rPr>
              <a:t>Why is the conventional map of population densities not satisfactory in the case of the UK?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68313" y="62071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A third of the population lives in 7 metropolitan counties</a:t>
            </a:r>
          </a:p>
          <a:p>
            <a: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These 7 counties occupy only 3% of the land</a:t>
            </a:r>
          </a:p>
          <a:p>
            <a: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These agglomerations are in the central core of Britain (from London to Liverpool)</a:t>
            </a:r>
          </a:p>
          <a:p>
            <a: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This core is the Northern limit of the European Megalopolis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539750" y="90805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400">
                <a:solidFill>
                  <a:srgbClr val="000000"/>
                </a:solidFill>
                <a:latin typeface="Calibri" pitchFamily="34" charset="0"/>
              </a:rPr>
              <a:t>B) Mapping the North-South divide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88913"/>
            <a:ext cx="49704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323850" y="5589588"/>
            <a:ext cx="280828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i="1">
                <a:solidFill>
                  <a:srgbClr val="000000"/>
                </a:solidFill>
                <a:latin typeface="Calibri" pitchFamily="34" charset="0"/>
              </a:rPr>
              <a:t>The Daily Telegraph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</a:rPr>
              <a:t>, august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95288" y="1773238"/>
            <a:ext cx="8424862" cy="1752600"/>
          </a:xfrm>
          <a:prstGeom prst="rect">
            <a:avLst/>
          </a:prstGeom>
          <a:noFill/>
          <a:ln w="9360" cap="sq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Key question: </a:t>
            </a:r>
          </a:p>
          <a:p>
            <a:pPr algn="ctr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i="1">
                <a:solidFill>
                  <a:srgbClr val="000000"/>
                </a:solidFill>
                <a:latin typeface="Calibri" pitchFamily="34" charset="0"/>
              </a:rPr>
              <a:t>Is the North-South divide noticeable on maps?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404</Words>
  <Application>Microsoft Office PowerPoint</Application>
  <PresentationFormat>On-screen Show (4:3)</PresentationFormat>
  <Paragraphs>58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Mapping the UK – part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C) Explaining the North-South divide with maps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B) The integration of foreigners in the UK</vt:lpstr>
      <vt:lpstr>British immigration system</vt:lpstr>
      <vt:lpstr>Second source of migrations: asylum seekers</vt:lpstr>
      <vt:lpstr>Third source of migrations: immigrations flows linked to European membership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UK – part 2</dc:title>
  <dc:creator>Julie_2</dc:creator>
  <cp:lastModifiedBy>Julie_2</cp:lastModifiedBy>
  <cp:revision>6</cp:revision>
  <dcterms:created xsi:type="dcterms:W3CDTF">2016-10-11T15:30:13Z</dcterms:created>
  <dcterms:modified xsi:type="dcterms:W3CDTF">2016-10-12T18:35:45Z</dcterms:modified>
</cp:coreProperties>
</file>