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4D864-6B2B-4F4C-B993-F362FDCD9801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2DC2-4F3B-4CEF-A81E-F865B02FF0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468350" y="695325"/>
            <a:ext cx="26938288" cy="202041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A6B-7C16-4D0A-BE79-BED0E110495A}" type="datetimeFigureOut">
              <a:rPr lang="fr-FR" smtClean="0"/>
              <a:pPr/>
              <a:t>22/09/2016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D9EA-5239-428D-B08A-6EAFB3C4D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>
                <a:solidFill>
                  <a:srgbClr val="000000"/>
                </a:solidFill>
                <a:latin typeface="Calibri" pitchFamily="34" charset="0"/>
              </a:rPr>
              <a:t>Mapping the United Kingdom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268538" y="4724400"/>
            <a:ext cx="6400800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80000"/>
              </a:lnSpc>
              <a:spcBef>
                <a:spcPts val="6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700">
                <a:solidFill>
                  <a:srgbClr val="898989"/>
                </a:solidFill>
                <a:latin typeface="Calibri" pitchFamily="34" charset="0"/>
              </a:rPr>
              <a:t>Section européenne</a:t>
            </a:r>
          </a:p>
          <a:p>
            <a:pPr algn="r">
              <a:lnSpc>
                <a:spcPct val="80000"/>
              </a:lnSpc>
              <a:spcBef>
                <a:spcPts val="6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700">
                <a:solidFill>
                  <a:srgbClr val="898989"/>
                </a:solidFill>
                <a:latin typeface="Calibri" pitchFamily="34" charset="0"/>
              </a:rPr>
              <a:t>2016-2017</a:t>
            </a:r>
          </a:p>
          <a:p>
            <a:pPr algn="r">
              <a:lnSpc>
                <a:spcPct val="80000"/>
              </a:lnSpc>
              <a:spcBef>
                <a:spcPts val="6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700">
                <a:solidFill>
                  <a:srgbClr val="898989"/>
                </a:solidFill>
                <a:latin typeface="Calibri" pitchFamily="34" charset="0"/>
              </a:rPr>
              <a:t>Terminales</a:t>
            </a:r>
          </a:p>
          <a:p>
            <a:pPr algn="r">
              <a:lnSpc>
                <a:spcPct val="80000"/>
              </a:lnSpc>
              <a:spcBef>
                <a:spcPts val="6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700">
                <a:solidFill>
                  <a:srgbClr val="898989"/>
                </a:solidFill>
                <a:latin typeface="Calibri" pitchFamily="34" charset="0"/>
              </a:rPr>
              <a:t>Géographique – Question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779462"/>
          </a:xfrm>
        </p:spPr>
        <p:txBody>
          <a:bodyPr/>
          <a:lstStyle/>
          <a:p>
            <a:r>
              <a:rPr lang="fr-FR" sz="3200" b="1" smtClean="0"/>
              <a:t>Scotland powers since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6425" cy="56165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800" smtClean="0"/>
              <a:t>The Act devolves </a:t>
            </a:r>
            <a:r>
              <a:rPr lang="en-GB" sz="2800" u="sng" smtClean="0"/>
              <a:t>all powers </a:t>
            </a:r>
            <a:r>
              <a:rPr lang="en-GB" sz="2800" smtClean="0"/>
              <a:t>except over matter it specifies as reserved matters.</a:t>
            </a:r>
            <a:endParaRPr lang="fr-FR" sz="2800" smtClean="0"/>
          </a:p>
          <a:p>
            <a:pPr>
              <a:buFont typeface="Arial" charset="0"/>
              <a:buChar char="•"/>
            </a:pPr>
            <a:r>
              <a:rPr lang="en-GB" sz="2800" smtClean="0"/>
              <a:t>Control of its </a:t>
            </a:r>
            <a:r>
              <a:rPr lang="en-GB" sz="2800" u="sng" smtClean="0"/>
              <a:t>electoral system</a:t>
            </a:r>
            <a:r>
              <a:rPr lang="en-GB" sz="2800" smtClean="0"/>
              <a:t> </a:t>
            </a:r>
            <a:endParaRPr lang="fr-FR" sz="2800" smtClean="0"/>
          </a:p>
          <a:p>
            <a:pPr>
              <a:buFont typeface="Arial" charset="0"/>
              <a:buChar char="•"/>
            </a:pPr>
            <a:r>
              <a:rPr lang="en-GB" sz="2800" smtClean="0"/>
              <a:t>Control over the Scottish Railways, planning and nature conservation matters at sea (</a:t>
            </a:r>
            <a:r>
              <a:rPr lang="en-GB" sz="2800" u="sng" smtClean="0"/>
              <a:t>offshore industry, oil and gas</a:t>
            </a:r>
            <a:r>
              <a:rPr lang="en-GB" sz="2800" smtClean="0"/>
              <a:t>), speed limits ...</a:t>
            </a:r>
          </a:p>
          <a:p>
            <a:pPr>
              <a:buFont typeface="Arial" charset="0"/>
              <a:buChar char="•"/>
            </a:pPr>
            <a:r>
              <a:rPr lang="en-GB" sz="2800" smtClean="0"/>
              <a:t>Control over certain and removable </a:t>
            </a:r>
            <a:r>
              <a:rPr lang="en-GB" sz="2800" u="sng" smtClean="0"/>
              <a:t>taxes</a:t>
            </a:r>
            <a:r>
              <a:rPr lang="en-GB" sz="2800" smtClean="0"/>
              <a:t>, the right to </a:t>
            </a:r>
            <a:r>
              <a:rPr lang="en-GB" sz="2800" u="sng" smtClean="0"/>
              <a:t>receive half of the VAT </a:t>
            </a:r>
            <a:r>
              <a:rPr lang="en-GB" sz="2800" smtClean="0"/>
              <a:t>(= TVA) raised in Scotland</a:t>
            </a:r>
          </a:p>
          <a:p>
            <a:pPr>
              <a:buFont typeface="Arial" charset="0"/>
              <a:buChar char="•"/>
            </a:pPr>
            <a:r>
              <a:rPr lang="en-GB" sz="2800" smtClean="0"/>
              <a:t>Ability to set </a:t>
            </a:r>
            <a:r>
              <a:rPr lang="en-GB" sz="2800" u="sng" smtClean="0"/>
              <a:t>Income Tax rates</a:t>
            </a:r>
          </a:p>
          <a:p>
            <a:pPr>
              <a:buFont typeface="Arial" charset="0"/>
              <a:buChar char="•"/>
            </a:pPr>
            <a:r>
              <a:rPr lang="en-GB" sz="2800" smtClean="0"/>
              <a:t>Control over certain aspects of several </a:t>
            </a:r>
            <a:r>
              <a:rPr lang="en-GB" sz="2800" u="sng" smtClean="0"/>
              <a:t>welfare and housing related benefits</a:t>
            </a:r>
          </a:p>
          <a:p>
            <a:endParaRPr lang="fr-FR" sz="2800" u="sng" smtClean="0"/>
          </a:p>
          <a:p>
            <a:pPr>
              <a:buFont typeface="Arial" charset="0"/>
              <a:buChar char="•"/>
            </a:pPr>
            <a:endParaRPr lang="fr-FR" sz="2800" smtClean="0"/>
          </a:p>
          <a:p>
            <a:pPr>
              <a:buFont typeface="Arial" charset="0"/>
              <a:buChar char="•"/>
            </a:pPr>
            <a:endParaRPr lang="fr-FR" sz="2800" smtClean="0"/>
          </a:p>
          <a:p>
            <a:pPr>
              <a:buFont typeface="Arial" charset="0"/>
              <a:buChar char="•"/>
            </a:pPr>
            <a:endParaRPr lang="fr-FR" sz="2800" smtClean="0"/>
          </a:p>
          <a:p>
            <a:pPr>
              <a:buFont typeface="Arial" charset="0"/>
              <a:buChar char="•"/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89138"/>
            <a:ext cx="8226425" cy="43211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2800" dirty="0"/>
              <a:t>The Scottish Government is the </a:t>
            </a:r>
            <a:r>
              <a:rPr lang="en-US" sz="2800" u="sng" dirty="0"/>
              <a:t>Managing Authority </a:t>
            </a:r>
            <a:r>
              <a:rPr lang="en-US" sz="2800" dirty="0"/>
              <a:t>for the </a:t>
            </a:r>
            <a:r>
              <a:rPr lang="en-US" sz="2800" u="sng" dirty="0">
                <a:solidFill>
                  <a:schemeClr val="tx1"/>
                </a:solidFill>
              </a:rPr>
              <a:t>European Regional Development Fund </a:t>
            </a:r>
            <a:r>
              <a:rPr lang="en-US" sz="2800" u="sng" dirty="0"/>
              <a:t>(ERDF) and 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European Social Fund</a:t>
            </a:r>
            <a:r>
              <a:rPr lang="en-US" sz="2800" u="sng" dirty="0"/>
              <a:t> (ESF)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.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800" dirty="0" smtClean="0"/>
              <a:t>The funds are focused on EU priorities in areas such as </a:t>
            </a:r>
            <a:r>
              <a:rPr lang="en-US" sz="2800" u="sng" dirty="0" smtClean="0"/>
              <a:t>employment, innovation, education, poverty reduction and climate/energy. </a:t>
            </a:r>
            <a:r>
              <a:rPr lang="en-US" sz="2800" dirty="0" smtClean="0"/>
              <a:t>They also align with Scottish Government priorities.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000" dirty="0" smtClean="0"/>
              <a:t>Source: Scottish government official site (http://www.gov.scot/Topics/Business-Industry/support/17404)</a:t>
            </a:r>
          </a:p>
          <a:p>
            <a:pPr>
              <a:buFont typeface="Times New Roman" pitchFamily="16" charset="0"/>
              <a:buNone/>
              <a:defRPr/>
            </a:pPr>
            <a:endParaRPr lang="en-US" sz="2000" dirty="0" smtClean="0"/>
          </a:p>
          <a:p>
            <a:pPr>
              <a:buFont typeface="Times New Roman" pitchFamily="16" charset="0"/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EU Fund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65659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50825" y="260350"/>
            <a:ext cx="889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tx1"/>
                </a:solidFill>
              </a:rPr>
              <a:t>Scotland also has power over European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68313" y="404813"/>
            <a:ext cx="8226425" cy="5832475"/>
          </a:xfrm>
        </p:spPr>
        <p:txBody>
          <a:bodyPr/>
          <a:lstStyle/>
          <a:p>
            <a:r>
              <a:rPr lang="en-US" u="sng" smtClean="0"/>
              <a:t>Between 2014 and 2020, Scotland will receive over €900 million of funding through European Structural Fund programmes.</a:t>
            </a:r>
            <a:r>
              <a:rPr lang="en-US" smtClean="0"/>
              <a:t> </a:t>
            </a:r>
          </a:p>
          <a:p>
            <a:r>
              <a:rPr lang="en-US" smtClean="0"/>
              <a:t>Funding from the 2007-2013 European Structural Fund programme supported almost 100,000 people into work, created over 40,000 jobs, supported over 80,000 enterprises and more than 17,000 new business start-ups.</a:t>
            </a:r>
            <a:endParaRPr lang="fr-FR" smtClean="0"/>
          </a:p>
          <a:p>
            <a:r>
              <a:rPr lang="fr-FR" sz="2000" smtClean="0"/>
              <a:t>Source: SNP (Scottish National Party) official site (http://www.snp.org/pb_how_does_scotland_benefit_from_eu_funding)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-206375"/>
            <a:ext cx="822960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>
                <a:solidFill>
                  <a:srgbClr val="000000"/>
                </a:solidFill>
                <a:latin typeface="Calibri" pitchFamily="34" charset="0"/>
              </a:rPr>
              <a:t>B) Mapping the relations between the UK and the rest of the world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Key question : How has the UK maintained a global status and influence 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Is the UK still a global political power?</a:t>
            </a: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836613"/>
            <a:ext cx="7827963" cy="58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7924800" cy="451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549275"/>
            <a:ext cx="8850312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476375" y="5445125"/>
            <a:ext cx="63373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Map highlighting the member states of the Commonwealth (dark blue)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NB orange = former member states; light blue = overseas territories and crown dependencies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C) Mapping the relations between the UK and the European Union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6425" cy="3341688"/>
          </a:xfrm>
        </p:spPr>
        <p:txBody>
          <a:bodyPr/>
          <a:lstStyle/>
          <a:p>
            <a:r>
              <a:rPr lang="fr-FR" smtClean="0"/>
              <a:t>Key question: Why is the UK a reluctant participant regarding European integration?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upranational_European_Bodies-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7558087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353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sz="2800" b="1">
                <a:solidFill>
                  <a:schemeClr val="tx1"/>
                </a:solidFill>
              </a:rPr>
              <a:t>1) The UK and European bodies,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6425" cy="1433512"/>
          </a:xfrm>
        </p:spPr>
        <p:txBody>
          <a:bodyPr/>
          <a:lstStyle/>
          <a:p>
            <a:r>
              <a:rPr lang="fr-FR" smtClean="0"/>
              <a:t>In a nutshell …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fr-FR" smtClean="0"/>
              <a:t>The </a:t>
            </a:r>
            <a:r>
              <a:rPr lang="fr-FR" u="sng" smtClean="0"/>
              <a:t>British government accepts </a:t>
            </a:r>
            <a:r>
              <a:rPr lang="fr-FR" smtClean="0"/>
              <a:t>the country’s integration in a </a:t>
            </a:r>
            <a:r>
              <a:rPr lang="fr-FR" u="sng" smtClean="0"/>
              <a:t>free trade area </a:t>
            </a:r>
            <a:r>
              <a:rPr lang="fr-FR" smtClean="0"/>
              <a:t>(good for the economy)</a:t>
            </a:r>
          </a:p>
          <a:p>
            <a:pPr>
              <a:buFont typeface="Arial" charset="0"/>
              <a:buChar char="•"/>
            </a:pPr>
            <a:r>
              <a:rPr lang="fr-FR" smtClean="0"/>
              <a:t>But </a:t>
            </a:r>
            <a:r>
              <a:rPr lang="fr-FR" u="sng" smtClean="0"/>
              <a:t>political integration </a:t>
            </a:r>
            <a:r>
              <a:rPr lang="fr-FR" smtClean="0"/>
              <a:t>is turned down. The </a:t>
            </a:r>
            <a:r>
              <a:rPr lang="fr-FR" u="sng" smtClean="0"/>
              <a:t>British government refuses to delegate powers</a:t>
            </a:r>
            <a:r>
              <a:rPr lang="fr-FR" smtClean="0"/>
              <a:t> to the EU (budget, borders, criminal justice system,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-419100"/>
            <a:ext cx="8229600" cy="25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>
                <a:solidFill>
                  <a:srgbClr val="000000"/>
                </a:solidFill>
                <a:latin typeface="Calibri" pitchFamily="34" charset="0"/>
              </a:rPr>
              <a:t>1) Mapping political issues of the UK</a:t>
            </a:r>
            <a:br>
              <a:rPr lang="fr-FR" sz="4000">
                <a:solidFill>
                  <a:srgbClr val="000000"/>
                </a:solidFill>
                <a:latin typeface="Calibri" pitchFamily="34" charset="0"/>
              </a:rPr>
            </a:br>
            <a:r>
              <a:rPr lang="fr-FR" sz="4000">
                <a:solidFill>
                  <a:srgbClr val="000000"/>
                </a:solidFill>
                <a:latin typeface="Calibri" pitchFamily="34" charset="0"/>
              </a:rPr>
              <a:t>(geopolitical and cultural perspectives)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68313" y="3716338"/>
            <a:ext cx="8229600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lphaU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One state, four nations</a:t>
            </a:r>
          </a:p>
          <a:p>
            <a:pPr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1187450" y="2349500"/>
            <a:ext cx="7561263" cy="581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512763" indent="-509588">
              <a:spcBef>
                <a:spcPts val="800"/>
              </a:spcBef>
              <a:buSzPct val="10000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</a:pPr>
            <a:r>
              <a:rPr lang="fr-FR" sz="3200">
                <a:solidFill>
                  <a:srgbClr val="000000"/>
                </a:solidFill>
                <a:latin typeface="Calibri" pitchFamily="34" charset="0"/>
              </a:rPr>
              <a:t>Key issue: </a:t>
            </a:r>
            <a:r>
              <a:rPr lang="fr-FR" sz="3200" i="1">
                <a:solidFill>
                  <a:srgbClr val="000000"/>
                </a:solidFill>
                <a:latin typeface="Calibri" pitchFamily="34" charset="0"/>
              </a:rPr>
              <a:t>The UK, a disunited union?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779462"/>
          </a:xfrm>
        </p:spPr>
        <p:txBody>
          <a:bodyPr/>
          <a:lstStyle/>
          <a:p>
            <a:r>
              <a:rPr lang="fr-FR" sz="2800" b="1" smtClean="0"/>
              <a:t>2) The results of the Brexit referendum</a:t>
            </a:r>
          </a:p>
        </p:txBody>
      </p:sp>
      <p:pic>
        <p:nvPicPr>
          <p:cNvPr id="24579" name="Content Placeholder 4" descr="brexit-map-94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08050"/>
            <a:ext cx="6045200" cy="5502275"/>
          </a:xfrm>
        </p:spPr>
      </p:pic>
      <p:pic>
        <p:nvPicPr>
          <p:cNvPr id="24580" name="Picture 4" descr="C:\Users\Julie (windows)\Dropbox\Section euro anglais\Section euro - Terminales\G1 - Mapping the UK\Brexit\brexit-map-k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3025" y="1268413"/>
            <a:ext cx="26130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6372225" y="5084763"/>
            <a:ext cx="2771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chemeClr val="tx1"/>
                </a:solidFill>
              </a:rPr>
              <a:t>Source: </a:t>
            </a:r>
            <a:r>
              <a:rPr lang="en-US" sz="1400" b="1">
                <a:solidFill>
                  <a:schemeClr val="tx1"/>
                </a:solidFill>
              </a:rPr>
              <a:t>Preliminary results data from the BBC, British Office of National Statistics </a:t>
            </a:r>
            <a:r>
              <a:rPr lang="en-US" sz="1400">
                <a:solidFill>
                  <a:schemeClr val="tx1"/>
                </a:solidFill>
              </a:rPr>
              <a:t>(</a:t>
            </a:r>
            <a:r>
              <a:rPr lang="fr-FR" sz="1400">
                <a:solidFill>
                  <a:schemeClr val="tx1"/>
                </a:solidFill>
              </a:rPr>
              <a:t>http://www.nytimes.com/interactive/2016/06/24/world/europe/how-britain-voted-brexit-referendum.html?_r=0/)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brexit why remain and leav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5621337" cy="2211387"/>
          </a:xfrm>
        </p:spPr>
      </p:pic>
      <p:pic>
        <p:nvPicPr>
          <p:cNvPr id="25603" name="Picture 6" descr="brexit force for evi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81075"/>
            <a:ext cx="31353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brexit cameron approva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736850"/>
            <a:ext cx="3455988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5830888" y="260350"/>
            <a:ext cx="33131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>
                <a:solidFill>
                  <a:schemeClr val="tx1"/>
                </a:solidFill>
              </a:rPr>
              <a:t>Source: http://lordashcroftpolls.com/2016/06/how-the-united-kingdom-voted-and-why</a:t>
            </a:r>
            <a:r>
              <a:rPr lang="fr-FR" sz="1400"/>
              <a:t>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Julie (windows)\Dropbox\Section euro anglais\Section euro - Terminales\G1 - Mapping the UK\North South Divide\78ec03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53707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Content Placeholder 3" descr="brexit by age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4221163"/>
            <a:ext cx="4789488" cy="2411412"/>
          </a:xfrm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076825" y="692150"/>
            <a:ext cx="29511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Claimant Count proportion of people aged 16 to 64 in local authorities in the UK</a:t>
            </a:r>
          </a:p>
          <a:p>
            <a:r>
              <a:rPr lang="en-US" b="1">
                <a:solidFill>
                  <a:schemeClr val="tx1"/>
                </a:solidFill>
              </a:rPr>
              <a:t>August 2016</a:t>
            </a:r>
          </a:p>
          <a:p>
            <a:endParaRPr lang="en-US" b="1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NB = Jobless People claiming governmental help</a:t>
            </a:r>
          </a:p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4213" y="5805488"/>
            <a:ext cx="8226425" cy="796925"/>
          </a:xfrm>
        </p:spPr>
        <p:txBody>
          <a:bodyPr/>
          <a:lstStyle/>
          <a:p>
            <a:r>
              <a:rPr lang="fr-FR" sz="1400" smtClean="0"/>
              <a:t>Source: http://www.telegraph.co.uk/news/2016/06/22/eu-referendum-delia-smith-ulrika-jonsson-and-rick-edwards-on-lef/</a:t>
            </a:r>
            <a:endParaRPr lang="fr-FR" sz="3200" smtClean="0"/>
          </a:p>
        </p:txBody>
      </p:sp>
      <p:pic>
        <p:nvPicPr>
          <p:cNvPr id="27651" name="Content Placeholder 3" descr="Nigel-Farage-poster-NEWS-large_trans++qVzuuqpFlyLIwiB6NTmJwfSVWeZ_vEN7c6bHu2jJnT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428037" cy="52562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5288" y="5876925"/>
            <a:ext cx="8226425" cy="714375"/>
          </a:xfrm>
        </p:spPr>
        <p:txBody>
          <a:bodyPr/>
          <a:lstStyle/>
          <a:p>
            <a:r>
              <a:rPr lang="fr-FR" sz="1800" smtClean="0"/>
              <a:t>https://www.theguardian.com/commentisfree/2016/sep/05/death-arkadiusz-jozwik-post-referendum-racism-xenophobes-brexit-vote</a:t>
            </a:r>
          </a:p>
        </p:txBody>
      </p:sp>
      <p:pic>
        <p:nvPicPr>
          <p:cNvPr id="28675" name="Content Placeholder 3" descr="polish man attacked headline 20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6051550" cy="5435600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732588" y="1341438"/>
            <a:ext cx="194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>
                <a:solidFill>
                  <a:schemeClr val="tx1"/>
                </a:solidFill>
              </a:rPr>
              <a:t>The Guardian</a:t>
            </a:r>
            <a:r>
              <a:rPr lang="fr-FR">
                <a:solidFill>
                  <a:schemeClr val="tx1"/>
                </a:solidFill>
              </a:rPr>
              <a:t>, september 2016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brexi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33375"/>
            <a:ext cx="7404100" cy="50387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ulie (windows)\Dropbox\Section euro anglais\Section euro - Terminales\G1 - Mapping the UK\Brexit\Cartoon for 1.3.16.jpg.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760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3363"/>
            <a:ext cx="5229225" cy="662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6011863" y="692150"/>
            <a:ext cx="2736850" cy="2044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>
                <a:solidFill>
                  <a:srgbClr val="000000"/>
                </a:solidFill>
                <a:latin typeface="Calibri" pitchFamily="34" charset="0"/>
              </a:rPr>
              <a:t>Map 1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  <a:latin typeface="Calibri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i="1">
                <a:solidFill>
                  <a:srgbClr val="000000"/>
                </a:solidFill>
                <a:latin typeface="Calibri" pitchFamily="34" charset="0"/>
              </a:rPr>
              <a:t>Apply you critical mind to analyse map 1.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">
              <a:solidFill>
                <a:srgbClr val="FFFFFF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0563" y="0"/>
            <a:ext cx="52228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5288" y="188913"/>
            <a:ext cx="4749800" cy="6338887"/>
            <a:chOff x="249" y="119"/>
            <a:chExt cx="2992" cy="3993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19"/>
              <a:ext cx="2887" cy="36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197" name="AutoShape 3"/>
            <p:cNvSpPr>
              <a:spLocks noChangeArrowheads="1"/>
            </p:cNvSpPr>
            <p:nvPr/>
          </p:nvSpPr>
          <p:spPr bwMode="auto">
            <a:xfrm>
              <a:off x="340" y="3747"/>
              <a:ext cx="2901" cy="365"/>
            </a:xfrm>
            <a:custGeom>
              <a:avLst/>
              <a:gdLst>
                <a:gd name="T0" fmla="*/ 698964 w 21600"/>
                <a:gd name="T1" fmla="*/ 0 h 21600"/>
                <a:gd name="T2" fmla="*/ 698964 w 21600"/>
                <a:gd name="T3" fmla="*/ 24 h 21600"/>
                <a:gd name="T4" fmla="*/ 698964 w 21600"/>
                <a:gd name="T5" fmla="*/ 49 h 21600"/>
                <a:gd name="T6" fmla="*/ 0 w 21600"/>
                <a:gd name="T7" fmla="*/ 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Population reporting no religion, 2011, England and Wales local and unitary authorities</a:t>
              </a: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49275"/>
            <a:ext cx="7270750" cy="514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57150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6156325" y="1125538"/>
            <a:ext cx="2771775" cy="322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</a:rPr>
              <a:t>Topographic map</a:t>
            </a:r>
          </a:p>
          <a:p>
            <a:pPr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>
              <a:solidFill>
                <a:srgbClr val="000000"/>
              </a:solidFill>
            </a:endParaRPr>
          </a:p>
          <a:p>
            <a:pPr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>
                <a:solidFill>
                  <a:srgbClr val="000000"/>
                </a:solidFill>
              </a:rPr>
              <a:t>Contour lines = an imaginary line that joins places of equal height</a:t>
            </a:r>
          </a:p>
          <a:p>
            <a:pPr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420688"/>
            <a:ext cx="7970838" cy="598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4813"/>
            <a:ext cx="7081837" cy="5300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923925"/>
          </a:xfrm>
        </p:spPr>
        <p:txBody>
          <a:bodyPr/>
          <a:lstStyle/>
          <a:p>
            <a:r>
              <a:rPr lang="fr-FR" sz="2800" b="1" smtClean="0"/>
              <a:t>In response to the independentist movement: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6425" cy="55895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sz="2800" smtClean="0"/>
              <a:t>Referendum in Scotland </a:t>
            </a:r>
            <a:r>
              <a:rPr lang="fr-FR" sz="2800" u="sng" smtClean="0"/>
              <a:t>1997 on devolution </a:t>
            </a:r>
            <a:r>
              <a:rPr lang="fr-FR" sz="2800" smtClean="0"/>
              <a:t>( = décentralisation)</a:t>
            </a:r>
          </a:p>
          <a:p>
            <a:pPr>
              <a:buFont typeface="Arial" charset="0"/>
              <a:buChar char="•"/>
            </a:pPr>
            <a:r>
              <a:rPr lang="en-GB" sz="2800" smtClean="0"/>
              <a:t>Scotland Act of 1998; </a:t>
            </a:r>
            <a:r>
              <a:rPr lang="en-GB" sz="2800" u="sng" smtClean="0"/>
              <a:t>Scottish Parliament </a:t>
            </a:r>
            <a:r>
              <a:rPr lang="en-GB" sz="2800" smtClean="0"/>
              <a:t>and Scottish Executive established in 1999. </a:t>
            </a:r>
            <a:endParaRPr lang="fr-FR" sz="2800" smtClean="0"/>
          </a:p>
          <a:p>
            <a:pPr>
              <a:buFont typeface="Arial" charset="0"/>
              <a:buChar char="•"/>
            </a:pPr>
            <a:r>
              <a:rPr lang="en-GB" sz="2800" u="sng" smtClean="0"/>
              <a:t>After 2007, it is called “Scottish Government” with a Scottish “First Minister”.</a:t>
            </a:r>
          </a:p>
          <a:p>
            <a:pPr>
              <a:buFont typeface="Arial" charset="0"/>
              <a:buChar char="•"/>
            </a:pPr>
            <a:r>
              <a:rPr lang="en-GB" sz="2800" smtClean="0"/>
              <a:t>Today: Nicola Sturgeon</a:t>
            </a:r>
          </a:p>
          <a:p>
            <a:pPr>
              <a:buFont typeface="Arial" charset="0"/>
              <a:buChar char="•"/>
            </a:pPr>
            <a:r>
              <a:rPr lang="en-GB" sz="2800" smtClean="0"/>
              <a:t>After the 2014 referendum , </a:t>
            </a:r>
            <a:r>
              <a:rPr lang="en-GB" sz="2800" u="sng" smtClean="0"/>
              <a:t>the Scotland Act of 2016 </a:t>
            </a:r>
            <a:r>
              <a:rPr lang="en-GB" sz="2800" smtClean="0"/>
              <a:t>was voted, making the Scottish Parliament and Government </a:t>
            </a:r>
            <a:r>
              <a:rPr lang="en-GB" sz="2800" u="sng" smtClean="0"/>
              <a:t>permanent</a:t>
            </a:r>
            <a:r>
              <a:rPr lang="en-GB" sz="2800" smtClean="0"/>
              <a:t> and granting them </a:t>
            </a:r>
            <a:r>
              <a:rPr lang="en-GB" sz="2800" u="sng" smtClean="0"/>
              <a:t>new powers.</a:t>
            </a:r>
            <a:endParaRPr lang="fr-FR" sz="2800" u="sng" smtClean="0"/>
          </a:p>
          <a:p>
            <a:pPr>
              <a:buFont typeface="Arial" charset="0"/>
              <a:buChar char="•"/>
            </a:pPr>
            <a:endParaRPr lang="fr-FR" sz="2800" smtClean="0"/>
          </a:p>
          <a:p>
            <a:pPr>
              <a:buFont typeface="Arial" charset="0"/>
              <a:buChar char="•"/>
            </a:pPr>
            <a:endParaRPr lang="fr-FR" sz="2800" smtClean="0"/>
          </a:p>
          <a:p>
            <a:pPr>
              <a:buFont typeface="Arial" charset="0"/>
              <a:buChar char="•"/>
            </a:pPr>
            <a:endParaRPr lang="fr-FR" sz="2800" smtClean="0"/>
          </a:p>
          <a:p>
            <a:pPr>
              <a:buFont typeface="Arial" charset="0"/>
              <a:buChar char="•"/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421</Words>
  <Application>Microsoft Office PowerPoint</Application>
  <PresentationFormat>Affichage à l'écran (4:3)</PresentationFormat>
  <Paragraphs>63</Paragraphs>
  <Slides>26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In response to the independentist movement: </vt:lpstr>
      <vt:lpstr>Scotland powers since 2016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C) Mapping the relations between the UK and the European Union</vt:lpstr>
      <vt:lpstr>Diapositive 18</vt:lpstr>
      <vt:lpstr>In a nutshell …</vt:lpstr>
      <vt:lpstr>2) The results of the Brexit referendum</vt:lpstr>
      <vt:lpstr>Diapositive 21</vt:lpstr>
      <vt:lpstr>Diapositive 22</vt:lpstr>
      <vt:lpstr>Source: http://www.telegraph.co.uk/news/2016/06/22/eu-referendum-delia-smith-ulrika-jonsson-and-rick-edwards-on-lef/</vt:lpstr>
      <vt:lpstr>https://www.theguardian.com/commentisfree/2016/sep/05/death-arkadiusz-jozwik-post-referendum-racism-xenophobes-brexit-vote</vt:lpstr>
      <vt:lpstr>Diapositive 25</vt:lpstr>
      <vt:lpstr>Diapositive 26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richardj</dc:creator>
  <cp:lastModifiedBy>richardj</cp:lastModifiedBy>
  <cp:revision>2</cp:revision>
  <dcterms:created xsi:type="dcterms:W3CDTF">2016-09-22T09:00:53Z</dcterms:created>
  <dcterms:modified xsi:type="dcterms:W3CDTF">2016-09-22T09:04:06Z</dcterms:modified>
</cp:coreProperties>
</file>