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9" r:id="rId3"/>
    <p:sldId id="260" r:id="rId4"/>
    <p:sldId id="261" r:id="rId5"/>
    <p:sldId id="262" r:id="rId6"/>
    <p:sldId id="263" r:id="rId7"/>
    <p:sldId id="264" r:id="rId8"/>
    <p:sldId id="265" r:id="rId9"/>
    <p:sldId id="286" r:id="rId10"/>
    <p:sldId id="285" r:id="rId11"/>
    <p:sldId id="287" r:id="rId12"/>
    <p:sldId id="266" r:id="rId13"/>
    <p:sldId id="267" r:id="rId14"/>
    <p:sldId id="268" r:id="rId15"/>
    <p:sldId id="275" r:id="rId16"/>
    <p:sldId id="276" r:id="rId17"/>
    <p:sldId id="277" r:id="rId18"/>
    <p:sldId id="280" r:id="rId19"/>
    <p:sldId id="281" r:id="rId20"/>
    <p:sldId id="278" r:id="rId21"/>
    <p:sldId id="283" r:id="rId22"/>
    <p:sldId id="284" r:id="rId23"/>
    <p:sldId id="257" r:id="rId24"/>
    <p:sldId id="269" r:id="rId25"/>
    <p:sldId id="270" r:id="rId26"/>
    <p:sldId id="271" r:id="rId27"/>
    <p:sldId id="279" r:id="rId28"/>
    <p:sldId id="272" r:id="rId29"/>
    <p:sldId id="282" r:id="rId30"/>
    <p:sldId id="273" r:id="rId31"/>
    <p:sldId id="274"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746"/>
  </p:normalViewPr>
  <p:slideViewPr>
    <p:cSldViewPr>
      <p:cViewPr varScale="1">
        <p:scale>
          <a:sx n="89" d="100"/>
          <a:sy n="89" d="100"/>
        </p:scale>
        <p:origin x="2032"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62F06D-D436-41A8-99CC-5B4001D0E46B}" type="datetimeFigureOut">
              <a:rPr lang="fr-FR" smtClean="0"/>
              <a:t>23/01/2017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F182CA-BDC1-4820-9990-976FC625F193}" type="slidenum">
              <a:rPr lang="fr-FR" smtClean="0"/>
              <a:t>‹#›</a:t>
            </a:fld>
            <a:endParaRPr lang="fr-FR"/>
          </a:p>
        </p:txBody>
      </p:sp>
    </p:spTree>
    <p:extLst>
      <p:ext uri="{BB962C8B-B14F-4D97-AF65-F5344CB8AC3E}">
        <p14:creationId xmlns:p14="http://schemas.microsoft.com/office/powerpoint/2010/main" val="574543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5"/>
          <p:cNvSpPr>
            <a:spLocks noGrp="1" noChangeArrowheads="1"/>
          </p:cNvSpPr>
          <p:nvPr>
            <p:ph type="sldNum"/>
          </p:nvPr>
        </p:nvSpPr>
        <p:spPr>
          <a:ln/>
        </p:spPr>
        <p:txBody>
          <a:bodyPr/>
          <a:lstStyle/>
          <a:p>
            <a:fld id="{5212974A-5CF8-4E44-9CDA-4D75599CCB3D}" type="slidenum">
              <a:rPr lang="fr-FR"/>
              <a:pPr/>
              <a:t>4</a:t>
            </a:fld>
            <a:endParaRPr lang="fr-FR"/>
          </a:p>
        </p:txBody>
      </p:sp>
      <p:sp>
        <p:nvSpPr>
          <p:cNvPr id="33793" name="Text Box 1"/>
          <p:cNvSpPr txBox="1">
            <a:spLocks noGrp="1" noRot="1" noChangeAspect="1" noChangeArrowheads="1"/>
          </p:cNvSpPr>
          <p:nvPr>
            <p:ph type="sldImg"/>
          </p:nvPr>
        </p:nvSpPr>
        <p:spPr bwMode="auto">
          <a:xfrm>
            <a:off x="1143000" y="695325"/>
            <a:ext cx="4564063" cy="34226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3794" name="Text Box 2"/>
          <p:cNvSpPr txBox="1">
            <a:spLocks noGrp="1" noChangeArrowheads="1"/>
          </p:cNvSpPr>
          <p:nvPr>
            <p:ph type="body" idx="1"/>
          </p:nvPr>
        </p:nvSpPr>
        <p:spPr bwMode="auto">
          <a:xfrm>
            <a:off x="685513" y="4343231"/>
            <a:ext cx="5481215" cy="41097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sz="quarter"/>
          </p:nvPr>
        </p:nvSpPr>
        <p:spPr/>
        <p:txBody>
          <a:bodyPr/>
          <a:lstStyle/>
          <a:p>
            <a:pPr>
              <a:defRPr/>
            </a:pPr>
            <a:fld id="{C013F109-229D-DF41-BCE2-B4FE24ECD232}" type="slidenum">
              <a:rPr lang="fr-FR"/>
              <a:pPr>
                <a:defRPr/>
              </a:pPr>
              <a:t>5</a:t>
            </a:fld>
            <a:endParaRPr lang="fr-FR"/>
          </a:p>
        </p:txBody>
      </p:sp>
      <p:sp>
        <p:nvSpPr>
          <p:cNvPr id="65537" name="Text Box 1"/>
          <p:cNvSpPr txBox="1">
            <a:spLocks noGrp="1" noRot="1" noChangeAspect="1" noChangeArrowheads="1"/>
          </p:cNvSpPr>
          <p:nvPr>
            <p:ph type="sldImg"/>
          </p:nvPr>
        </p:nvSpPr>
        <p:spPr>
          <a:xfrm>
            <a:off x="1143000" y="695325"/>
            <a:ext cx="4565650" cy="34242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5538" name="Text Box 2"/>
          <p:cNvSpPr txBox="1">
            <a:spLocks noGrp="1" noChangeArrowheads="1"/>
          </p:cNvSpPr>
          <p:nvPr>
            <p:ph type="body" idx="1"/>
          </p:nvPr>
        </p:nvSpPr>
        <p:spPr>
          <a:xfrm>
            <a:off x="685512" y="4343231"/>
            <a:ext cx="5482656" cy="4111066"/>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5"/>
          <p:cNvSpPr>
            <a:spLocks noGrp="1" noChangeArrowheads="1"/>
          </p:cNvSpPr>
          <p:nvPr>
            <p:ph type="sldNum"/>
          </p:nvPr>
        </p:nvSpPr>
        <p:spPr>
          <a:ln/>
        </p:spPr>
        <p:txBody>
          <a:bodyPr/>
          <a:lstStyle/>
          <a:p>
            <a:fld id="{0370C2BC-3C16-334D-B64A-6A9BBCFC30DF}" type="slidenum">
              <a:rPr lang="fr-FR"/>
              <a:pPr/>
              <a:t>7</a:t>
            </a:fld>
            <a:endParaRPr lang="fr-FR"/>
          </a:p>
        </p:txBody>
      </p:sp>
      <p:sp>
        <p:nvSpPr>
          <p:cNvPr id="36865" name="Text Box 1"/>
          <p:cNvSpPr txBox="1">
            <a:spLocks noGrp="1" noRot="1" noChangeAspect="1" noChangeArrowheads="1"/>
          </p:cNvSpPr>
          <p:nvPr>
            <p:ph type="sldImg"/>
          </p:nvPr>
        </p:nvSpPr>
        <p:spPr bwMode="auto">
          <a:xfrm>
            <a:off x="1143000" y="695325"/>
            <a:ext cx="4567238"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6866" name="Text Box 2"/>
          <p:cNvSpPr txBox="1">
            <a:spLocks noGrp="1" noChangeArrowheads="1"/>
          </p:cNvSpPr>
          <p:nvPr>
            <p:ph type="body" idx="1"/>
          </p:nvPr>
        </p:nvSpPr>
        <p:spPr bwMode="auto">
          <a:xfrm>
            <a:off x="685512" y="4343231"/>
            <a:ext cx="5484096" cy="411242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5"/>
          <p:cNvSpPr>
            <a:spLocks noGrp="1" noChangeArrowheads="1"/>
          </p:cNvSpPr>
          <p:nvPr>
            <p:ph type="sldNum"/>
          </p:nvPr>
        </p:nvSpPr>
        <p:spPr>
          <a:ln/>
        </p:spPr>
        <p:txBody>
          <a:bodyPr/>
          <a:lstStyle/>
          <a:p>
            <a:fld id="{2E3C2F1B-4758-3744-9257-63329500ED62}" type="slidenum">
              <a:rPr lang="fr-FR"/>
              <a:pPr/>
              <a:t>8</a:t>
            </a:fld>
            <a:endParaRPr lang="fr-FR"/>
          </a:p>
        </p:txBody>
      </p:sp>
      <p:sp>
        <p:nvSpPr>
          <p:cNvPr id="37889" name="Text Box 1"/>
          <p:cNvSpPr txBox="1">
            <a:spLocks noGrp="1" noRot="1" noChangeAspect="1" noChangeArrowheads="1"/>
          </p:cNvSpPr>
          <p:nvPr>
            <p:ph type="sldImg"/>
          </p:nvPr>
        </p:nvSpPr>
        <p:spPr bwMode="auto">
          <a:xfrm>
            <a:off x="1143000" y="695325"/>
            <a:ext cx="4567238"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bwMode="auto">
          <a:xfrm>
            <a:off x="685512" y="4343231"/>
            <a:ext cx="5484096" cy="411242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ma14="http://schemas.microsoft.com/office/mac/drawingml/2011/main" val="1"/>
            </a:ext>
          </a:extLst>
        </p:spPr>
        <p:txBody>
          <a:bodyPr/>
          <a:lstStyle>
            <a:lvl1pPr eaLnBrk="0">
              <a:tabLst>
                <a:tab pos="393869" algn="l"/>
                <a:tab pos="787737" algn="l"/>
                <a:tab pos="1181606" algn="l"/>
                <a:tab pos="1575474" algn="l"/>
                <a:tab pos="1969343" algn="l"/>
                <a:tab pos="2363211" algn="l"/>
                <a:tab pos="2757079" algn="l"/>
              </a:tabLst>
              <a:defRPr sz="2100">
                <a:solidFill>
                  <a:schemeClr val="bg1"/>
                </a:solidFill>
                <a:latin typeface="Arial" pitchFamily="34" charset="0"/>
                <a:ea typeface="ＭＳ Ｐゴシック" pitchFamily="34" charset="-128"/>
              </a:defRPr>
            </a:lvl1pPr>
            <a:lvl2pPr eaLnBrk="0">
              <a:tabLst>
                <a:tab pos="393869" algn="l"/>
                <a:tab pos="787737" algn="l"/>
                <a:tab pos="1181606" algn="l"/>
                <a:tab pos="1575474" algn="l"/>
                <a:tab pos="1969343" algn="l"/>
                <a:tab pos="2363211" algn="l"/>
                <a:tab pos="2757079" algn="l"/>
              </a:tabLst>
              <a:defRPr sz="2100">
                <a:solidFill>
                  <a:schemeClr val="bg1"/>
                </a:solidFill>
                <a:latin typeface="Arial" pitchFamily="34" charset="0"/>
                <a:ea typeface="ＭＳ Ｐゴシック" pitchFamily="34" charset="-128"/>
              </a:defRPr>
            </a:lvl2pPr>
            <a:lvl3pPr eaLnBrk="0">
              <a:tabLst>
                <a:tab pos="393869" algn="l"/>
                <a:tab pos="787737" algn="l"/>
                <a:tab pos="1181606" algn="l"/>
                <a:tab pos="1575474" algn="l"/>
                <a:tab pos="1969343" algn="l"/>
                <a:tab pos="2363211" algn="l"/>
                <a:tab pos="2757079" algn="l"/>
              </a:tabLst>
              <a:defRPr sz="2100">
                <a:solidFill>
                  <a:schemeClr val="bg1"/>
                </a:solidFill>
                <a:latin typeface="Arial" pitchFamily="34" charset="0"/>
                <a:ea typeface="ＭＳ Ｐゴシック" pitchFamily="34" charset="-128"/>
              </a:defRPr>
            </a:lvl3pPr>
            <a:lvl4pPr eaLnBrk="0">
              <a:tabLst>
                <a:tab pos="393869" algn="l"/>
                <a:tab pos="787737" algn="l"/>
                <a:tab pos="1181606" algn="l"/>
                <a:tab pos="1575474" algn="l"/>
                <a:tab pos="1969343" algn="l"/>
                <a:tab pos="2363211" algn="l"/>
                <a:tab pos="2757079" algn="l"/>
              </a:tabLst>
              <a:defRPr sz="2100">
                <a:solidFill>
                  <a:schemeClr val="bg1"/>
                </a:solidFill>
                <a:latin typeface="Arial" pitchFamily="34" charset="0"/>
                <a:ea typeface="ＭＳ Ｐゴシック" pitchFamily="34" charset="-128"/>
              </a:defRPr>
            </a:lvl4pPr>
            <a:lvl5pPr eaLnBrk="0">
              <a:tabLst>
                <a:tab pos="393869" algn="l"/>
                <a:tab pos="787737" algn="l"/>
                <a:tab pos="1181606" algn="l"/>
                <a:tab pos="1575474" algn="l"/>
                <a:tab pos="1969343" algn="l"/>
                <a:tab pos="2363211" algn="l"/>
                <a:tab pos="2757079" algn="l"/>
              </a:tabLst>
              <a:defRPr sz="2100">
                <a:solidFill>
                  <a:schemeClr val="bg1"/>
                </a:solidFill>
                <a:latin typeface="Arial" pitchFamily="34" charset="0"/>
                <a:ea typeface="ＭＳ Ｐゴシック" pitchFamily="34" charset="-128"/>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393869" algn="l"/>
                <a:tab pos="787737" algn="l"/>
                <a:tab pos="1181606" algn="l"/>
                <a:tab pos="1575474" algn="l"/>
                <a:tab pos="1969343" algn="l"/>
                <a:tab pos="2363211" algn="l"/>
                <a:tab pos="2757079" algn="l"/>
              </a:tabLst>
              <a:defRPr sz="2100">
                <a:solidFill>
                  <a:schemeClr val="bg1"/>
                </a:solidFill>
                <a:latin typeface="Arial" pitchFamily="34" charset="0"/>
                <a:ea typeface="ＭＳ Ｐゴシック" pitchFamily="34" charset="-128"/>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393869" algn="l"/>
                <a:tab pos="787737" algn="l"/>
                <a:tab pos="1181606" algn="l"/>
                <a:tab pos="1575474" algn="l"/>
                <a:tab pos="1969343" algn="l"/>
                <a:tab pos="2363211" algn="l"/>
                <a:tab pos="2757079" algn="l"/>
              </a:tabLst>
              <a:defRPr sz="2100">
                <a:solidFill>
                  <a:schemeClr val="bg1"/>
                </a:solidFill>
                <a:latin typeface="Arial" pitchFamily="34" charset="0"/>
                <a:ea typeface="ＭＳ Ｐゴシック" pitchFamily="34" charset="-128"/>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393869" algn="l"/>
                <a:tab pos="787737" algn="l"/>
                <a:tab pos="1181606" algn="l"/>
                <a:tab pos="1575474" algn="l"/>
                <a:tab pos="1969343" algn="l"/>
                <a:tab pos="2363211" algn="l"/>
                <a:tab pos="2757079" algn="l"/>
              </a:tabLst>
              <a:defRPr sz="2100">
                <a:solidFill>
                  <a:schemeClr val="bg1"/>
                </a:solidFill>
                <a:latin typeface="Arial" pitchFamily="34" charset="0"/>
                <a:ea typeface="ＭＳ Ｐゴシック" pitchFamily="34" charset="-128"/>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393869" algn="l"/>
                <a:tab pos="787737" algn="l"/>
                <a:tab pos="1181606" algn="l"/>
                <a:tab pos="1575474" algn="l"/>
                <a:tab pos="1969343" algn="l"/>
                <a:tab pos="2363211" algn="l"/>
                <a:tab pos="2757079" algn="l"/>
              </a:tabLst>
              <a:defRPr sz="2100">
                <a:solidFill>
                  <a:schemeClr val="bg1"/>
                </a:solidFill>
                <a:latin typeface="Arial" pitchFamily="34" charset="0"/>
                <a:ea typeface="ＭＳ Ｐゴシック" pitchFamily="34" charset="-128"/>
              </a:defRPr>
            </a:lvl9pPr>
          </a:lstStyle>
          <a:p>
            <a:pPr eaLnBrk="1"/>
            <a:fld id="{24C054E0-CADB-40FE-BB82-25BC909DFC9B}" type="slidenum">
              <a:rPr lang="fr-FR" altLang="fr-FR" sz="1200">
                <a:solidFill>
                  <a:srgbClr val="000000"/>
                </a:solidFill>
                <a:latin typeface="Times New Roman" pitchFamily="18" charset="0"/>
              </a:rPr>
              <a:pPr eaLnBrk="1"/>
              <a:t>15</a:t>
            </a:fld>
            <a:endParaRPr lang="fr-FR" altLang="fr-FR" sz="1200">
              <a:solidFill>
                <a:srgbClr val="000000"/>
              </a:solidFill>
              <a:latin typeface="Times New Roman" pitchFamily="18" charset="0"/>
            </a:endParaRPr>
          </a:p>
        </p:txBody>
      </p:sp>
      <p:sp>
        <p:nvSpPr>
          <p:cNvPr id="84993" name="Text Box 1"/>
          <p:cNvSpPr txBox="1">
            <a:spLocks noChangeArrowheads="1"/>
          </p:cNvSpPr>
          <p:nvPr/>
        </p:nvSpPr>
        <p:spPr bwMode="auto">
          <a:xfrm>
            <a:off x="3881209" y="8686460"/>
            <a:ext cx="2975352" cy="456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EFB68570-AAEE-4D33-B732-A749008B7131}" type="slidenum">
              <a:rPr lang="fr-FR" altLang="fr-FR" sz="1200">
                <a:solidFill>
                  <a:srgbClr val="000000"/>
                </a:solidFill>
                <a:latin typeface="Times New Roman" pitchFamily="18" charset="0"/>
              </a:rPr>
              <a:pPr algn="r" eaLnBrk="1">
                <a:buClrTx/>
                <a:buFontTx/>
                <a:buNone/>
              </a:pPr>
              <a:t>15</a:t>
            </a:fld>
            <a:endParaRPr lang="fr-FR" altLang="fr-FR" sz="1200">
              <a:solidFill>
                <a:srgbClr val="000000"/>
              </a:solidFill>
              <a:latin typeface="Times New Roman" pitchFamily="18" charset="0"/>
            </a:endParaRPr>
          </a:p>
        </p:txBody>
      </p:sp>
      <p:sp>
        <p:nvSpPr>
          <p:cNvPr id="84994" name="Text Box 2"/>
          <p:cNvSpPr>
            <a:spLocks noGrp="1" noRot="1" noChangeAspect="1" noChangeArrowheads="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4995" name="Text Box 3"/>
          <p:cNvSpPr>
            <a:spLocks noGrp="1" noChangeArrowheads="1"/>
          </p:cNvSpPr>
          <p:nvPr>
            <p:ph type="body" idx="1"/>
          </p:nvPr>
        </p:nvSpPr>
        <p:spPr>
          <a:xfrm>
            <a:off x="685512" y="4343230"/>
            <a:ext cx="5486976" cy="4115139"/>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fr-FR"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p:txBody>
          <a:bodyPr/>
          <a:lstStyle>
            <a:lvl1pPr eaLnBrk="0">
              <a:tabLst>
                <a:tab pos="393869" algn="l"/>
                <a:tab pos="787737" algn="l"/>
                <a:tab pos="1181606" algn="l"/>
                <a:tab pos="1575474" algn="l"/>
                <a:tab pos="1969343" algn="l"/>
                <a:tab pos="2363211" algn="l"/>
                <a:tab pos="2757079" algn="l"/>
              </a:tabLst>
              <a:defRPr sz="2100">
                <a:solidFill>
                  <a:schemeClr val="bg1"/>
                </a:solidFill>
                <a:latin typeface="Arial" pitchFamily="34" charset="0"/>
                <a:ea typeface="ＭＳ Ｐゴシック" pitchFamily="34" charset="-128"/>
              </a:defRPr>
            </a:lvl1pPr>
            <a:lvl2pPr eaLnBrk="0">
              <a:tabLst>
                <a:tab pos="393869" algn="l"/>
                <a:tab pos="787737" algn="l"/>
                <a:tab pos="1181606" algn="l"/>
                <a:tab pos="1575474" algn="l"/>
                <a:tab pos="1969343" algn="l"/>
                <a:tab pos="2363211" algn="l"/>
                <a:tab pos="2757079" algn="l"/>
              </a:tabLst>
              <a:defRPr sz="2100">
                <a:solidFill>
                  <a:schemeClr val="bg1"/>
                </a:solidFill>
                <a:latin typeface="Arial" pitchFamily="34" charset="0"/>
                <a:ea typeface="ＭＳ Ｐゴシック" pitchFamily="34" charset="-128"/>
              </a:defRPr>
            </a:lvl2pPr>
            <a:lvl3pPr eaLnBrk="0">
              <a:tabLst>
                <a:tab pos="393869" algn="l"/>
                <a:tab pos="787737" algn="l"/>
                <a:tab pos="1181606" algn="l"/>
                <a:tab pos="1575474" algn="l"/>
                <a:tab pos="1969343" algn="l"/>
                <a:tab pos="2363211" algn="l"/>
                <a:tab pos="2757079" algn="l"/>
              </a:tabLst>
              <a:defRPr sz="2100">
                <a:solidFill>
                  <a:schemeClr val="bg1"/>
                </a:solidFill>
                <a:latin typeface="Arial" pitchFamily="34" charset="0"/>
                <a:ea typeface="ＭＳ Ｐゴシック" pitchFamily="34" charset="-128"/>
              </a:defRPr>
            </a:lvl3pPr>
            <a:lvl4pPr eaLnBrk="0">
              <a:tabLst>
                <a:tab pos="393869" algn="l"/>
                <a:tab pos="787737" algn="l"/>
                <a:tab pos="1181606" algn="l"/>
                <a:tab pos="1575474" algn="l"/>
                <a:tab pos="1969343" algn="l"/>
                <a:tab pos="2363211" algn="l"/>
                <a:tab pos="2757079" algn="l"/>
              </a:tabLst>
              <a:defRPr sz="2100">
                <a:solidFill>
                  <a:schemeClr val="bg1"/>
                </a:solidFill>
                <a:latin typeface="Arial" pitchFamily="34" charset="0"/>
                <a:ea typeface="ＭＳ Ｐゴシック" pitchFamily="34" charset="-128"/>
              </a:defRPr>
            </a:lvl4pPr>
            <a:lvl5pPr eaLnBrk="0">
              <a:tabLst>
                <a:tab pos="393869" algn="l"/>
                <a:tab pos="787737" algn="l"/>
                <a:tab pos="1181606" algn="l"/>
                <a:tab pos="1575474" algn="l"/>
                <a:tab pos="1969343" algn="l"/>
                <a:tab pos="2363211" algn="l"/>
                <a:tab pos="2757079" algn="l"/>
              </a:tabLst>
              <a:defRPr sz="2100">
                <a:solidFill>
                  <a:schemeClr val="bg1"/>
                </a:solidFill>
                <a:latin typeface="Arial" pitchFamily="34" charset="0"/>
                <a:ea typeface="ＭＳ Ｐゴシック" pitchFamily="34" charset="-128"/>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393869" algn="l"/>
                <a:tab pos="787737" algn="l"/>
                <a:tab pos="1181606" algn="l"/>
                <a:tab pos="1575474" algn="l"/>
                <a:tab pos="1969343" algn="l"/>
                <a:tab pos="2363211" algn="l"/>
                <a:tab pos="2757079" algn="l"/>
              </a:tabLst>
              <a:defRPr sz="2100">
                <a:solidFill>
                  <a:schemeClr val="bg1"/>
                </a:solidFill>
                <a:latin typeface="Arial" pitchFamily="34" charset="0"/>
                <a:ea typeface="ＭＳ Ｐゴシック" pitchFamily="34" charset="-128"/>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393869" algn="l"/>
                <a:tab pos="787737" algn="l"/>
                <a:tab pos="1181606" algn="l"/>
                <a:tab pos="1575474" algn="l"/>
                <a:tab pos="1969343" algn="l"/>
                <a:tab pos="2363211" algn="l"/>
                <a:tab pos="2757079" algn="l"/>
              </a:tabLst>
              <a:defRPr sz="2100">
                <a:solidFill>
                  <a:schemeClr val="bg1"/>
                </a:solidFill>
                <a:latin typeface="Arial" pitchFamily="34" charset="0"/>
                <a:ea typeface="ＭＳ Ｐゴシック" pitchFamily="34" charset="-128"/>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393869" algn="l"/>
                <a:tab pos="787737" algn="l"/>
                <a:tab pos="1181606" algn="l"/>
                <a:tab pos="1575474" algn="l"/>
                <a:tab pos="1969343" algn="l"/>
                <a:tab pos="2363211" algn="l"/>
                <a:tab pos="2757079" algn="l"/>
              </a:tabLst>
              <a:defRPr sz="2100">
                <a:solidFill>
                  <a:schemeClr val="bg1"/>
                </a:solidFill>
                <a:latin typeface="Arial" pitchFamily="34" charset="0"/>
                <a:ea typeface="ＭＳ Ｐゴシック" pitchFamily="34" charset="-128"/>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393869" algn="l"/>
                <a:tab pos="787737" algn="l"/>
                <a:tab pos="1181606" algn="l"/>
                <a:tab pos="1575474" algn="l"/>
                <a:tab pos="1969343" algn="l"/>
                <a:tab pos="2363211" algn="l"/>
                <a:tab pos="2757079" algn="l"/>
              </a:tabLst>
              <a:defRPr sz="2100">
                <a:solidFill>
                  <a:schemeClr val="bg1"/>
                </a:solidFill>
                <a:latin typeface="Arial" pitchFamily="34" charset="0"/>
                <a:ea typeface="ＭＳ Ｐゴシック" pitchFamily="34" charset="-128"/>
              </a:defRPr>
            </a:lvl9pPr>
          </a:lstStyle>
          <a:p>
            <a:pPr eaLnBrk="1">
              <a:defRPr/>
            </a:pPr>
            <a:fld id="{483DCAFB-6CC2-44C9-8BC7-1036BC77B056}" type="slidenum">
              <a:rPr lang="fr-FR" altLang="fr-FR" sz="1200">
                <a:solidFill>
                  <a:srgbClr val="000000"/>
                </a:solidFill>
                <a:latin typeface="Times New Roman" pitchFamily="18" charset="0"/>
              </a:rPr>
              <a:pPr eaLnBrk="1">
                <a:defRPr/>
              </a:pPr>
              <a:t>20</a:t>
            </a:fld>
            <a:endParaRPr lang="fr-FR" altLang="fr-FR" sz="1200">
              <a:solidFill>
                <a:srgbClr val="000000"/>
              </a:solidFill>
              <a:latin typeface="Times New Roman" pitchFamily="18" charset="0"/>
            </a:endParaRPr>
          </a:p>
        </p:txBody>
      </p:sp>
      <p:sp>
        <p:nvSpPr>
          <p:cNvPr id="90113" name="Text Box 1"/>
          <p:cNvSpPr txBox="1">
            <a:spLocks noChangeArrowheads="1"/>
          </p:cNvSpPr>
          <p:nvPr/>
        </p:nvSpPr>
        <p:spPr bwMode="auto">
          <a:xfrm>
            <a:off x="3881209" y="8686460"/>
            <a:ext cx="2975352" cy="456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defRPr/>
            </a:pPr>
            <a:fld id="{0DED8AB1-A718-43B5-8532-7A8138D01276}" type="slidenum">
              <a:rPr lang="fr-FR" altLang="fr-FR" sz="1200">
                <a:solidFill>
                  <a:srgbClr val="000000"/>
                </a:solidFill>
                <a:latin typeface="Times New Roman" pitchFamily="18" charset="0"/>
              </a:rPr>
              <a:pPr algn="r" eaLnBrk="1">
                <a:buClrTx/>
                <a:buFontTx/>
                <a:buNone/>
                <a:defRPr/>
              </a:pPr>
              <a:t>20</a:t>
            </a:fld>
            <a:endParaRPr lang="fr-FR" altLang="fr-FR" sz="1200">
              <a:solidFill>
                <a:srgbClr val="000000"/>
              </a:solidFill>
              <a:latin typeface="Times New Roman" pitchFamily="18" charset="0"/>
            </a:endParaRPr>
          </a:p>
        </p:txBody>
      </p:sp>
      <p:sp>
        <p:nvSpPr>
          <p:cNvPr id="90114" name="Text Box 2"/>
          <p:cNvSpPr>
            <a:spLocks noGrp="1" noRot="1" noChangeAspect="1" noChangeArrowheads="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0115" name="Text Box 3"/>
          <p:cNvSpPr>
            <a:spLocks noGrp="1" noChangeArrowheads="1"/>
          </p:cNvSpPr>
          <p:nvPr>
            <p:ph type="body" idx="1"/>
          </p:nvPr>
        </p:nvSpPr>
        <p:spPr>
          <a:xfrm>
            <a:off x="685512" y="4343230"/>
            <a:ext cx="5486976" cy="4115139"/>
          </a:xfrm>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fr-FR"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B43B474-8EE0-41B1-9B72-5651B3DCF014}" type="datetimeFigureOut">
              <a:rPr lang="fr-FR" smtClean="0"/>
              <a:t>23/01/2017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F657B5-1B7E-48EE-8C97-863E85480B46}" type="slidenum">
              <a:rPr lang="fr-FR" smtClean="0"/>
              <a:t>‹#›</a:t>
            </a:fld>
            <a:endParaRPr lang="fr-FR"/>
          </a:p>
        </p:txBody>
      </p:sp>
    </p:spTree>
    <p:extLst>
      <p:ext uri="{BB962C8B-B14F-4D97-AF65-F5344CB8AC3E}">
        <p14:creationId xmlns:p14="http://schemas.microsoft.com/office/powerpoint/2010/main" val="2732480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43B474-8EE0-41B1-9B72-5651B3DCF014}" type="datetimeFigureOut">
              <a:rPr lang="fr-FR" smtClean="0"/>
              <a:t>23/01/2017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F657B5-1B7E-48EE-8C97-863E85480B46}" type="slidenum">
              <a:rPr lang="fr-FR" smtClean="0"/>
              <a:t>‹#›</a:t>
            </a:fld>
            <a:endParaRPr lang="fr-FR"/>
          </a:p>
        </p:txBody>
      </p:sp>
    </p:spTree>
    <p:extLst>
      <p:ext uri="{BB962C8B-B14F-4D97-AF65-F5344CB8AC3E}">
        <p14:creationId xmlns:p14="http://schemas.microsoft.com/office/powerpoint/2010/main" val="47743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43B474-8EE0-41B1-9B72-5651B3DCF014}" type="datetimeFigureOut">
              <a:rPr lang="fr-FR" smtClean="0"/>
              <a:t>23/01/2017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F657B5-1B7E-48EE-8C97-863E85480B46}" type="slidenum">
              <a:rPr lang="fr-FR" smtClean="0"/>
              <a:t>‹#›</a:t>
            </a:fld>
            <a:endParaRPr lang="fr-FR"/>
          </a:p>
        </p:txBody>
      </p:sp>
    </p:spTree>
    <p:extLst>
      <p:ext uri="{BB962C8B-B14F-4D97-AF65-F5344CB8AC3E}">
        <p14:creationId xmlns:p14="http://schemas.microsoft.com/office/powerpoint/2010/main" val="24970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43B474-8EE0-41B1-9B72-5651B3DCF014}" type="datetimeFigureOut">
              <a:rPr lang="fr-FR" smtClean="0"/>
              <a:t>23/01/2017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F657B5-1B7E-48EE-8C97-863E85480B46}" type="slidenum">
              <a:rPr lang="fr-FR" smtClean="0"/>
              <a:t>‹#›</a:t>
            </a:fld>
            <a:endParaRPr lang="fr-FR"/>
          </a:p>
        </p:txBody>
      </p:sp>
    </p:spTree>
    <p:extLst>
      <p:ext uri="{BB962C8B-B14F-4D97-AF65-F5344CB8AC3E}">
        <p14:creationId xmlns:p14="http://schemas.microsoft.com/office/powerpoint/2010/main" val="2248765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B43B474-8EE0-41B1-9B72-5651B3DCF014}" type="datetimeFigureOut">
              <a:rPr lang="fr-FR" smtClean="0"/>
              <a:t>23/01/2017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F657B5-1B7E-48EE-8C97-863E85480B46}" type="slidenum">
              <a:rPr lang="fr-FR" smtClean="0"/>
              <a:t>‹#›</a:t>
            </a:fld>
            <a:endParaRPr lang="fr-FR"/>
          </a:p>
        </p:txBody>
      </p:sp>
    </p:spTree>
    <p:extLst>
      <p:ext uri="{BB962C8B-B14F-4D97-AF65-F5344CB8AC3E}">
        <p14:creationId xmlns:p14="http://schemas.microsoft.com/office/powerpoint/2010/main" val="3156376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B43B474-8EE0-41B1-9B72-5651B3DCF014}" type="datetimeFigureOut">
              <a:rPr lang="fr-FR" smtClean="0"/>
              <a:t>23/01/2017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F657B5-1B7E-48EE-8C97-863E85480B46}" type="slidenum">
              <a:rPr lang="fr-FR" smtClean="0"/>
              <a:t>‹#›</a:t>
            </a:fld>
            <a:endParaRPr lang="fr-FR"/>
          </a:p>
        </p:txBody>
      </p:sp>
    </p:spTree>
    <p:extLst>
      <p:ext uri="{BB962C8B-B14F-4D97-AF65-F5344CB8AC3E}">
        <p14:creationId xmlns:p14="http://schemas.microsoft.com/office/powerpoint/2010/main" val="175239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B43B474-8EE0-41B1-9B72-5651B3DCF014}" type="datetimeFigureOut">
              <a:rPr lang="fr-FR" smtClean="0"/>
              <a:t>23/01/2017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2F657B5-1B7E-48EE-8C97-863E85480B46}" type="slidenum">
              <a:rPr lang="fr-FR" smtClean="0"/>
              <a:t>‹#›</a:t>
            </a:fld>
            <a:endParaRPr lang="fr-FR"/>
          </a:p>
        </p:txBody>
      </p:sp>
    </p:spTree>
    <p:extLst>
      <p:ext uri="{BB962C8B-B14F-4D97-AF65-F5344CB8AC3E}">
        <p14:creationId xmlns:p14="http://schemas.microsoft.com/office/powerpoint/2010/main" val="422222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B43B474-8EE0-41B1-9B72-5651B3DCF014}" type="datetimeFigureOut">
              <a:rPr lang="fr-FR" smtClean="0"/>
              <a:t>23/01/2017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2F657B5-1B7E-48EE-8C97-863E85480B46}" type="slidenum">
              <a:rPr lang="fr-FR" smtClean="0"/>
              <a:t>‹#›</a:t>
            </a:fld>
            <a:endParaRPr lang="fr-FR"/>
          </a:p>
        </p:txBody>
      </p:sp>
    </p:spTree>
    <p:extLst>
      <p:ext uri="{BB962C8B-B14F-4D97-AF65-F5344CB8AC3E}">
        <p14:creationId xmlns:p14="http://schemas.microsoft.com/office/powerpoint/2010/main" val="1314894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43B474-8EE0-41B1-9B72-5651B3DCF014}" type="datetimeFigureOut">
              <a:rPr lang="fr-FR" smtClean="0"/>
              <a:t>23/01/2017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2F657B5-1B7E-48EE-8C97-863E85480B46}" type="slidenum">
              <a:rPr lang="fr-FR" smtClean="0"/>
              <a:t>‹#›</a:t>
            </a:fld>
            <a:endParaRPr lang="fr-FR"/>
          </a:p>
        </p:txBody>
      </p:sp>
    </p:spTree>
    <p:extLst>
      <p:ext uri="{BB962C8B-B14F-4D97-AF65-F5344CB8AC3E}">
        <p14:creationId xmlns:p14="http://schemas.microsoft.com/office/powerpoint/2010/main" val="4162519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B43B474-8EE0-41B1-9B72-5651B3DCF014}" type="datetimeFigureOut">
              <a:rPr lang="fr-FR" smtClean="0"/>
              <a:t>23/01/2017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F657B5-1B7E-48EE-8C97-863E85480B46}" type="slidenum">
              <a:rPr lang="fr-FR" smtClean="0"/>
              <a:t>‹#›</a:t>
            </a:fld>
            <a:endParaRPr lang="fr-FR"/>
          </a:p>
        </p:txBody>
      </p:sp>
    </p:spTree>
    <p:extLst>
      <p:ext uri="{BB962C8B-B14F-4D97-AF65-F5344CB8AC3E}">
        <p14:creationId xmlns:p14="http://schemas.microsoft.com/office/powerpoint/2010/main" val="341378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B43B474-8EE0-41B1-9B72-5651B3DCF014}" type="datetimeFigureOut">
              <a:rPr lang="fr-FR" smtClean="0"/>
              <a:t>23/01/2017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F657B5-1B7E-48EE-8C97-863E85480B46}" type="slidenum">
              <a:rPr lang="fr-FR" smtClean="0"/>
              <a:t>‹#›</a:t>
            </a:fld>
            <a:endParaRPr lang="fr-FR"/>
          </a:p>
        </p:txBody>
      </p:sp>
    </p:spTree>
    <p:extLst>
      <p:ext uri="{BB962C8B-B14F-4D97-AF65-F5344CB8AC3E}">
        <p14:creationId xmlns:p14="http://schemas.microsoft.com/office/powerpoint/2010/main" val="16564913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3B474-8EE0-41B1-9B72-5651B3DCF014}" type="datetimeFigureOut">
              <a:rPr lang="fr-FR" smtClean="0"/>
              <a:t>23/01/2017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F657B5-1B7E-48EE-8C97-863E85480B46}" type="slidenum">
              <a:rPr lang="fr-FR" smtClean="0"/>
              <a:t>‹#›</a:t>
            </a:fld>
            <a:endParaRPr lang="fr-FR"/>
          </a:p>
        </p:txBody>
      </p:sp>
    </p:spTree>
    <p:extLst>
      <p:ext uri="{BB962C8B-B14F-4D97-AF65-F5344CB8AC3E}">
        <p14:creationId xmlns:p14="http://schemas.microsoft.com/office/powerpoint/2010/main" val="3586896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620689"/>
            <a:ext cx="7772400" cy="2304255"/>
          </a:xfrm>
        </p:spPr>
        <p:txBody>
          <a:bodyPr>
            <a:noAutofit/>
          </a:bodyPr>
          <a:lstStyle/>
          <a:p>
            <a:r>
              <a:rPr lang="fr-FR" sz="6600" b="1" i="1" dirty="0" smtClean="0">
                <a:solidFill>
                  <a:schemeClr val="accent1">
                    <a:lumMod val="75000"/>
                  </a:schemeClr>
                </a:solidFill>
              </a:rPr>
              <a:t>Posture enseignante et laïcité</a:t>
            </a:r>
            <a:endParaRPr lang="fr-FR" sz="6600" b="1" i="1" dirty="0">
              <a:solidFill>
                <a:schemeClr val="accent1">
                  <a:lumMod val="75000"/>
                </a:schemeClr>
              </a:solidFill>
            </a:endParaRPr>
          </a:p>
        </p:txBody>
      </p:sp>
      <p:sp>
        <p:nvSpPr>
          <p:cNvPr id="3" name="Sous-titre 2"/>
          <p:cNvSpPr>
            <a:spLocks noGrp="1"/>
          </p:cNvSpPr>
          <p:nvPr>
            <p:ph type="subTitle" idx="1"/>
          </p:nvPr>
        </p:nvSpPr>
        <p:spPr>
          <a:xfrm>
            <a:off x="1371600" y="5733256"/>
            <a:ext cx="7664896" cy="1124744"/>
          </a:xfrm>
        </p:spPr>
        <p:txBody>
          <a:bodyPr>
            <a:normAutofit/>
          </a:bodyPr>
          <a:lstStyle/>
          <a:p>
            <a:pPr algn="r"/>
            <a:r>
              <a:rPr lang="fr-FR" sz="2800" i="1" dirty="0" smtClean="0">
                <a:solidFill>
                  <a:schemeClr val="accent1">
                    <a:lumMod val="75000"/>
                  </a:schemeClr>
                </a:solidFill>
              </a:rPr>
              <a:t>Nanterre, 18 janvier 2017</a:t>
            </a:r>
            <a:endParaRPr lang="fr-FR" sz="2800" i="1" dirty="0">
              <a:solidFill>
                <a:schemeClr val="accent1">
                  <a:lumMod val="75000"/>
                </a:schemeClr>
              </a:solidFill>
            </a:endParaRPr>
          </a:p>
        </p:txBody>
      </p:sp>
    </p:spTree>
    <p:extLst>
      <p:ext uri="{BB962C8B-B14F-4D97-AF65-F5344CB8AC3E}">
        <p14:creationId xmlns:p14="http://schemas.microsoft.com/office/powerpoint/2010/main" val="4086899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tilisateur\Desktop\les-chenes-verts-les-ecoliers-et-les-oeufs-de-paqu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976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b="1" dirty="0"/>
              <a:t>&lt;&lt; </a:t>
            </a:r>
            <a:r>
              <a:rPr lang="fr-FR" sz="2400" b="1" dirty="0" smtClean="0"/>
              <a:t>Parler </a:t>
            </a:r>
            <a:r>
              <a:rPr lang="fr-FR" sz="2400" b="1" dirty="0"/>
              <a:t>de la réforme du calendrier avant de le faire. Il faut que les Français laïques et partisans de la laïcité se rendent compte de l'inconséquence d'un état de choses qui perpétueront dans la vie sociale de la nation, sous la forme d'un calendrier, la prédominance d'un culte auquel l'Etat sera devenu étranger. Il faut aussi que les hommes compétents s'entendent pour proposer à l'opinion publique d'abord, au Parlement ensuite, ou une réforme complète du calendrier, ou une réforme restreinte à l'institution des fêtes civiques substituées aux fêtes religieuses. Le calendrier laïc reste à faire. </a:t>
            </a:r>
            <a:r>
              <a:rPr lang="fr-FR" sz="2400" b="1" dirty="0" smtClean="0"/>
              <a:t>&gt;&gt;</a:t>
            </a:r>
            <a:br>
              <a:rPr lang="fr-FR" sz="2400" b="1" dirty="0" smtClean="0"/>
            </a:br>
            <a:r>
              <a:rPr lang="fr-FR" sz="2400" b="1" dirty="0"/>
              <a:t/>
            </a:r>
            <a:br>
              <a:rPr lang="fr-FR" sz="2400" b="1" dirty="0"/>
            </a:br>
            <a:r>
              <a:rPr lang="fr-FR" sz="2400" b="1" i="1" dirty="0" smtClean="0"/>
              <a:t>JDI</a:t>
            </a:r>
            <a:r>
              <a:rPr lang="fr-FR" sz="2400" b="1" dirty="0" smtClean="0"/>
              <a:t>, novembre </a:t>
            </a:r>
            <a:r>
              <a:rPr lang="fr-FR" sz="2400" b="1" dirty="0"/>
              <a:t>1905</a:t>
            </a:r>
            <a:r>
              <a:rPr lang="fr-FR" sz="2000" dirty="0"/>
              <a:t/>
            </a:r>
            <a:br>
              <a:rPr lang="fr-FR" sz="2000" dirty="0"/>
            </a:br>
            <a:endParaRPr lang="fr-FR" sz="2000" dirty="0"/>
          </a:p>
        </p:txBody>
      </p:sp>
    </p:spTree>
    <p:extLst>
      <p:ext uri="{BB962C8B-B14F-4D97-AF65-F5344CB8AC3E}">
        <p14:creationId xmlns:p14="http://schemas.microsoft.com/office/powerpoint/2010/main" val="2316658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144000" cy="516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300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4000" b="1" dirty="0">
                <a:latin typeface="Times New Roman" panose="02020603050405020304" pitchFamily="18" charset="0"/>
                <a:cs typeface="Times New Roman" panose="02020603050405020304" pitchFamily="18" charset="0"/>
              </a:rPr>
              <a:t>«Le principe, c'est que, dès lors que les mamans ne sont pas soumises à la neutralité religieuse (…), l'acceptation de leur présence aux sorties scolaires doit être la règle et le refus </a:t>
            </a:r>
            <a:r>
              <a:rPr lang="fr-FR" sz="4000" b="1" dirty="0" smtClean="0">
                <a:latin typeface="Times New Roman" panose="02020603050405020304" pitchFamily="18" charset="0"/>
                <a:cs typeface="Times New Roman" panose="02020603050405020304" pitchFamily="18" charset="0"/>
              </a:rPr>
              <a:t>l'exception»</a:t>
            </a:r>
            <a:r>
              <a:rPr lang="fr-FR" sz="4000" dirty="0" smtClean="0">
                <a:latin typeface="Times New Roman" panose="02020603050405020304" pitchFamily="18" charset="0"/>
                <a:cs typeface="Times New Roman" panose="02020603050405020304" pitchFamily="18" charset="0"/>
              </a:rPr>
              <a:t/>
            </a:r>
            <a:br>
              <a:rPr lang="fr-FR" sz="4000" dirty="0" smtClean="0">
                <a:latin typeface="Times New Roman" panose="02020603050405020304" pitchFamily="18" charset="0"/>
                <a:cs typeface="Times New Roman" panose="02020603050405020304" pitchFamily="18" charset="0"/>
              </a:rPr>
            </a:br>
            <a:r>
              <a:rPr lang="fr-FR" sz="4000" dirty="0" smtClean="0">
                <a:latin typeface="Times New Roman" panose="02020603050405020304" pitchFamily="18" charset="0"/>
                <a:cs typeface="Times New Roman" panose="02020603050405020304" pitchFamily="18" charset="0"/>
              </a:rPr>
              <a:t/>
            </a:r>
            <a:br>
              <a:rPr lang="fr-FR" sz="4000" dirty="0" smtClean="0">
                <a:latin typeface="Times New Roman" panose="02020603050405020304" pitchFamily="18" charset="0"/>
                <a:cs typeface="Times New Roman" panose="02020603050405020304" pitchFamily="18" charset="0"/>
              </a:rPr>
            </a:br>
            <a:r>
              <a:rPr lang="fr-FR" sz="4000" i="1" dirty="0" smtClean="0">
                <a:latin typeface="Times New Roman" panose="02020603050405020304" pitchFamily="18" charset="0"/>
                <a:cs typeface="Times New Roman" panose="02020603050405020304" pitchFamily="18" charset="0"/>
              </a:rPr>
              <a:t>Najat </a:t>
            </a:r>
            <a:r>
              <a:rPr lang="fr-FR" sz="4000" i="1" dirty="0" err="1">
                <a:latin typeface="Times New Roman" panose="02020603050405020304" pitchFamily="18" charset="0"/>
                <a:cs typeface="Times New Roman" panose="02020603050405020304" pitchFamily="18" charset="0"/>
              </a:rPr>
              <a:t>Vallaud-Belkacem</a:t>
            </a:r>
            <a:r>
              <a:rPr lang="fr-FR" sz="4000" i="1" dirty="0">
                <a:latin typeface="Times New Roman" panose="02020603050405020304" pitchFamily="18" charset="0"/>
                <a:cs typeface="Times New Roman" panose="02020603050405020304" pitchFamily="18" charset="0"/>
              </a:rPr>
              <a:t>, </a:t>
            </a:r>
            <a:r>
              <a:rPr lang="fr-FR" sz="4000" i="1" dirty="0" smtClean="0">
                <a:latin typeface="Times New Roman" panose="02020603050405020304" pitchFamily="18" charset="0"/>
                <a:cs typeface="Times New Roman" panose="02020603050405020304" pitchFamily="18" charset="0"/>
              </a:rPr>
              <a:t>21 </a:t>
            </a:r>
            <a:r>
              <a:rPr lang="fr-FR" sz="4000" i="1" dirty="0">
                <a:latin typeface="Times New Roman" panose="02020603050405020304" pitchFamily="18" charset="0"/>
                <a:cs typeface="Times New Roman" panose="02020603050405020304" pitchFamily="18" charset="0"/>
              </a:rPr>
              <a:t>octobre </a:t>
            </a:r>
            <a:r>
              <a:rPr lang="fr-FR" sz="4000" i="1" dirty="0" smtClean="0">
                <a:latin typeface="Times New Roman" panose="02020603050405020304" pitchFamily="18" charset="0"/>
                <a:cs typeface="Times New Roman" panose="02020603050405020304" pitchFamily="18" charset="0"/>
              </a:rPr>
              <a:t>2014</a:t>
            </a:r>
            <a:endParaRPr lang="fr-FR" sz="4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871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6192688"/>
          </a:xfrm>
        </p:spPr>
        <p:txBody>
          <a:bodyPr>
            <a:normAutofit fontScale="90000"/>
          </a:bodyPr>
          <a:lstStyle/>
          <a:p>
            <a:pPr algn="r"/>
            <a:r>
              <a:rPr lang="fr-FR" sz="4000" dirty="0" smtClean="0"/>
              <a:t/>
            </a:r>
            <a:br>
              <a:rPr lang="fr-FR" sz="4000" dirty="0" smtClean="0"/>
            </a:br>
            <a:r>
              <a:rPr lang="fr-FR" sz="4000" dirty="0"/>
              <a:t/>
            </a:r>
            <a:br>
              <a:rPr lang="fr-FR" sz="4000" dirty="0"/>
            </a:br>
            <a:r>
              <a:rPr lang="fr-FR" sz="4000" b="1" dirty="0" smtClean="0">
                <a:latin typeface="Trebuchet MS" panose="020B0603020202020204" pitchFamily="34" charset="0"/>
              </a:rPr>
              <a:t>«</a:t>
            </a:r>
            <a:r>
              <a:rPr lang="fr-FR" sz="4000" b="1" dirty="0">
                <a:latin typeface="Trebuchet MS" panose="020B0603020202020204" pitchFamily="34" charset="0"/>
              </a:rPr>
              <a:t> Il n’y a pas en fait une chose, une essence appelée Religion ; il 	</a:t>
            </a:r>
            <a:r>
              <a:rPr lang="fr-FR" sz="4000" b="1" dirty="0" smtClean="0">
                <a:latin typeface="Trebuchet MS" panose="020B0603020202020204" pitchFamily="34" charset="0"/>
              </a:rPr>
              <a:t>n’y </a:t>
            </a:r>
            <a:r>
              <a:rPr lang="fr-FR" sz="4000" b="1" dirty="0">
                <a:latin typeface="Trebuchet MS" panose="020B0603020202020204" pitchFamily="34" charset="0"/>
              </a:rPr>
              <a:t>a que des phénomènes religieux, agrégés en des </a:t>
            </a:r>
            <a:r>
              <a:rPr lang="fr-FR" sz="4000" b="1" dirty="0" smtClean="0">
                <a:latin typeface="Trebuchet MS" panose="020B0603020202020204" pitchFamily="34" charset="0"/>
              </a:rPr>
              <a:t>systèmes </a:t>
            </a:r>
            <a:r>
              <a:rPr lang="fr-FR" sz="4000" b="1" dirty="0">
                <a:latin typeface="Trebuchet MS" panose="020B0603020202020204" pitchFamily="34" charset="0"/>
              </a:rPr>
              <a:t>qu’on appelle des religions et qui ont une 	</a:t>
            </a:r>
            <a:r>
              <a:rPr lang="fr-FR" sz="4000" b="1" dirty="0" smtClean="0">
                <a:latin typeface="Trebuchet MS" panose="020B0603020202020204" pitchFamily="34" charset="0"/>
              </a:rPr>
              <a:t>existence historiquement </a:t>
            </a:r>
            <a:r>
              <a:rPr lang="fr-FR" sz="4000" b="1" dirty="0">
                <a:latin typeface="Trebuchet MS" panose="020B0603020202020204" pitchFamily="34" charset="0"/>
              </a:rPr>
              <a:t>définie, dans des groupes </a:t>
            </a:r>
            <a:r>
              <a:rPr lang="fr-FR" sz="4000" b="1" dirty="0" smtClean="0">
                <a:latin typeface="Trebuchet MS" panose="020B0603020202020204" pitchFamily="34" charset="0"/>
              </a:rPr>
              <a:t>d’hommes </a:t>
            </a:r>
            <a:r>
              <a:rPr lang="fr-FR" sz="4000" b="1" dirty="0">
                <a:latin typeface="Trebuchet MS" panose="020B0603020202020204" pitchFamily="34" charset="0"/>
              </a:rPr>
              <a:t>et dans des temps déterminés </a:t>
            </a:r>
            <a:r>
              <a:rPr lang="fr-FR" sz="4000" b="1" dirty="0" smtClean="0">
                <a:latin typeface="Trebuchet MS" panose="020B0603020202020204" pitchFamily="34" charset="0"/>
              </a:rPr>
              <a:t>».</a:t>
            </a:r>
            <a:r>
              <a:rPr lang="fr-FR" dirty="0" smtClean="0">
                <a:latin typeface="Brush Script MT" panose="03060802040406070304" pitchFamily="66" charset="0"/>
              </a:rPr>
              <a:t/>
            </a:r>
            <a:br>
              <a:rPr lang="fr-FR" dirty="0" smtClean="0">
                <a:latin typeface="Brush Script MT" panose="03060802040406070304" pitchFamily="66" charset="0"/>
              </a:rPr>
            </a:br>
            <a:r>
              <a:rPr lang="fr-FR" sz="4000" dirty="0"/>
              <a:t/>
            </a:r>
            <a:br>
              <a:rPr lang="fr-FR" sz="4000" dirty="0"/>
            </a:br>
            <a:r>
              <a:rPr lang="fr-FR" sz="4000" dirty="0"/>
              <a:t/>
            </a:r>
            <a:br>
              <a:rPr lang="fr-FR" sz="4000" dirty="0"/>
            </a:br>
            <a:r>
              <a:rPr lang="fr-FR" sz="2200" dirty="0" smtClean="0"/>
              <a:t>Marcel </a:t>
            </a:r>
            <a:r>
              <a:rPr lang="fr-FR" sz="2200" dirty="0"/>
              <a:t>MAUSS (1904), Œuvres, t. 1, Paris, 1968, p. </a:t>
            </a:r>
            <a:r>
              <a:rPr lang="fr-FR" sz="2200" dirty="0" smtClean="0"/>
              <a:t>93</a:t>
            </a:r>
            <a:r>
              <a:rPr lang="fr-FR" sz="2200" dirty="0"/>
              <a:t>.</a:t>
            </a:r>
            <a:r>
              <a:rPr lang="fr-FR" dirty="0"/>
              <a:t/>
            </a:r>
            <a:br>
              <a:rPr lang="fr-FR" dirty="0"/>
            </a:br>
            <a:endParaRPr lang="fr-FR" dirty="0"/>
          </a:p>
        </p:txBody>
      </p:sp>
    </p:spTree>
    <p:extLst>
      <p:ext uri="{BB962C8B-B14F-4D97-AF65-F5344CB8AC3E}">
        <p14:creationId xmlns:p14="http://schemas.microsoft.com/office/powerpoint/2010/main" val="2529062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00" y="489652"/>
            <a:ext cx="8163360" cy="58786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708103245"/>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tilisateur\Desktop\sargo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3656"/>
            <a:ext cx="217170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tilisateur\Desktop\800px-Empire_akk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67" y="3368909"/>
            <a:ext cx="4829191" cy="348909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Utilisateur\Desktop\31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0609" y="-1030"/>
            <a:ext cx="4393391" cy="3862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606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0"/>
            <a:ext cx="631793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471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4602217_7_c0c2_2015-03-25-421a460-26959-s8sr9h_b828c538984097bb8864586aa0a1288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32" y="0"/>
            <a:ext cx="9096967" cy="6858000"/>
          </a:xfrm>
          <a:prstGeom prst="rect">
            <a:avLst/>
          </a:prstGeom>
        </p:spPr>
      </p:pic>
    </p:spTree>
    <p:extLst>
      <p:ext uri="{BB962C8B-B14F-4D97-AF65-F5344CB8AC3E}">
        <p14:creationId xmlns:p14="http://schemas.microsoft.com/office/powerpoint/2010/main" val="1519150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44000" cy="6552728"/>
          </a:xfrm>
        </p:spPr>
        <p:txBody>
          <a:bodyPr>
            <a:normAutofit fontScale="90000"/>
          </a:bodyPr>
          <a:lstStyle/>
          <a:p>
            <a:pPr algn="l"/>
            <a:r>
              <a:rPr lang="fr-FR" dirty="0" smtClean="0"/>
              <a:t>Édit de Nantes (1598)</a:t>
            </a:r>
            <a:br>
              <a:rPr lang="fr-FR" dirty="0" smtClean="0"/>
            </a:br>
            <a:r>
              <a:rPr lang="fr-FR" dirty="0" smtClean="0"/>
              <a:t/>
            </a:r>
            <a:br>
              <a:rPr lang="fr-FR" dirty="0" smtClean="0"/>
            </a:br>
            <a:r>
              <a:rPr lang="fr-FR" sz="3100" b="1" dirty="0" smtClean="0"/>
              <a:t>Et </a:t>
            </a:r>
            <a:r>
              <a:rPr lang="fr-FR" sz="3100" b="1" dirty="0"/>
              <a:t>pour ne laisser aucune occasion de troubles et différends entre nos</a:t>
            </a:r>
            <a:br>
              <a:rPr lang="fr-FR" sz="3100" b="1" dirty="0"/>
            </a:br>
            <a:r>
              <a:rPr lang="fr-FR" sz="3100" b="1" dirty="0"/>
              <a:t>sujets, avons permis et permettons </a:t>
            </a:r>
            <a:r>
              <a:rPr lang="fr-FR" sz="3100" b="1" dirty="0" smtClean="0"/>
              <a:t>à </a:t>
            </a:r>
            <a:r>
              <a:rPr lang="fr-FR" sz="3100" b="1" dirty="0"/>
              <a:t>ceux de ladite religion prétendue</a:t>
            </a:r>
            <a:br>
              <a:rPr lang="fr-FR" sz="3100" b="1" dirty="0"/>
            </a:br>
            <a:r>
              <a:rPr lang="fr-FR" sz="3100" b="1" dirty="0"/>
              <a:t>réformée vivre et demeurer par toutes les villes et lieu de </a:t>
            </a:r>
            <a:r>
              <a:rPr lang="fr-FR" sz="3100" b="1" dirty="0" err="1"/>
              <a:t>cestui</a:t>
            </a:r>
            <a:r>
              <a:rPr lang="fr-FR" sz="3100" b="1" dirty="0"/>
              <a:t> notre</a:t>
            </a:r>
            <a:br>
              <a:rPr lang="fr-FR" sz="3100" b="1" dirty="0"/>
            </a:br>
            <a:r>
              <a:rPr lang="fr-FR" sz="3100" b="1" dirty="0"/>
              <a:t>royaume et pays de notre obéissance, </a:t>
            </a:r>
            <a:r>
              <a:rPr lang="fr-FR" sz="3100" b="1" dirty="0" smtClean="0"/>
              <a:t>sans </a:t>
            </a:r>
            <a:r>
              <a:rPr lang="fr-FR" sz="3100" b="1" dirty="0"/>
              <a:t>être requis, </a:t>
            </a:r>
            <a:r>
              <a:rPr lang="fr-FR" sz="3100" b="1" dirty="0" smtClean="0"/>
              <a:t>vexés, molestés ni astreints </a:t>
            </a:r>
            <a:r>
              <a:rPr lang="fr-FR" sz="3100" b="1" dirty="0"/>
              <a:t>à faire chose pour le fait de la religion contre les conscience, </a:t>
            </a:r>
            <a:r>
              <a:rPr lang="fr-FR" sz="3100" b="1" dirty="0" smtClean="0"/>
              <a:t>ni pour </a:t>
            </a:r>
            <a:r>
              <a:rPr lang="fr-FR" sz="3100" b="1" dirty="0"/>
              <a:t>raison d’icelle être recherchés dans les maisons où lieux où </a:t>
            </a:r>
            <a:r>
              <a:rPr lang="fr-FR" sz="3100" b="1" dirty="0" smtClean="0"/>
              <a:t>ils voudront </a:t>
            </a:r>
            <a:r>
              <a:rPr lang="fr-FR" sz="3100" b="1" dirty="0"/>
              <a:t>habiter, en se comportant </a:t>
            </a:r>
            <a:r>
              <a:rPr lang="fr-FR" sz="3100" b="1" dirty="0" smtClean="0"/>
              <a:t>au reste </a:t>
            </a:r>
            <a:r>
              <a:rPr lang="fr-FR" sz="3100" b="1" dirty="0"/>
              <a:t>selon qu’il est contenu dans </a:t>
            </a:r>
            <a:r>
              <a:rPr lang="fr-FR" sz="3100" b="1" dirty="0" smtClean="0"/>
              <a:t>le présent </a:t>
            </a:r>
            <a:r>
              <a:rPr lang="fr-FR" sz="3100" b="1" dirty="0"/>
              <a:t>Edit. "</a:t>
            </a:r>
            <a:br>
              <a:rPr lang="fr-FR" sz="3100" b="1" dirty="0"/>
            </a:br>
            <a:r>
              <a:rPr lang="fr-FR" sz="3100" b="1" dirty="0"/>
              <a:t> article V</a:t>
            </a:r>
          </a:p>
        </p:txBody>
      </p:sp>
    </p:spTree>
    <p:extLst>
      <p:ext uri="{BB962C8B-B14F-4D97-AF65-F5344CB8AC3E}">
        <p14:creationId xmlns:p14="http://schemas.microsoft.com/office/powerpoint/2010/main" val="918364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0"/>
            <a:ext cx="5688632" cy="6858000"/>
          </a:xfrm>
          <a:prstGeom prst="rect">
            <a:avLst/>
          </a:prstGeom>
        </p:spPr>
      </p:pic>
    </p:spTree>
    <p:extLst>
      <p:ext uri="{BB962C8B-B14F-4D97-AF65-F5344CB8AC3E}">
        <p14:creationId xmlns:p14="http://schemas.microsoft.com/office/powerpoint/2010/main" val="35578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684434714"/>
      </p:ext>
    </p:extLst>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ilisateur\Desktop\A06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6720" cy="684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963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ilisateur\Desktop\trois-philosophes-1505-08-vienne-kunsthistorisches-museum-3-300x2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0556"/>
            <a:ext cx="7452320" cy="690581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tilisateur\Desktop\20988137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9" y="-30556"/>
            <a:ext cx="9194839" cy="6888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52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268760"/>
            <a:ext cx="8229600" cy="4536504"/>
          </a:xfrm>
        </p:spPr>
        <p:txBody>
          <a:bodyPr>
            <a:normAutofit/>
          </a:bodyPr>
          <a:lstStyle/>
          <a:p>
            <a:pPr algn="r"/>
            <a:r>
              <a:rPr lang="fr-FR" i="1" dirty="0" smtClean="0"/>
              <a:t>« Nous avons assez de religion pour haïr et persécuter, et nous n’en avons pas assez pour aimer et secourir »</a:t>
            </a:r>
            <a:br>
              <a:rPr lang="fr-FR" i="1" dirty="0" smtClean="0"/>
            </a:br>
            <a:r>
              <a:rPr lang="fr-FR" dirty="0"/>
              <a:t/>
            </a:r>
            <a:br>
              <a:rPr lang="fr-FR" dirty="0"/>
            </a:br>
            <a:r>
              <a:rPr lang="fr-FR" sz="2700" dirty="0" smtClean="0"/>
              <a:t>Voltaire, </a:t>
            </a:r>
            <a:r>
              <a:rPr lang="fr-FR" sz="2700" i="1" dirty="0" smtClean="0"/>
              <a:t>L’affaire Calas</a:t>
            </a:r>
            <a:endParaRPr lang="fr-FR" sz="2700" i="1" dirty="0"/>
          </a:p>
        </p:txBody>
      </p:sp>
    </p:spTree>
    <p:extLst>
      <p:ext uri="{BB962C8B-B14F-4D97-AF65-F5344CB8AC3E}">
        <p14:creationId xmlns:p14="http://schemas.microsoft.com/office/powerpoint/2010/main" val="478247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Image 1" descr="Croyan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3813"/>
            <a:ext cx="5535612"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309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Image 1" descr="P5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0"/>
            <a:ext cx="5514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4267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Image 1" descr="P5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1163" y="0"/>
            <a:ext cx="518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069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62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2725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Image 1" descr="g_SaintPaulIssert12Ben01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783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2071301"/>
          </a:xfrm>
        </p:spPr>
        <p:txBody>
          <a:bodyPr>
            <a:normAutofit fontScale="90000"/>
          </a:bodyPr>
          <a:lstStyle/>
          <a:p>
            <a:pPr algn="l"/>
            <a:r>
              <a:rPr lang="fr-FR" sz="4900" i="1" dirty="0" smtClean="0">
                <a:latin typeface="Segoe UI Semibold" panose="020B0702040204020203" pitchFamily="34" charset="0"/>
              </a:rPr>
              <a:t>« Pas de liberté pour les ennemis de la liberté ! »</a:t>
            </a:r>
            <a:r>
              <a:rPr lang="fr-FR" i="1" dirty="0" smtClean="0">
                <a:latin typeface="Segoe UI Semibold" panose="020B0702040204020203" pitchFamily="34" charset="0"/>
              </a:rPr>
              <a:t/>
            </a:r>
            <a:br>
              <a:rPr lang="fr-FR" i="1" dirty="0" smtClean="0">
                <a:latin typeface="Segoe UI Semibold" panose="020B0702040204020203" pitchFamily="34" charset="0"/>
              </a:rPr>
            </a:br>
            <a:r>
              <a:rPr lang="fr-FR" i="1" dirty="0" smtClean="0">
                <a:latin typeface="Segoe UI Semibold" panose="020B0702040204020203" pitchFamily="34" charset="0"/>
              </a:rPr>
              <a:t>							</a:t>
            </a:r>
            <a:r>
              <a:rPr lang="fr-FR" sz="2200" dirty="0" smtClean="0">
                <a:latin typeface="Segoe UI Semibold" panose="020B0702040204020203" pitchFamily="34" charset="0"/>
              </a:rPr>
              <a:t>Saint-Just</a:t>
            </a:r>
            <a:endParaRPr lang="fr-FR" sz="2200" dirty="0">
              <a:latin typeface="Segoe UI Semibold" panose="020B0702040204020203" pitchFamily="34" charset="0"/>
            </a:endParaRPr>
          </a:p>
        </p:txBody>
      </p:sp>
      <p:pic>
        <p:nvPicPr>
          <p:cNvPr id="1026" name="Picture 2" descr="C:\Users\Utilisateur\Desktop\AVT_Saint-Just_41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03957"/>
            <a:ext cx="4355976" cy="445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890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336"/>
            <a:ext cx="9144000" cy="6093000"/>
          </a:xfrm>
          <a:prstGeom prst="rect">
            <a:avLst/>
          </a:prstGeom>
        </p:spPr>
      </p:pic>
    </p:spTree>
    <p:extLst>
      <p:ext uri="{BB962C8B-B14F-4D97-AF65-F5344CB8AC3E}">
        <p14:creationId xmlns:p14="http://schemas.microsoft.com/office/powerpoint/2010/main" val="999600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Utilisateur\Desktop\Charte-laïcité-Mil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8831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1075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19256" cy="706090"/>
          </a:xfrm>
        </p:spPr>
        <p:txBody>
          <a:bodyPr>
            <a:normAutofit fontScale="90000"/>
          </a:bodyPr>
          <a:lstStyle/>
          <a:p>
            <a:endParaRPr lang="fr-FR" dirty="0"/>
          </a:p>
        </p:txBody>
      </p:sp>
      <p:sp>
        <p:nvSpPr>
          <p:cNvPr id="4" name="Espace réservé du contenu 3"/>
          <p:cNvSpPr>
            <a:spLocks noGrp="1"/>
          </p:cNvSpPr>
          <p:nvPr>
            <p:ph sz="half" idx="2"/>
          </p:nvPr>
        </p:nvSpPr>
        <p:spPr>
          <a:xfrm>
            <a:off x="5004048" y="116632"/>
            <a:ext cx="3888432" cy="6552728"/>
          </a:xfrm>
        </p:spPr>
        <p:txBody>
          <a:bodyPr>
            <a:normAutofit fontScale="70000" lnSpcReduction="20000"/>
          </a:bodyPr>
          <a:lstStyle/>
          <a:p>
            <a:pPr>
              <a:buFontTx/>
              <a:buChar char="-"/>
            </a:pPr>
            <a:endParaRPr lang="fr-FR" sz="2000" b="1" dirty="0" smtClean="0"/>
          </a:p>
          <a:p>
            <a:pPr>
              <a:buFontTx/>
              <a:buChar char="-"/>
            </a:pPr>
            <a:endParaRPr lang="fr-FR" sz="2000" b="1" dirty="0"/>
          </a:p>
          <a:p>
            <a:pPr>
              <a:buFontTx/>
              <a:buChar char="-"/>
            </a:pPr>
            <a:r>
              <a:rPr lang="fr-FR" sz="2000" b="1" dirty="0" smtClean="0"/>
              <a:t>Prendre chaque article et reformuler collectivement puis individuellement par écrit ce qu’il disent, un par un.</a:t>
            </a:r>
          </a:p>
          <a:p>
            <a:pPr marL="0" indent="0">
              <a:buNone/>
            </a:pPr>
            <a:endParaRPr lang="fr-FR" sz="2000" dirty="0" smtClean="0"/>
          </a:p>
          <a:p>
            <a:pPr>
              <a:buFontTx/>
              <a:buChar char="-"/>
            </a:pPr>
            <a:r>
              <a:rPr lang="fr-FR" sz="2000" b="1" dirty="0" smtClean="0"/>
              <a:t>Après avoir lu les articles de la Charte, que serait une école qui ne serait pas laïque ?</a:t>
            </a:r>
          </a:p>
          <a:p>
            <a:pPr marL="0" indent="0">
              <a:buNone/>
            </a:pPr>
            <a:endParaRPr lang="fr-FR" sz="2000" dirty="0" smtClean="0"/>
          </a:p>
          <a:p>
            <a:pPr>
              <a:buFontTx/>
              <a:buChar char="-"/>
            </a:pPr>
            <a:r>
              <a:rPr lang="fr-FR" sz="2000" dirty="0" smtClean="0"/>
              <a:t> </a:t>
            </a:r>
            <a:r>
              <a:rPr lang="fr-FR" sz="2000" b="1" dirty="0" smtClean="0"/>
              <a:t>Classer </a:t>
            </a:r>
            <a:r>
              <a:rPr lang="fr-FR" sz="2000" b="1" dirty="0"/>
              <a:t>les étiquettes en deux colonnes. À droite les mots ou les phrases qui ne sont pas dans les valeurs laïques. À gauche les mots et les phrases qui sont bien dans les valeurs que défend la laïcité.</a:t>
            </a:r>
          </a:p>
          <a:p>
            <a:pPr marL="0" indent="0">
              <a:buNone/>
            </a:pPr>
            <a:endParaRPr lang="fr-FR" sz="2000" dirty="0"/>
          </a:p>
          <a:p>
            <a:pPr marL="0" indent="0">
              <a:buNone/>
            </a:pPr>
            <a:r>
              <a:rPr lang="fr-FR" sz="2000" b="1" dirty="0"/>
              <a:t>Tolérance</a:t>
            </a:r>
          </a:p>
          <a:p>
            <a:pPr marL="0" indent="0">
              <a:buNone/>
            </a:pPr>
            <a:r>
              <a:rPr lang="fr-FR" sz="2000" b="1" dirty="0"/>
              <a:t>Respect des croyances</a:t>
            </a:r>
          </a:p>
          <a:p>
            <a:pPr marL="0" indent="0">
              <a:buNone/>
            </a:pPr>
            <a:r>
              <a:rPr lang="fr-FR" sz="2000" b="1" dirty="0"/>
              <a:t>À l'école il ne faut pas parler de religion</a:t>
            </a:r>
          </a:p>
          <a:p>
            <a:pPr marL="0" indent="0">
              <a:buNone/>
            </a:pPr>
            <a:r>
              <a:rPr lang="fr-FR" sz="2000" b="1" dirty="0"/>
              <a:t>Je peux menacer un copain de croire comme moi</a:t>
            </a:r>
          </a:p>
          <a:p>
            <a:pPr marL="0" indent="0">
              <a:buNone/>
            </a:pPr>
            <a:r>
              <a:rPr lang="fr-FR" sz="2000" b="1" dirty="0"/>
              <a:t>Égalité</a:t>
            </a:r>
          </a:p>
          <a:p>
            <a:pPr marL="0" indent="0">
              <a:buNone/>
            </a:pPr>
            <a:r>
              <a:rPr lang="fr-FR" sz="2000" b="1" dirty="0"/>
              <a:t>Je peux tenter de convaincre un copain de croire comme moi</a:t>
            </a:r>
          </a:p>
          <a:p>
            <a:pPr marL="0" indent="0">
              <a:buNone/>
            </a:pPr>
            <a:r>
              <a:rPr lang="fr-FR" sz="2000" b="1" dirty="0"/>
              <a:t>Liberté</a:t>
            </a:r>
          </a:p>
          <a:p>
            <a:pPr marL="0" indent="0">
              <a:buNone/>
            </a:pPr>
            <a:r>
              <a:rPr lang="fr-FR" sz="2000" b="1" dirty="0"/>
              <a:t>Je peux ne pas croire en Dieu</a:t>
            </a:r>
          </a:p>
          <a:p>
            <a:pPr marL="0" indent="0">
              <a:buNone/>
            </a:pPr>
            <a:r>
              <a:rPr lang="fr-FR" sz="2000" b="1" dirty="0"/>
              <a:t>Je dois croire en Dieu</a:t>
            </a:r>
          </a:p>
          <a:p>
            <a:pPr marL="0" indent="0">
              <a:buNone/>
            </a:pPr>
            <a:r>
              <a:rPr lang="fr-FR" sz="2000" b="1" dirty="0"/>
              <a:t>Il y a des religions mieux que les autres</a:t>
            </a:r>
          </a:p>
          <a:p>
            <a:pPr marL="0" indent="0">
              <a:buNone/>
            </a:pPr>
            <a:r>
              <a:rPr lang="fr-FR" sz="2000" b="1" dirty="0"/>
              <a:t>L'école est contre la religion</a:t>
            </a:r>
          </a:p>
          <a:p>
            <a:pPr marL="0" indent="0">
              <a:buNone/>
            </a:pPr>
            <a:r>
              <a:rPr lang="fr-FR" sz="2000" b="1" dirty="0"/>
              <a:t>Le maître peut dire qu'il croit en Dieu</a:t>
            </a:r>
          </a:p>
          <a:p>
            <a:pPr marL="0" indent="0">
              <a:buNone/>
            </a:pPr>
            <a:endParaRPr lang="fr-FR" sz="2000" dirty="0"/>
          </a:p>
          <a:p>
            <a:pPr marL="0" indent="0">
              <a:buNone/>
            </a:pPr>
            <a:r>
              <a:rPr lang="fr-FR" sz="2000" b="1" dirty="0"/>
              <a:t>2 - Trouve 5 mots pour résumer les valeurs de la laïcité :(faire cinq cases côte à côte)</a:t>
            </a:r>
          </a:p>
          <a:p>
            <a:pPr marL="0" indent="0">
              <a:buNone/>
            </a:pPr>
            <a:endParaRPr lang="fr-FR" sz="2000" dirty="0"/>
          </a:p>
        </p:txBody>
      </p:sp>
      <p:pic>
        <p:nvPicPr>
          <p:cNvPr id="1024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485112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241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6481" y="273629"/>
            <a:ext cx="8222400" cy="1139160"/>
          </a:xfrm>
          <a:ln/>
        </p:spPr>
        <p:txBody>
          <a:bodyP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a:t>Circulaire Jospin</a:t>
            </a:r>
            <a:br>
              <a:rPr lang="fr-FR"/>
            </a:br>
            <a:r>
              <a:rPr lang="fr-FR"/>
              <a:t>(12 décembre 1989)</a:t>
            </a:r>
          </a:p>
        </p:txBody>
      </p:sp>
      <p:sp>
        <p:nvSpPr>
          <p:cNvPr id="13314" name="Rectangle 2"/>
          <p:cNvSpPr>
            <a:spLocks noGrp="1" noChangeArrowheads="1"/>
          </p:cNvSpPr>
          <p:nvPr>
            <p:ph type="body" idx="1"/>
          </p:nvPr>
        </p:nvSpPr>
        <p:spPr>
          <a:xfrm>
            <a:off x="653760" y="1795869"/>
            <a:ext cx="8026560" cy="4520634"/>
          </a:xfrm>
          <a:ln/>
        </p:spPr>
        <p:txBody>
          <a:bodyPr>
            <a:normAutofit fontScale="92500" lnSpcReduction="10000"/>
          </a:bodyPr>
          <a:lstStyle/>
          <a:p>
            <a:pPr indent="-302404">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a:t>« Le port de signes religieux n'est pas par lui-même incompatible avec le principe de laïcité dans la mesure où il relève de l'exercice de la liberté d'expression et de manifestation de croyances religieuses affirmée par la Constitution, les conventions internationales (...)</a:t>
            </a:r>
          </a:p>
          <a:p>
            <a:pPr indent="-302404">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a:t>« Le caractère démonstratif des vêtements ou des signes portés peut notamment s'apprécier en fonction de l'attitude et des propos des élèves et des parents. »</a:t>
            </a:r>
          </a:p>
        </p:txBody>
      </p:sp>
      <p:sp>
        <p:nvSpPr>
          <p:cNvPr id="2" name="ZoneTexte 1"/>
          <p:cNvSpPr txBox="1"/>
          <p:nvPr/>
        </p:nvSpPr>
        <p:spPr>
          <a:xfrm>
            <a:off x="6810830" y="7104161"/>
            <a:ext cx="184666" cy="369332"/>
          </a:xfrm>
          <a:prstGeom prst="rect">
            <a:avLst/>
          </a:prstGeom>
          <a:noFill/>
        </p:spPr>
        <p:txBody>
          <a:bodyPr wrap="none" rtlCol="0">
            <a:spAutoFit/>
          </a:bodyPr>
          <a:lstStyle/>
          <a:p>
            <a:endParaRPr lang="fr-FR" dirty="0"/>
          </a:p>
        </p:txBody>
      </p:sp>
      <p:sp>
        <p:nvSpPr>
          <p:cNvPr id="3" name="ZoneTexte 2"/>
          <p:cNvSpPr txBox="1"/>
          <p:nvPr/>
        </p:nvSpPr>
        <p:spPr>
          <a:xfrm>
            <a:off x="6497900" y="7085756"/>
            <a:ext cx="184666" cy="369332"/>
          </a:xfrm>
          <a:prstGeom prst="rect">
            <a:avLst/>
          </a:prstGeom>
          <a:noFill/>
        </p:spPr>
        <p:txBody>
          <a:bodyPr wrap="none" rtlCol="0">
            <a:spAutoFit/>
          </a:bodyPr>
          <a:lstStyle/>
          <a:p>
            <a:endParaRPr lang="fr-FR" dirty="0"/>
          </a:p>
        </p:txBody>
      </p:sp>
      <p:sp>
        <p:nvSpPr>
          <p:cNvPr id="4" name="ZoneTexte 3"/>
          <p:cNvSpPr txBox="1"/>
          <p:nvPr/>
        </p:nvSpPr>
        <p:spPr>
          <a:xfrm>
            <a:off x="5522295" y="7085756"/>
            <a:ext cx="184666" cy="369332"/>
          </a:xfrm>
          <a:prstGeom prst="rect">
            <a:avLst/>
          </a:prstGeom>
          <a:noFill/>
        </p:spPr>
        <p:txBody>
          <a:bodyPr wrap="none" rtlCol="0">
            <a:spAutoFit/>
          </a:bodyPr>
          <a:lstStyle/>
          <a:p>
            <a:endParaRPr lang="fr-FR" dirty="0"/>
          </a:p>
        </p:txBody>
      </p:sp>
      <p:sp>
        <p:nvSpPr>
          <p:cNvPr id="5" name="ZoneTexte 4"/>
          <p:cNvSpPr txBox="1"/>
          <p:nvPr/>
        </p:nvSpPr>
        <p:spPr>
          <a:xfrm>
            <a:off x="1122867" y="7030543"/>
            <a:ext cx="184666" cy="369332"/>
          </a:xfrm>
          <a:prstGeom prst="rect">
            <a:avLst/>
          </a:prstGeom>
          <a:noFill/>
        </p:spPr>
        <p:txBody>
          <a:bodyPr wrap="none" rtlCol="0">
            <a:spAutoFit/>
          </a:bodyPr>
          <a:lstStyle/>
          <a:p>
            <a:endParaRPr lang="fr-FR" dirty="0"/>
          </a:p>
        </p:txBody>
      </p:sp>
      <p:sp>
        <p:nvSpPr>
          <p:cNvPr id="6" name="ZoneTexte 5"/>
          <p:cNvSpPr txBox="1"/>
          <p:nvPr/>
        </p:nvSpPr>
        <p:spPr>
          <a:xfrm>
            <a:off x="4638728" y="6975329"/>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879209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456481" y="234746"/>
            <a:ext cx="8222400" cy="1216927"/>
          </a:xfrm>
        </p:spPr>
        <p:txBody>
          <a:bodyP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fr-FR" smtClean="0">
                <a:cs typeface="Arial" charset="0"/>
              </a:rPr>
              <a:t>Circulaire Bayrou</a:t>
            </a:r>
            <a:br>
              <a:rPr lang="fr-FR" smtClean="0">
                <a:cs typeface="Arial" charset="0"/>
              </a:rPr>
            </a:br>
            <a:r>
              <a:rPr lang="fr-FR" smtClean="0"/>
              <a:t>(20 septembre 1994)</a:t>
            </a:r>
          </a:p>
        </p:txBody>
      </p:sp>
      <p:sp>
        <p:nvSpPr>
          <p:cNvPr id="40962" name="Rectangle 2"/>
          <p:cNvSpPr>
            <a:spLocks noGrp="1" noChangeArrowheads="1"/>
          </p:cNvSpPr>
          <p:nvPr>
            <p:ph type="body" idx="1"/>
          </p:nvPr>
        </p:nvSpPr>
        <p:spPr>
          <a:xfrm>
            <a:off x="653760" y="1795869"/>
            <a:ext cx="8026560" cy="4520634"/>
          </a:xfrm>
        </p:spPr>
        <p:txBody>
          <a:bodyPr>
            <a:normAutofit fontScale="92500" lnSpcReduction="10000"/>
          </a:bodyPr>
          <a:lstStyle/>
          <a:p>
            <a:pPr indent="-30384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endParaRPr lang="fr-FR" smtClean="0"/>
          </a:p>
          <a:p>
            <a:pPr indent="-30384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fr-FR" smtClean="0"/>
              <a:t>« Il n'est pas possible d'accepter à l 'école la présence et la multiplication de signes si ostentatoires que leur signification est précisément de séparer certains élèves des règles de vie communes de l'école/ Ces signes sont, en eux-mêmes, des éléments de prosélytisme, à plus forte raison s'ils s'accompagnent  de remise en cause de certains cours ou de certaines disciplines (...) »</a:t>
            </a:r>
          </a:p>
        </p:txBody>
      </p:sp>
    </p:spTree>
    <p:extLst>
      <p:ext uri="{BB962C8B-B14F-4D97-AF65-F5344CB8AC3E}">
        <p14:creationId xmlns:p14="http://schemas.microsoft.com/office/powerpoint/2010/main" val="13020347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4"/>
            <a:ext cx="9136889" cy="685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15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6480" y="273629"/>
            <a:ext cx="8225280" cy="1142040"/>
          </a:xfrm>
          <a:ln/>
        </p:spPr>
        <p:txBody>
          <a:bodyP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a:t>Syllogisme d'Abdou Filaly-Ansary</a:t>
            </a:r>
            <a:br>
              <a:rPr lang="fr-FR"/>
            </a:br>
            <a:r>
              <a:rPr lang="fr-FR" sz="2900"/>
              <a:t>ou l'ironie inquiète d'un philosophe</a:t>
            </a:r>
          </a:p>
        </p:txBody>
      </p:sp>
      <p:sp>
        <p:nvSpPr>
          <p:cNvPr id="16386" name="Rectangle 2"/>
          <p:cNvSpPr>
            <a:spLocks noGrp="1" noChangeArrowheads="1"/>
          </p:cNvSpPr>
          <p:nvPr>
            <p:ph type="body" idx="1"/>
          </p:nvPr>
        </p:nvSpPr>
        <p:spPr>
          <a:xfrm>
            <a:off x="653760" y="1795870"/>
            <a:ext cx="8029440" cy="4523514"/>
          </a:xfrm>
          <a:ln/>
        </p:spPr>
        <p:txBody>
          <a:bodyPr/>
          <a:lstStyle/>
          <a:p>
            <a:pPr indent="-299524">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4400"/>
              <a:t>L'Islam est hostile à la laïcité</a:t>
            </a:r>
          </a:p>
          <a:p>
            <a:pPr indent="-299524">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4400"/>
              <a:t>Or la laïcité est indispensable à la démocratie</a:t>
            </a:r>
          </a:p>
          <a:p>
            <a:pPr indent="-299524">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4400"/>
              <a:t>Donc l'Islam est incompatible avec la démocratie</a:t>
            </a:r>
          </a:p>
        </p:txBody>
      </p:sp>
    </p:spTree>
    <p:extLst>
      <p:ext uri="{BB962C8B-B14F-4D97-AF65-F5344CB8AC3E}">
        <p14:creationId xmlns:p14="http://schemas.microsoft.com/office/powerpoint/2010/main" val="719870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6480" y="273629"/>
            <a:ext cx="8225280" cy="1142040"/>
          </a:xfrm>
          <a:ln/>
        </p:spPr>
        <p:txBody>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a:t>Syllogisme revisité...</a:t>
            </a:r>
          </a:p>
        </p:txBody>
      </p:sp>
      <p:sp>
        <p:nvSpPr>
          <p:cNvPr id="17410" name="Rectangle 2"/>
          <p:cNvSpPr>
            <a:spLocks noGrp="1" noChangeArrowheads="1"/>
          </p:cNvSpPr>
          <p:nvPr>
            <p:ph type="body" idx="1"/>
          </p:nvPr>
        </p:nvSpPr>
        <p:spPr>
          <a:xfrm>
            <a:off x="653760" y="1795870"/>
            <a:ext cx="8029440" cy="4523514"/>
          </a:xfrm>
          <a:ln/>
        </p:spPr>
        <p:txBody>
          <a:bodyPr/>
          <a:lstStyle/>
          <a:p>
            <a:pPr indent="-299524">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4400"/>
              <a:t>L'Islam est hostile à la laïcité</a:t>
            </a:r>
          </a:p>
          <a:p>
            <a:pPr indent="-299524">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4400"/>
              <a:t>Or la laïcité est indispensable à l'école</a:t>
            </a:r>
          </a:p>
          <a:p>
            <a:pPr indent="-299524">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4400"/>
              <a:t>Donc l'Islam est incompatible avec l'école</a:t>
            </a:r>
          </a:p>
        </p:txBody>
      </p:sp>
    </p:spTree>
    <p:extLst>
      <p:ext uri="{BB962C8B-B14F-4D97-AF65-F5344CB8AC3E}">
        <p14:creationId xmlns:p14="http://schemas.microsoft.com/office/powerpoint/2010/main" val="23889344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tilisateur\Desktop\201512231413-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167057" cy="537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3237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388</Words>
  <Application>Microsoft Macintosh PowerPoint</Application>
  <PresentationFormat>Présentation à l'écran (4:3)</PresentationFormat>
  <Paragraphs>52</Paragraphs>
  <Slides>31</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31</vt:i4>
      </vt:variant>
    </vt:vector>
  </HeadingPairs>
  <TitlesOfParts>
    <vt:vector size="39" baseType="lpstr">
      <vt:lpstr>Arial</vt:lpstr>
      <vt:lpstr>Brush Script MT</vt:lpstr>
      <vt:lpstr>Calibri</vt:lpstr>
      <vt:lpstr>ＭＳ Ｐゴシック</vt:lpstr>
      <vt:lpstr>Segoe UI Semibold</vt:lpstr>
      <vt:lpstr>Times New Roman</vt:lpstr>
      <vt:lpstr>Trebuchet MS</vt:lpstr>
      <vt:lpstr>Thème Office</vt:lpstr>
      <vt:lpstr>Posture enseignante et laïcité</vt:lpstr>
      <vt:lpstr>Présentation PowerPoint</vt:lpstr>
      <vt:lpstr>Présentation PowerPoint</vt:lpstr>
      <vt:lpstr>Circulaire Jospin (12 décembre 1989)</vt:lpstr>
      <vt:lpstr>Circulaire Bayrou (20 septembre 1994)</vt:lpstr>
      <vt:lpstr>Présentation PowerPoint</vt:lpstr>
      <vt:lpstr>Syllogisme d'Abdou Filaly-Ansary ou l'ironie inquiète d'un philosophe</vt:lpstr>
      <vt:lpstr>Syllogisme revisité...</vt:lpstr>
      <vt:lpstr>Présentation PowerPoint</vt:lpstr>
      <vt:lpstr>Présentation PowerPoint</vt:lpstr>
      <vt:lpstr>&lt;&lt; Parler de la réforme du calendrier avant de le faire. Il faut que les Français laïques et partisans de la laïcité se rendent compte de l'inconséquence d'un état de choses qui perpétueront dans la vie sociale de la nation, sous la forme d'un calendrier, la prédominance d'un culte auquel l'Etat sera devenu étranger. Il faut aussi que les hommes compétents s'entendent pour proposer à l'opinion publique d'abord, au Parlement ensuite, ou une réforme complète du calendrier, ou une réforme restreinte à l'institution des fêtes civiques substituées aux fêtes religieuses. Le calendrier laïc reste à faire. &gt;&gt;  JDI, novembre 1905 </vt:lpstr>
      <vt:lpstr>Présentation PowerPoint</vt:lpstr>
      <vt:lpstr>«Le principe, c'est que, dès lors que les mamans ne sont pas soumises à la neutralité religieuse (…), l'acceptation de leur présence aux sorties scolaires doit être la règle et le refus l'exception»  Najat Vallaud-Belkacem, 21 octobre 2014</vt:lpstr>
      <vt:lpstr>  « Il n’y a pas en fait une chose, une essence appelée Religion ; il  n’y a que des phénomènes religieux, agrégés en des systèmes qu’on appelle des religions et qui ont une  existence historiquement définie, dans des groupes d’hommes et dans des temps déterminés ».   Marcel MAUSS (1904), Œuvres, t. 1, Paris, 1968, p. 93. </vt:lpstr>
      <vt:lpstr>Présentation PowerPoint</vt:lpstr>
      <vt:lpstr>Présentation PowerPoint</vt:lpstr>
      <vt:lpstr>Présentation PowerPoint</vt:lpstr>
      <vt:lpstr>Présentation PowerPoint</vt:lpstr>
      <vt:lpstr>Édit de Nantes (1598)  Et pour ne laisser aucune occasion de troubles et différends entre nos sujets, avons permis et permettons à ceux de ladite religion prétendue réformée vivre et demeurer par toutes les villes et lieu de cestui notre royaume et pays de notre obéissance, sans être requis, vexés, molestés ni astreints à faire chose pour le fait de la religion contre les conscience, ni pour raison d’icelle être recherchés dans les maisons où lieux où ils voudront habiter, en se comportant au reste selon qu’il est contenu dans le présent Edit. "  article V</vt:lpstr>
      <vt:lpstr>Présentation PowerPoint</vt:lpstr>
      <vt:lpstr>Présentation PowerPoint</vt:lpstr>
      <vt:lpstr>Présentation PowerPoint</vt:lpstr>
      <vt:lpstr>« Nous avons assez de religion pour haïr et persécuter, et nous n’en avons pas assez pour aimer et secourir »  Voltaire, L’affaire Calas</vt:lpstr>
      <vt:lpstr>Présentation PowerPoint</vt:lpstr>
      <vt:lpstr>Présentation PowerPoint</vt:lpstr>
      <vt:lpstr>Présentation PowerPoint</vt:lpstr>
      <vt:lpstr>Présentation PowerPoint</vt:lpstr>
      <vt:lpstr>Présentation PowerPoint</vt:lpstr>
      <vt:lpstr>« Pas de liberté pour les ennemis de la liberté ! »        Saint-Just</vt:lpstr>
      <vt:lpstr>Présentation PowerPoint</vt:lpstr>
      <vt:lpstr>Présentation PowerPoint</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Posture enseignante et laïcité</dc:title>
  <dc:creator>Utilisateur</dc:creator>
  <cp:lastModifiedBy>KHALID AMALI</cp:lastModifiedBy>
  <cp:revision>6</cp:revision>
  <dcterms:created xsi:type="dcterms:W3CDTF">2017-01-17T14:04:00Z</dcterms:created>
  <dcterms:modified xsi:type="dcterms:W3CDTF">2017-01-23T16:40:42Z</dcterms:modified>
</cp:coreProperties>
</file>