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3" r:id="rId4"/>
    <p:sldId id="257" r:id="rId5"/>
    <p:sldId id="262" r:id="rId6"/>
    <p:sldId id="259" r:id="rId7"/>
    <p:sldId id="261" r:id="rId8"/>
    <p:sldId id="260" r:id="rId9"/>
    <p:sldId id="265" r:id="rId10"/>
    <p:sldId id="266" r:id="rId11"/>
    <p:sldId id="278" r:id="rId12"/>
    <p:sldId id="267" r:id="rId13"/>
    <p:sldId id="268" r:id="rId14"/>
    <p:sldId id="270" r:id="rId15"/>
    <p:sldId id="271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e\Documents\SECONDE_2010\galile\eratosthene_eleves.wmv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32" y="5661248"/>
            <a:ext cx="4788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Lycée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R.Casin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Arpajon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8032" y="4509120"/>
            <a:ext cx="4788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Projet</a:t>
            </a:r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Galilée</a:t>
            </a:r>
            <a:endParaRPr lang="en-US" altLang="ko-KR" sz="36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des idées en astronomie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 smtClean="0"/>
              <a:t>l’Antiquité à Galilée</a:t>
            </a:r>
            <a:endParaRPr lang="fr-F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7281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,Bold"/>
              </a:rPr>
              <a:t>ARISTOTE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385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323 av. J.-C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4"/>
            <a:ext cx="13525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6" name="Image 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437112"/>
            <a:ext cx="2552700" cy="2112963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788024" y="3429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,Bold" charset="0"/>
              </a:rPr>
              <a:t>Aristarque 310-230 av J.C.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des idées en astronomie </a:t>
            </a:r>
            <a:br>
              <a:rPr lang="fr-FR" dirty="0" smtClean="0"/>
            </a:br>
            <a:r>
              <a:rPr lang="fr-FR" dirty="0" smtClean="0"/>
              <a:t>de l’Antiquité à Galilée</a:t>
            </a:r>
            <a:endParaRPr lang="fr-F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24361"/>
            <a:ext cx="49707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,Bold"/>
              </a:rPr>
              <a:t>ARISTOTE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385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323 av. J.-</a:t>
            </a:r>
            <a:r>
              <a:rPr lang="fr-FR" sz="1400" b="1" dirty="0" smtClean="0"/>
              <a:t> Claude </a:t>
            </a:r>
            <a:r>
              <a:rPr lang="fr-FR" sz="1400" b="1" dirty="0" err="1" smtClean="0"/>
              <a:t>Ptolémé</a:t>
            </a:r>
            <a:r>
              <a:rPr lang="fr-FR" sz="1400" b="1" dirty="0" smtClean="0"/>
              <a:t> </a:t>
            </a:r>
            <a:r>
              <a:rPr lang="fr-FR" sz="1400" b="1" i="1" dirty="0" smtClean="0"/>
              <a:t>100 -168 </a:t>
            </a:r>
            <a:r>
              <a:rPr lang="fr-FR" sz="1400" b="1" i="1" dirty="0" err="1" smtClean="0"/>
              <a:t>ap</a:t>
            </a:r>
            <a:r>
              <a:rPr lang="fr-FR" sz="1400" b="1" i="1" dirty="0" smtClean="0"/>
              <a:t> J.C.</a:t>
            </a:r>
            <a:endParaRPr lang="fr-FR" sz="1400" dirty="0" smtClean="0"/>
          </a:p>
          <a:p>
            <a:r>
              <a:rPr lang="fr-FR" sz="1400" b="1" dirty="0" smtClean="0"/>
              <a:t> </a:t>
            </a:r>
            <a:endParaRPr lang="fr-FR" sz="1400" dirty="0" smtClean="0"/>
          </a:p>
          <a:p>
            <a:r>
              <a:rPr lang="fr-FR" sz="1400" dirty="0" smtClean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788024" y="3195936"/>
            <a:ext cx="30243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b="1" dirty="0" smtClean="0"/>
              <a:t>Nicolas Copernic </a:t>
            </a:r>
            <a:endParaRPr lang="fr-FR" dirty="0" smtClean="0"/>
          </a:p>
          <a:p>
            <a:r>
              <a:rPr lang="fr-FR" b="1" i="1" dirty="0" smtClean="0"/>
              <a:t>1473 – 1543 Pologne</a:t>
            </a:r>
            <a:endParaRPr lang="fr-FR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04864"/>
            <a:ext cx="168719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09120"/>
            <a:ext cx="1438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des idées en astronomie </a:t>
            </a:r>
            <a:br>
              <a:rPr lang="fr-FR" dirty="0" smtClean="0"/>
            </a:br>
            <a:r>
              <a:rPr lang="fr-FR" dirty="0" smtClean="0"/>
              <a:t>de l’Antiquité à Galilée</a:t>
            </a:r>
            <a:endParaRPr lang="fr-F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47527"/>
            <a:ext cx="2767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400" b="1" dirty="0" smtClean="0"/>
              <a:t>Johannes KEPLER (1571-1630)</a:t>
            </a:r>
            <a:endParaRPr lang="fr-FR" sz="1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4824"/>
            <a:ext cx="1743248" cy="178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RetMarsEB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05064"/>
            <a:ext cx="4191000" cy="190500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3275856" y="609329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La dernière rétrogradation de Mars 2007-2008. Sa position est notée tous les 5 jours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des idées en astronomie </a:t>
            </a:r>
            <a:br>
              <a:rPr lang="fr-FR" dirty="0" smtClean="0"/>
            </a:br>
            <a:r>
              <a:rPr lang="fr-FR" dirty="0" smtClean="0"/>
              <a:t>de l’Antiquité à Galilée</a:t>
            </a:r>
            <a:endParaRPr lang="fr-FR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2666022" cy="238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96752"/>
            <a:ext cx="47434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des idées en astronomie </a:t>
            </a:r>
            <a:br>
              <a:rPr lang="fr-FR" dirty="0" smtClean="0"/>
            </a:br>
            <a:r>
              <a:rPr lang="fr-FR" dirty="0" smtClean="0"/>
              <a:t>de l’Antiquité à Galilée</a:t>
            </a:r>
            <a:endParaRPr lang="fr-FR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636679" cy="463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95536" y="184482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résistance de l’église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23528" y="2708920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21 février 1632, Galilée, fait </a:t>
            </a:r>
            <a:endParaRPr lang="fr-FR" dirty="0" smtClean="0"/>
          </a:p>
          <a:p>
            <a:r>
              <a:rPr lang="fr-FR" dirty="0" smtClean="0"/>
              <a:t>paraître </a:t>
            </a:r>
            <a:r>
              <a:rPr lang="fr-FR" dirty="0" smtClean="0"/>
              <a:t>à Florence son </a:t>
            </a:r>
            <a:endParaRPr lang="fr-FR" dirty="0" smtClean="0"/>
          </a:p>
          <a:p>
            <a:r>
              <a:rPr lang="fr-FR" b="1" i="1" dirty="0" smtClean="0"/>
              <a:t>Dialogue </a:t>
            </a:r>
            <a:r>
              <a:rPr lang="fr-FR" b="1" i="1" dirty="0" smtClean="0"/>
              <a:t>sur les deux grands systèmes du monde</a:t>
            </a:r>
            <a:r>
              <a:rPr lang="fr-FR" dirty="0" smtClean="0"/>
              <a:t>, 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des idées en astronomie </a:t>
            </a:r>
            <a:br>
              <a:rPr lang="fr-FR" dirty="0" smtClean="0"/>
            </a:br>
            <a:r>
              <a:rPr lang="fr-FR" dirty="0" smtClean="0"/>
              <a:t>de l’Antiquité à Galilée</a:t>
            </a:r>
            <a:endParaRPr lang="fr-FR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052736"/>
            <a:ext cx="26277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95536" y="184482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résistance de l’église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67544" y="2564904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Déjà en </a:t>
            </a:r>
            <a:r>
              <a:rPr lang="fr-FR" b="1" dirty="0" smtClean="0"/>
              <a:t>1616 </a:t>
            </a:r>
            <a:r>
              <a:rPr lang="fr-FR" dirty="0" smtClean="0"/>
              <a:t>l'Eglise condamna les idées de </a:t>
            </a:r>
            <a:endParaRPr lang="fr-FR" dirty="0" smtClean="0"/>
          </a:p>
          <a:p>
            <a:r>
              <a:rPr lang="fr-FR" dirty="0" smtClean="0"/>
              <a:t>Copernic</a:t>
            </a:r>
          </a:p>
          <a:p>
            <a:endParaRPr lang="fr-FR" dirty="0" smtClean="0"/>
          </a:p>
          <a:p>
            <a:r>
              <a:rPr lang="fr-FR" dirty="0" smtClean="0"/>
              <a:t>. Un décret fut rédigé, stipulant que la théorie </a:t>
            </a:r>
          </a:p>
          <a:p>
            <a:r>
              <a:rPr lang="fr-FR" dirty="0" smtClean="0"/>
              <a:t>héliocentrique </a:t>
            </a:r>
          </a:p>
          <a:p>
            <a:r>
              <a:rPr lang="fr-FR" b="1" dirty="0" smtClean="0"/>
              <a:t>“</a:t>
            </a:r>
            <a:r>
              <a:rPr lang="fr-FR" b="1" i="1" dirty="0" smtClean="0"/>
              <a:t>est stupide et absurde, et fausse </a:t>
            </a:r>
            <a:endParaRPr lang="fr-FR" b="1" i="1" dirty="0" smtClean="0"/>
          </a:p>
          <a:p>
            <a:r>
              <a:rPr lang="fr-FR" b="1" i="1" dirty="0" smtClean="0"/>
              <a:t>en </a:t>
            </a:r>
            <a:r>
              <a:rPr lang="fr-FR" b="1" i="1" dirty="0" smtClean="0"/>
              <a:t>philosophie, et formellement hérétique, </a:t>
            </a:r>
            <a:endParaRPr lang="fr-FR" b="1" i="1" dirty="0" smtClean="0"/>
          </a:p>
          <a:p>
            <a:endParaRPr lang="fr-FR" b="1" i="1" dirty="0" smtClean="0"/>
          </a:p>
          <a:p>
            <a:r>
              <a:rPr lang="fr-FR" b="1" i="1" dirty="0" smtClean="0"/>
              <a:t>car </a:t>
            </a:r>
            <a:r>
              <a:rPr lang="fr-FR" b="1" i="1" dirty="0" smtClean="0"/>
              <a:t>elle contredit explicitement, </a:t>
            </a:r>
            <a:r>
              <a:rPr lang="fr-FR" b="1" i="1" dirty="0" smtClean="0"/>
              <a:t>les </a:t>
            </a:r>
            <a:r>
              <a:rPr lang="fr-FR" b="1" i="1" dirty="0" smtClean="0"/>
              <a:t>sentences de l’Ecriture Sainte, lue selon le sens propre </a:t>
            </a:r>
            <a:endParaRPr lang="fr-FR" b="1" i="1" dirty="0" smtClean="0"/>
          </a:p>
          <a:p>
            <a:r>
              <a:rPr lang="fr-FR" b="1" i="1" dirty="0" smtClean="0"/>
              <a:t>des </a:t>
            </a:r>
            <a:r>
              <a:rPr lang="fr-FR" b="1" i="1" dirty="0" smtClean="0"/>
              <a:t>mots et l’interprétation commune </a:t>
            </a:r>
            <a:endParaRPr lang="fr-FR" b="1" i="1" dirty="0" smtClean="0"/>
          </a:p>
          <a:p>
            <a:r>
              <a:rPr lang="fr-FR" b="1" i="1" dirty="0" smtClean="0"/>
              <a:t>des </a:t>
            </a:r>
            <a:r>
              <a:rPr lang="fr-FR" b="1" i="1" dirty="0" smtClean="0"/>
              <a:t>saints Pères et des théologiens</a:t>
            </a:r>
            <a:r>
              <a:rPr lang="fr-FR" b="1" dirty="0" smtClean="0"/>
              <a:t>”.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des idées en astronomie </a:t>
            </a:r>
            <a:br>
              <a:rPr lang="fr-FR" dirty="0" smtClean="0"/>
            </a:br>
            <a:r>
              <a:rPr lang="fr-FR" dirty="0" smtClean="0"/>
              <a:t>de l’Antiquité à Galilée</a:t>
            </a:r>
            <a:endParaRPr lang="fr-FR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636679" cy="463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95536" y="184482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résistance de l’église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2708920"/>
            <a:ext cx="5220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Galilée est traduit devant l'Inquisition, contraint de se rétracter et assigné à résidence jusqu'à sa mort en 1642.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des idées en astronomie </a:t>
            </a:r>
            <a:br>
              <a:rPr lang="fr-FR" dirty="0" smtClean="0"/>
            </a:br>
            <a:r>
              <a:rPr lang="fr-FR" dirty="0" smtClean="0"/>
              <a:t>de l’Antiquité à Galilée</a:t>
            </a:r>
            <a:endParaRPr lang="fr-FR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636679" cy="463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95536" y="1844824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l’abjuration </a:t>
            </a:r>
            <a:r>
              <a:rPr lang="fr-FR" b="1" u="sng" dirty="0" smtClean="0"/>
              <a:t>:</a:t>
            </a:r>
          </a:p>
          <a:p>
            <a:endParaRPr lang="fr-FR" b="1" u="sng" dirty="0" smtClean="0"/>
          </a:p>
          <a:p>
            <a:endParaRPr lang="fr-FR" b="1" u="sng" dirty="0" smtClean="0"/>
          </a:p>
          <a:p>
            <a:endParaRPr lang="fr-FR" b="1" u="sng" dirty="0" smtClean="0"/>
          </a:p>
          <a:p>
            <a:r>
              <a:rPr lang="fr-FR" b="1" u="sng" dirty="0" smtClean="0"/>
              <a:t>Lecture /….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des idées en astronomie </a:t>
            </a:r>
            <a:br>
              <a:rPr lang="fr-FR" dirty="0" smtClean="0"/>
            </a:br>
            <a:r>
              <a:rPr lang="fr-FR" dirty="0" smtClean="0"/>
              <a:t>de l’Antiquité à Galilée</a:t>
            </a:r>
            <a:endParaRPr lang="fr-FR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79512" y="1484784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C’est </a:t>
            </a:r>
            <a:r>
              <a:rPr lang="fr-FR" b="1" dirty="0" smtClean="0"/>
              <a:t>en 1992 que le pape  Jean-Paul II prononce </a:t>
            </a:r>
            <a:endParaRPr lang="fr-FR" b="1" dirty="0" smtClean="0"/>
          </a:p>
          <a:p>
            <a:r>
              <a:rPr lang="fr-FR" b="1" dirty="0" smtClean="0"/>
              <a:t>un </a:t>
            </a:r>
            <a:r>
              <a:rPr lang="fr-FR" b="1" dirty="0" smtClean="0"/>
              <a:t>discours devant l’Académie pontificale </a:t>
            </a:r>
            <a:r>
              <a:rPr lang="fr-FR" b="1" dirty="0" smtClean="0"/>
              <a:t>des Sciences</a:t>
            </a:r>
            <a:r>
              <a:rPr lang="fr-FR" b="1" dirty="0" smtClean="0"/>
              <a:t>. </a:t>
            </a:r>
            <a:endParaRPr lang="fr-FR" b="1" dirty="0" smtClean="0"/>
          </a:p>
          <a:p>
            <a:endParaRPr lang="fr-FR" b="1" i="1" dirty="0" smtClean="0"/>
          </a:p>
          <a:p>
            <a:endParaRPr lang="fr-FR" i="1" dirty="0" smtClean="0"/>
          </a:p>
          <a:p>
            <a:endParaRPr lang="fr-FR" i="1" dirty="0" smtClean="0"/>
          </a:p>
          <a:p>
            <a:endParaRPr lang="fr-FR" i="1" dirty="0" smtClean="0"/>
          </a:p>
          <a:p>
            <a:endParaRPr lang="fr-FR" i="1" dirty="0" smtClean="0"/>
          </a:p>
          <a:p>
            <a:endParaRPr lang="fr-FR" dirty="0" smtClean="0"/>
          </a:p>
          <a:p>
            <a:r>
              <a:rPr lang="fr-FR" i="1" dirty="0" smtClean="0"/>
              <a:t>…Ainsi la science nouvelle, avec ses méthodes et la liberté de recherche </a:t>
            </a:r>
            <a:endParaRPr lang="fr-FR" i="1" dirty="0" smtClean="0"/>
          </a:p>
          <a:p>
            <a:r>
              <a:rPr lang="fr-FR" i="1" dirty="0" smtClean="0"/>
              <a:t>qu’elles </a:t>
            </a:r>
            <a:r>
              <a:rPr lang="fr-FR" i="1" dirty="0" smtClean="0"/>
              <a:t>supposent, obligeait les théologiens à s’interroger sur leurs propres </a:t>
            </a:r>
            <a:endParaRPr lang="fr-FR" i="1" dirty="0" smtClean="0"/>
          </a:p>
          <a:p>
            <a:r>
              <a:rPr lang="fr-FR" i="1" dirty="0" smtClean="0"/>
              <a:t>critères </a:t>
            </a:r>
            <a:r>
              <a:rPr lang="fr-FR" i="1" dirty="0" smtClean="0"/>
              <a:t>d’interprétation de l’Écriture. La plupart n’ont pas su le faire…. </a:t>
            </a:r>
            <a:r>
              <a:rPr lang="fr-FR" i="1" dirty="0" smtClean="0"/>
              <a:t>»</a:t>
            </a:r>
            <a:endParaRPr lang="fr-FR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80728"/>
            <a:ext cx="208863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ea typeface="맑은 고딕" pitchFamily="50" charset="-127"/>
              </a:rPr>
              <a:t>Projet</a:t>
            </a:r>
            <a:r>
              <a:rPr lang="en-US" altLang="ko-KR" dirty="0" smtClean="0">
                <a:ea typeface="맑은 고딕" pitchFamily="50" charset="-127"/>
              </a:rPr>
              <a:t> </a:t>
            </a:r>
            <a:r>
              <a:rPr lang="en-US" altLang="ko-KR" dirty="0" err="1" smtClean="0">
                <a:ea typeface="맑은 고딕" pitchFamily="50" charset="-127"/>
              </a:rPr>
              <a:t>Galilée</a:t>
            </a:r>
            <a:r>
              <a:rPr lang="en-US" altLang="ko-KR" dirty="0" smtClean="0">
                <a:ea typeface="맑은 고딕" pitchFamily="50" charset="-127"/>
              </a:rPr>
              <a:t/>
            </a:r>
            <a:br>
              <a:rPr lang="en-US" altLang="ko-KR" dirty="0" smtClean="0">
                <a:ea typeface="맑은 고딕" pitchFamily="50" charset="-127"/>
              </a:rPr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sz="4400" dirty="0" smtClean="0"/>
              <a:t>Connaissez-vous aujourd’hui </a:t>
            </a:r>
            <a:endParaRPr lang="fr-FR" sz="4400" dirty="0" smtClean="0"/>
          </a:p>
          <a:p>
            <a:r>
              <a:rPr lang="fr-FR" sz="4400" dirty="0" smtClean="0"/>
              <a:t>des </a:t>
            </a:r>
            <a:r>
              <a:rPr lang="fr-FR" sz="4400" dirty="0" smtClean="0"/>
              <a:t>sujets où le débat dépasse la communauté scientifique ?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Naissance du projet</a:t>
            </a:r>
            <a:endParaRPr lang="fr-FR" dirty="0"/>
          </a:p>
        </p:txBody>
      </p:sp>
      <p:pic>
        <p:nvPicPr>
          <p:cNvPr id="5" name="Image 4" descr="52565284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365104"/>
            <a:ext cx="1236302" cy="200481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21088"/>
            <a:ext cx="147218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rie\Documents\SECONDE_2010\galile\eratosthene\images\eratosthe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93096"/>
            <a:ext cx="1453133" cy="1663587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635896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Eratosthène</a:t>
            </a:r>
            <a:endParaRPr lang="fr-FR" b="1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052736"/>
            <a:ext cx="4149452" cy="301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179974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600" dirty="0" err="1" smtClean="0"/>
              <a:t>Bertolt</a:t>
            </a:r>
            <a:r>
              <a:rPr lang="en-US" altLang="ko-KR" sz="3600" dirty="0" smtClean="0"/>
              <a:t> Brecht    La vie de </a:t>
            </a:r>
            <a:r>
              <a:rPr lang="en-US" altLang="ko-KR" sz="3600" dirty="0" err="1" smtClean="0"/>
              <a:t>Galilée</a:t>
            </a:r>
            <a:endParaRPr lang="ko-KR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47800"/>
            <a:ext cx="33909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LECTURES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0"/>
          </p:nvPr>
        </p:nvSpPr>
        <p:spPr>
          <a:xfrm>
            <a:off x="251520" y="1988840"/>
            <a:ext cx="8229600" cy="3600400"/>
          </a:xfrm>
        </p:spPr>
        <p:txBody>
          <a:bodyPr/>
          <a:lstStyle/>
          <a:p>
            <a:r>
              <a:rPr lang="fr-FR" sz="2000" b="1" i="1" dirty="0" smtClean="0"/>
              <a:t>La vie de Galilée</a:t>
            </a:r>
            <a:r>
              <a:rPr lang="fr-FR" sz="2000" b="1" dirty="0" smtClean="0"/>
              <a:t>, B. Brecht</a:t>
            </a:r>
          </a:p>
          <a:p>
            <a:pPr lvl="0"/>
            <a:r>
              <a:rPr lang="fr-FR" sz="2000" b="1" dirty="0" smtClean="0"/>
              <a:t>Marine L-Valentin : l'astrolabe p. 9-10</a:t>
            </a:r>
          </a:p>
          <a:p>
            <a:pPr lvl="0"/>
            <a:endParaRPr lang="fr-FR" sz="2000" b="1" dirty="0" smtClean="0"/>
          </a:p>
          <a:p>
            <a:pPr lvl="0"/>
            <a:r>
              <a:rPr lang="fr-FR" sz="2000" b="1" dirty="0" smtClean="0"/>
              <a:t>Marine G-Sophia : description de la surface </a:t>
            </a:r>
          </a:p>
          <a:p>
            <a:pPr lvl="0"/>
            <a:r>
              <a:rPr lang="fr-FR" sz="2000" b="1" dirty="0" smtClean="0"/>
              <a:t>de la lune p. 30 </a:t>
            </a:r>
          </a:p>
          <a:p>
            <a:pPr lvl="0"/>
            <a:r>
              <a:rPr lang="fr-FR" sz="2000" b="1" dirty="0" smtClean="0"/>
              <a:t>Léa-Cyrielle : les astres et dieu p 36-37</a:t>
            </a:r>
          </a:p>
          <a:p>
            <a:pPr lvl="0"/>
            <a:endParaRPr lang="fr-FR" sz="2000" b="1" dirty="0" smtClean="0"/>
          </a:p>
          <a:p>
            <a:pPr lvl="0"/>
            <a:endParaRPr lang="fr-FR" sz="2000" b="1" dirty="0" smtClean="0"/>
          </a:p>
          <a:p>
            <a:pPr lvl="0"/>
            <a:r>
              <a:rPr lang="fr-FR" sz="2000" b="1" dirty="0" smtClean="0"/>
              <a:t>Antoine-Hugo-Maxime R : la lunette p. 50</a:t>
            </a:r>
          </a:p>
          <a:p>
            <a:pPr lvl="0"/>
            <a:r>
              <a:rPr lang="fr-FR" sz="2000" b="1" dirty="0" smtClean="0"/>
              <a:t>Jessica-Clémence-Justine-Audrey : l'héliocentrisme p. 120</a:t>
            </a:r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4311" y="1268760"/>
            <a:ext cx="232968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Les </a:t>
            </a:r>
            <a:r>
              <a:rPr lang="en-US" altLang="ko-KR" dirty="0" err="1" smtClean="0"/>
              <a:t>Cheveux</a:t>
            </a:r>
            <a:r>
              <a:rPr lang="en-US" altLang="ko-KR" dirty="0" smtClean="0"/>
              <a:t> de </a:t>
            </a:r>
            <a:r>
              <a:rPr lang="en-US" altLang="ko-KR" dirty="0" err="1" smtClean="0"/>
              <a:t>Bérénice</a:t>
            </a:r>
            <a:endParaRPr lang="ko-KR" altLang="en-US" dirty="0"/>
          </a:p>
        </p:txBody>
      </p:sp>
      <p:pic>
        <p:nvPicPr>
          <p:cNvPr id="7" name="Image 6" descr="52565284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628800"/>
            <a:ext cx="2897286" cy="4698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Les </a:t>
            </a:r>
            <a:r>
              <a:rPr lang="en-US" altLang="ko-KR" dirty="0" err="1" smtClean="0"/>
              <a:t>Cheveux</a:t>
            </a:r>
            <a:r>
              <a:rPr lang="en-US" altLang="ko-KR" dirty="0" smtClean="0"/>
              <a:t> de </a:t>
            </a:r>
            <a:r>
              <a:rPr lang="en-US" altLang="ko-KR" dirty="0" err="1" smtClean="0"/>
              <a:t>Bérénice</a:t>
            </a:r>
            <a:endParaRPr lang="fr-FR" dirty="0"/>
          </a:p>
        </p:txBody>
      </p:sp>
      <p:pic>
        <p:nvPicPr>
          <p:cNvPr id="5" name="Image 4" descr="52565284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3717032"/>
            <a:ext cx="1762125" cy="28575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0"/>
          </p:nvPr>
        </p:nvSpPr>
        <p:spPr>
          <a:xfrm>
            <a:off x="1115616" y="1556792"/>
            <a:ext cx="7056784" cy="4147865"/>
          </a:xfrm>
        </p:spPr>
        <p:txBody>
          <a:bodyPr/>
          <a:lstStyle/>
          <a:p>
            <a:pPr lvl="0"/>
            <a:r>
              <a:rPr lang="fr-FR" sz="2400" b="1" dirty="0" smtClean="0"/>
              <a:t>Monique Legrand : La chevelure de Bérénice p.18-24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 smtClean="0"/>
          </a:p>
          <a:p>
            <a:pPr lvl="0"/>
            <a:r>
              <a:rPr lang="fr-FR" sz="2400" b="1" dirty="0" smtClean="0"/>
              <a:t>Nolwenn-Nathanaëlle : Premières réflexions d'Ératosthène p.45-48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 smtClean="0"/>
          </a:p>
          <a:p>
            <a:pPr lvl="0"/>
            <a:r>
              <a:rPr lang="fr-FR" sz="2400" b="1" dirty="0" smtClean="0"/>
              <a:t>Cindy-Inès : La méthode d'Ératosthène </a:t>
            </a:r>
          </a:p>
          <a:p>
            <a:pPr lvl="0"/>
            <a:r>
              <a:rPr lang="fr-FR" sz="2400" b="1" dirty="0" smtClean="0"/>
              <a:t>p. 159-161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53732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</a:t>
            </a:r>
            <a:r>
              <a:rPr lang="fr-FR" b="1" dirty="0" smtClean="0"/>
              <a:t>éance de travail  </a:t>
            </a:r>
            <a:r>
              <a:rPr lang="fr-FR" dirty="0" smtClean="0"/>
              <a:t>: analyse des schémas et mise au point de la méthode d’Eratosthène pour la mesure du rayon de la terre</a:t>
            </a:r>
            <a:endParaRPr lang="fr-FR" dirty="0"/>
          </a:p>
        </p:txBody>
      </p:sp>
      <p:pic>
        <p:nvPicPr>
          <p:cNvPr id="6" name="Image 5" descr="trava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484784"/>
            <a:ext cx="4320480" cy="32403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Analyse des schémas du livre</a:t>
            </a:r>
            <a:br>
              <a:rPr lang="fr-FR" sz="2400" dirty="0" smtClean="0"/>
            </a:br>
            <a:r>
              <a:rPr lang="fr-FR" sz="2400" dirty="0" smtClean="0"/>
              <a:t> les Cheveux de Bérénice en  Physique</a:t>
            </a: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8640"/>
            <a:ext cx="20002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méthode et la </a:t>
            </a:r>
            <a:r>
              <a:rPr lang="fr-FR" dirty="0" smtClean="0"/>
              <a:t>mesure  </a:t>
            </a:r>
            <a:br>
              <a:rPr lang="fr-FR" dirty="0" smtClean="0"/>
            </a:br>
            <a:r>
              <a:rPr lang="fr-FR" sz="1800" dirty="0" smtClean="0"/>
              <a:t>Julie GAUDIN</a:t>
            </a:r>
            <a:r>
              <a:rPr lang="fr-FR" sz="1800" dirty="0" smtClean="0"/>
              <a:t> </a:t>
            </a:r>
            <a:endParaRPr lang="fr-FR" sz="1800" dirty="0"/>
          </a:p>
        </p:txBody>
      </p:sp>
      <p:pic>
        <p:nvPicPr>
          <p:cNvPr id="4" name="eratosthene_elev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1052736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des idées en astronomie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 smtClean="0"/>
              <a:t>l’Antiquité à Galilée</a:t>
            </a:r>
            <a:endParaRPr lang="fr-FR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331640" y="2060848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Présentations :</a:t>
            </a:r>
          </a:p>
          <a:p>
            <a:endParaRPr lang="fr-FR" sz="3600" b="1" dirty="0" smtClean="0"/>
          </a:p>
          <a:p>
            <a:pPr>
              <a:buFont typeface="Arial" pitchFamily="34" charset="0"/>
              <a:buChar char="•"/>
            </a:pPr>
            <a:r>
              <a:rPr lang="fr-FR" sz="3600" b="1" dirty="0" err="1" smtClean="0"/>
              <a:t>Frias</a:t>
            </a:r>
            <a:r>
              <a:rPr lang="fr-FR" sz="3600" b="1" dirty="0" smtClean="0"/>
              <a:t> Orianne</a:t>
            </a:r>
          </a:p>
          <a:p>
            <a:endParaRPr lang="fr-FR" sz="3600" b="1" dirty="0" smtClean="0"/>
          </a:p>
          <a:p>
            <a:pPr>
              <a:buFont typeface="Arial" pitchFamily="34" charset="0"/>
              <a:buChar char="•"/>
            </a:pPr>
            <a:r>
              <a:rPr lang="fr-FR" sz="3600" b="1" dirty="0" smtClean="0"/>
              <a:t>Martin Cyrielle</a:t>
            </a:r>
          </a:p>
          <a:p>
            <a:endParaRPr lang="fr-FR" sz="3600" b="1" dirty="0" smtClean="0"/>
          </a:p>
          <a:p>
            <a:pPr>
              <a:buFont typeface="Arial" pitchFamily="34" charset="0"/>
              <a:buChar char="•"/>
            </a:pPr>
            <a:r>
              <a:rPr lang="fr-FR" sz="3600" b="1" dirty="0" err="1" smtClean="0"/>
              <a:t>Bobry</a:t>
            </a:r>
            <a:r>
              <a:rPr lang="fr-FR" sz="3600" b="1" dirty="0" smtClean="0"/>
              <a:t> Chloé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350</Words>
  <Application>Microsoft Office PowerPoint</Application>
  <PresentationFormat>Affichage à l'écran (4:3)</PresentationFormat>
  <Paragraphs>97</Paragraphs>
  <Slides>19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Office Theme</vt:lpstr>
      <vt:lpstr>Custom Design</vt:lpstr>
      <vt:lpstr>Diapositive 1</vt:lpstr>
      <vt:lpstr>Naissance du projet</vt:lpstr>
      <vt:lpstr> Bertolt Brecht    La vie de Galilée</vt:lpstr>
      <vt:lpstr>LECTURES </vt:lpstr>
      <vt:lpstr> Les Cheveux de Bérénice</vt:lpstr>
      <vt:lpstr>Les Cheveux de Bérénice</vt:lpstr>
      <vt:lpstr>Analyse des schémas du livre  les Cheveux de Bérénice en  Physique</vt:lpstr>
      <vt:lpstr>La méthode et la mesure   Julie GAUDIN </vt:lpstr>
      <vt:lpstr>Evolution des idées en astronomie  de l’Antiquité à Galilée</vt:lpstr>
      <vt:lpstr>Evolution des idées en astronomie  de l’Antiquité à Galilée</vt:lpstr>
      <vt:lpstr>Evolution des idées en astronomie  de l’Antiquité à Galilée</vt:lpstr>
      <vt:lpstr>Evolution des idées en astronomie  de l’Antiquité à Galilée</vt:lpstr>
      <vt:lpstr>Evolution des idées en astronomie  de l’Antiquité à Galilée</vt:lpstr>
      <vt:lpstr>Evolution des idées en astronomie  de l’Antiquité à Galilée</vt:lpstr>
      <vt:lpstr>Evolution des idées en astronomie  de l’Antiquité à Galilée</vt:lpstr>
      <vt:lpstr>Evolution des idées en astronomie  de l’Antiquité à Galilée</vt:lpstr>
      <vt:lpstr>Evolution des idées en astronomie  de l’Antiquité à Galilée</vt:lpstr>
      <vt:lpstr>Evolution des idées en astronomie  de l’Antiquité à Galilée</vt:lpstr>
      <vt:lpstr>Projet Galilée 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marie</cp:lastModifiedBy>
  <cp:revision>50</cp:revision>
  <dcterms:created xsi:type="dcterms:W3CDTF">2014-04-01T16:35:38Z</dcterms:created>
  <dcterms:modified xsi:type="dcterms:W3CDTF">2017-05-01T15:40:44Z</dcterms:modified>
</cp:coreProperties>
</file>