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73" r:id="rId5"/>
    <p:sldId id="259" r:id="rId6"/>
    <p:sldId id="260" r:id="rId7"/>
    <p:sldId id="261" r:id="rId8"/>
    <p:sldId id="274" r:id="rId9"/>
    <p:sldId id="262" r:id="rId10"/>
    <p:sldId id="263" r:id="rId11"/>
    <p:sldId id="264" r:id="rId12"/>
    <p:sldId id="267" r:id="rId13"/>
    <p:sldId id="266" r:id="rId14"/>
    <p:sldId id="276" r:id="rId15"/>
    <p:sldId id="270" r:id="rId16"/>
    <p:sldId id="272" r:id="rId17"/>
    <p:sldId id="271" r:id="rId18"/>
    <p:sldId id="26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897AEFB-D5B5-A24B-A4C1-DC27D56AE6B1}">
          <p14:sldIdLst>
            <p14:sldId id="256"/>
            <p14:sldId id="257"/>
            <p14:sldId id="258"/>
            <p14:sldId id="273"/>
            <p14:sldId id="259"/>
            <p14:sldId id="260"/>
            <p14:sldId id="261"/>
            <p14:sldId id="274"/>
            <p14:sldId id="262"/>
            <p14:sldId id="263"/>
            <p14:sldId id="264"/>
            <p14:sldId id="267"/>
            <p14:sldId id="266"/>
            <p14:sldId id="276"/>
            <p14:sldId id="270"/>
            <p14:sldId id="272"/>
            <p14:sldId id="271"/>
            <p14:sldId id="265"/>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3EE5F-791F-584D-914A-9E1BF97B222D}" type="datetimeFigureOut">
              <a:rPr lang="fr-FR" smtClean="0"/>
              <a:t>21/11/13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E5016-0021-D54F-85DF-608A62A98394}" type="slidenum">
              <a:rPr lang="fr-FR" smtClean="0"/>
              <a:t>‹#›</a:t>
            </a:fld>
            <a:endParaRPr lang="fr-FR"/>
          </a:p>
        </p:txBody>
      </p:sp>
    </p:spTree>
    <p:extLst>
      <p:ext uri="{BB962C8B-B14F-4D97-AF65-F5344CB8AC3E}">
        <p14:creationId xmlns:p14="http://schemas.microsoft.com/office/powerpoint/2010/main" val="5275072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800" b="1" dirty="0" smtClean="0">
                <a:latin typeface="Apple Chancery"/>
                <a:cs typeface="Apple Chancery"/>
              </a:rPr>
              <a:t>A quel personnage connu,</a:t>
            </a:r>
            <a:r>
              <a:rPr lang="fr-FR" sz="1800" b="1" baseline="0" dirty="0" smtClean="0">
                <a:latin typeface="Apple Chancery"/>
                <a:cs typeface="Apple Chancery"/>
              </a:rPr>
              <a:t> ce visage vous fait-il penser ? </a:t>
            </a:r>
            <a:endParaRPr lang="fr-FR" sz="1800" b="1" dirty="0">
              <a:latin typeface="Apple Chancery"/>
              <a:cs typeface="Apple Chancery"/>
            </a:endParaRPr>
          </a:p>
        </p:txBody>
      </p:sp>
      <p:sp>
        <p:nvSpPr>
          <p:cNvPr id="4" name="Espace réservé du numéro de diapositive 3"/>
          <p:cNvSpPr>
            <a:spLocks noGrp="1"/>
          </p:cNvSpPr>
          <p:nvPr>
            <p:ph type="sldNum" sz="quarter" idx="10"/>
          </p:nvPr>
        </p:nvSpPr>
        <p:spPr/>
        <p:txBody>
          <a:bodyPr/>
          <a:lstStyle/>
          <a:p>
            <a:fld id="{0E2E5016-0021-D54F-85DF-608A62A98394}" type="slidenum">
              <a:rPr lang="fr-FR" smtClean="0"/>
              <a:t>5</a:t>
            </a:fld>
            <a:endParaRPr lang="fr-FR"/>
          </a:p>
        </p:txBody>
      </p:sp>
    </p:spTree>
    <p:extLst>
      <p:ext uri="{BB962C8B-B14F-4D97-AF65-F5344CB8AC3E}">
        <p14:creationId xmlns:p14="http://schemas.microsoft.com/office/powerpoint/2010/main" val="64369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E2E5016-0021-D54F-85DF-608A62A98394}" type="slidenum">
              <a:rPr lang="fr-FR" smtClean="0"/>
              <a:t>7</a:t>
            </a:fld>
            <a:endParaRPr lang="fr-FR"/>
          </a:p>
        </p:txBody>
      </p:sp>
    </p:spTree>
    <p:extLst>
      <p:ext uri="{BB962C8B-B14F-4D97-AF65-F5344CB8AC3E}">
        <p14:creationId xmlns:p14="http://schemas.microsoft.com/office/powerpoint/2010/main" val="402294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fr-FR" smtClean="0"/>
              <a:t>Cliquez et modifiez le titre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21/11/13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1778F24D-EB19-4AE0-B015-2BEA6D5224F2}" type="datetimeFigureOut">
              <a:rPr lang="en-US" smtClean="0"/>
              <a:t>21/11/13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21/11/13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fr-FR" smtClean="0"/>
              <a:t>Cliquez et modifiez le titre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1778F24D-EB19-4AE0-B015-2BEA6D5224F2}" type="datetimeFigureOut">
              <a:rPr lang="en-US" smtClean="0"/>
              <a:t>21/11/13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21/11/13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21/11/13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21/11/13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21/11/13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fr-FR" smtClean="0"/>
              <a:t>Cliquez et modifiez le titre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778F24D-EB19-4AE0-B015-2BEA6D5224F2}" type="datetimeFigureOut">
              <a:rPr lang="en-US" smtClean="0"/>
              <a:t>21/11/13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1778F24D-EB19-4AE0-B015-2BEA6D5224F2}" type="datetimeFigureOut">
              <a:rPr lang="en-US" smtClean="0"/>
              <a:t>21/11/13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fr-FR" smtClean="0"/>
              <a:t>Cliquez et modifiez le titre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21/11/13</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0000"/>
                </a:solidFill>
              </a:rPr>
              <a:t>Le Fantastique dans les Arts</a:t>
            </a:r>
            <a:endParaRPr lang="fr-FR" dirty="0">
              <a:solidFill>
                <a:srgbClr val="FF0000"/>
              </a:solidFill>
            </a:endParaRPr>
          </a:p>
        </p:txBody>
      </p:sp>
      <p:sp>
        <p:nvSpPr>
          <p:cNvPr id="3" name="Sous-titre 2"/>
          <p:cNvSpPr>
            <a:spLocks noGrp="1"/>
          </p:cNvSpPr>
          <p:nvPr>
            <p:ph type="subTitle" idx="1"/>
          </p:nvPr>
        </p:nvSpPr>
        <p:spPr>
          <a:xfrm>
            <a:off x="685801" y="3809999"/>
            <a:ext cx="7940692" cy="2243845"/>
          </a:xfrm>
        </p:spPr>
        <p:txBody>
          <a:bodyPr>
            <a:normAutofit lnSpcReduction="10000"/>
          </a:bodyPr>
          <a:lstStyle/>
          <a:p>
            <a:r>
              <a:rPr lang="fr-FR" sz="1800" dirty="0" smtClean="0">
                <a:solidFill>
                  <a:schemeClr val="tx1"/>
                </a:solidFill>
              </a:rPr>
              <a:t>	« </a:t>
            </a:r>
            <a:r>
              <a:rPr lang="fr-FR" sz="1800" b="1" dirty="0" smtClean="0">
                <a:solidFill>
                  <a:schemeClr val="tx1"/>
                </a:solidFill>
              </a:rPr>
              <a:t>Dans </a:t>
            </a:r>
            <a:r>
              <a:rPr lang="fr-FR" sz="1800" b="1" dirty="0">
                <a:solidFill>
                  <a:schemeClr val="tx1"/>
                </a:solidFill>
              </a:rPr>
              <a:t>un monde qui est bien le nôtre, celui que nous connaissons, sans diables, sylphides, ni vampires, se produit un événement qui ne peut s'expliquer par les lois de ce même monde familier. Celui qui perçoit l'événement doit opter pour l'une des deux solutions possibles : ou bien il s'agit d'une illusion des sens, d'un produit de l'imagination et les lois du monde restent alors ce qu'elles sont ; ou bien l'événement a véritablement eu </a:t>
            </a:r>
            <a:r>
              <a:rPr lang="fr-FR" sz="1800" b="1" dirty="0" smtClean="0">
                <a:solidFill>
                  <a:schemeClr val="tx1"/>
                </a:solidFill>
              </a:rPr>
              <a:t>lieu. </a:t>
            </a:r>
            <a:r>
              <a:rPr lang="fr-FR" sz="1800" b="1" dirty="0" smtClean="0">
                <a:solidFill>
                  <a:schemeClr val="tx1"/>
                </a:solidFill>
              </a:rPr>
              <a:t>»</a:t>
            </a:r>
          </a:p>
          <a:p>
            <a:r>
              <a:rPr lang="fr-FR" sz="1800" b="1" dirty="0" smtClean="0">
                <a:solidFill>
                  <a:schemeClr val="tx1"/>
                </a:solidFill>
              </a:rPr>
              <a:t>Todorov, </a:t>
            </a:r>
            <a:r>
              <a:rPr lang="fr-FR" sz="1800" b="1" i="1" dirty="0" smtClean="0">
                <a:solidFill>
                  <a:schemeClr val="tx1"/>
                </a:solidFill>
              </a:rPr>
              <a:t>Introduction à la littérature fantastique</a:t>
            </a:r>
            <a:r>
              <a:rPr lang="fr-FR" sz="1800" b="1" dirty="0" smtClean="0">
                <a:solidFill>
                  <a:schemeClr val="tx1"/>
                </a:solidFill>
              </a:rPr>
              <a:t>. </a:t>
            </a:r>
            <a:endParaRPr lang="fr-FR" sz="1800" b="1" dirty="0" smtClean="0">
              <a:solidFill>
                <a:schemeClr val="tx1"/>
              </a:solidFill>
            </a:endParaRPr>
          </a:p>
        </p:txBody>
      </p:sp>
    </p:spTree>
    <p:extLst>
      <p:ext uri="{BB962C8B-B14F-4D97-AF65-F5344CB8AC3E}">
        <p14:creationId xmlns:p14="http://schemas.microsoft.com/office/powerpoint/2010/main" val="12711247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Que sais-je ? </a:t>
            </a:r>
            <a:endParaRPr lang="fr-FR" b="1" dirty="0">
              <a:solidFill>
                <a:srgbClr val="FF0000"/>
              </a:solidFill>
            </a:endParaRPr>
          </a:p>
        </p:txBody>
      </p:sp>
      <p:sp>
        <p:nvSpPr>
          <p:cNvPr id="3" name="Espace réservé du contenu 2"/>
          <p:cNvSpPr>
            <a:spLocks noGrp="1"/>
          </p:cNvSpPr>
          <p:nvPr>
            <p:ph idx="1"/>
          </p:nvPr>
        </p:nvSpPr>
        <p:spPr/>
        <p:txBody>
          <a:bodyPr>
            <a:normAutofit fontScale="77500" lnSpcReduction="20000"/>
          </a:bodyPr>
          <a:lstStyle/>
          <a:p>
            <a:r>
              <a:rPr lang="fr-FR" b="1" dirty="0" smtClean="0"/>
              <a:t>Je sais maintenant que le fantastique a beaucoup inspiré les </a:t>
            </a:r>
            <a:r>
              <a:rPr lang="fr-FR" b="1" dirty="0" smtClean="0"/>
              <a:t>écrivains français mais également les peintres</a:t>
            </a:r>
            <a:r>
              <a:rPr lang="fr-FR" b="1" dirty="0" smtClean="0"/>
              <a:t>. </a:t>
            </a:r>
          </a:p>
          <a:p>
            <a:r>
              <a:rPr lang="fr-FR" b="1" dirty="0" smtClean="0"/>
              <a:t>Je sais que l’une des œuvres les plus emblématiques est </a:t>
            </a:r>
            <a:r>
              <a:rPr lang="fr-FR" b="1" i="1" dirty="0" smtClean="0"/>
              <a:t>Le Cri </a:t>
            </a:r>
            <a:r>
              <a:rPr lang="fr-FR" b="1" dirty="0" smtClean="0"/>
              <a:t>de Munch qui a donné naissance au visage du masque de </a:t>
            </a:r>
            <a:r>
              <a:rPr lang="fr-FR" b="1" dirty="0" err="1" smtClean="0"/>
              <a:t>Scream</a:t>
            </a:r>
            <a:r>
              <a:rPr lang="fr-FR" b="1" dirty="0" smtClean="0"/>
              <a:t>, par exemple. </a:t>
            </a:r>
            <a:r>
              <a:rPr lang="fr-FR" b="1" dirty="0" smtClean="0"/>
              <a:t>Je peux également citer </a:t>
            </a:r>
            <a:r>
              <a:rPr lang="fr-FR" b="1" i="1" dirty="0" smtClean="0"/>
              <a:t>Le cauchemar </a:t>
            </a:r>
            <a:r>
              <a:rPr lang="fr-FR" b="1" dirty="0" smtClean="0"/>
              <a:t>de Johann </a:t>
            </a:r>
            <a:r>
              <a:rPr lang="fr-FR" b="1" dirty="0" err="1" smtClean="0"/>
              <a:t>Fussli</a:t>
            </a:r>
            <a:r>
              <a:rPr lang="fr-FR" b="1" dirty="0" smtClean="0"/>
              <a:t>.  </a:t>
            </a:r>
            <a:endParaRPr lang="fr-FR" b="1" dirty="0" smtClean="0"/>
          </a:p>
          <a:p>
            <a:r>
              <a:rPr lang="fr-FR" b="1" dirty="0" smtClean="0"/>
              <a:t>Je connais au moins deux artistes peintres qui ont peint un tableau </a:t>
            </a:r>
            <a:r>
              <a:rPr lang="fr-FR" b="1" dirty="0" smtClean="0"/>
              <a:t>fantastique</a:t>
            </a:r>
            <a:r>
              <a:rPr lang="fr-FR" b="1" dirty="0" smtClean="0"/>
              <a:t>: Munch et </a:t>
            </a:r>
            <a:r>
              <a:rPr lang="fr-FR" b="1" dirty="0" err="1" smtClean="0"/>
              <a:t>Fussli</a:t>
            </a:r>
            <a:r>
              <a:rPr lang="fr-FR" b="1" dirty="0" smtClean="0"/>
              <a:t>. </a:t>
            </a:r>
            <a:endParaRPr lang="fr-FR" b="1" dirty="0" smtClean="0"/>
          </a:p>
          <a:p>
            <a:r>
              <a:rPr lang="fr-FR" b="1" dirty="0" smtClean="0"/>
              <a:t>Je sais que ce courant s’est développé en Angleterre, en France mais aussi en Allemagne. </a:t>
            </a:r>
          </a:p>
          <a:p>
            <a:r>
              <a:rPr lang="fr-FR" b="1" dirty="0" smtClean="0"/>
              <a:t>Aujourd’hui le fantastique est toujours d’actualité notamment à travers des figures mythiques telles que le vampire. </a:t>
            </a:r>
            <a:endParaRPr lang="fr-FR" b="1" dirty="0"/>
          </a:p>
        </p:txBody>
      </p:sp>
    </p:spTree>
    <p:extLst>
      <p:ext uri="{BB962C8B-B14F-4D97-AF65-F5344CB8AC3E}">
        <p14:creationId xmlns:p14="http://schemas.microsoft.com/office/powerpoint/2010/main" val="19610679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7255" y="422923"/>
            <a:ext cx="7772400" cy="1470025"/>
          </a:xfrm>
        </p:spPr>
        <p:txBody>
          <a:bodyPr/>
          <a:lstStyle/>
          <a:p>
            <a:r>
              <a:rPr lang="fr-FR" dirty="0" smtClean="0">
                <a:solidFill>
                  <a:srgbClr val="FF0000"/>
                </a:solidFill>
              </a:rPr>
              <a:t>La figure du Vampire</a:t>
            </a:r>
            <a:endParaRPr lang="fr-FR" dirty="0">
              <a:solidFill>
                <a:srgbClr val="FF0000"/>
              </a:solidFill>
            </a:endParaRPr>
          </a:p>
        </p:txBody>
      </p:sp>
      <p:sp>
        <p:nvSpPr>
          <p:cNvPr id="3" name="Sous-titre 2"/>
          <p:cNvSpPr>
            <a:spLocks noGrp="1"/>
          </p:cNvSpPr>
          <p:nvPr>
            <p:ph type="subTitle" idx="1"/>
          </p:nvPr>
        </p:nvSpPr>
        <p:spPr>
          <a:xfrm>
            <a:off x="685800" y="3813619"/>
            <a:ext cx="7891209" cy="2735091"/>
          </a:xfrm>
        </p:spPr>
        <p:txBody>
          <a:bodyPr>
            <a:normAutofit fontScale="85000" lnSpcReduction="20000"/>
          </a:bodyPr>
          <a:lstStyle/>
          <a:p>
            <a:pPr marL="285750" indent="-285750" algn="l">
              <a:buFontTx/>
              <a:buChar char="•"/>
            </a:pPr>
            <a:r>
              <a:rPr lang="fr-FR" sz="2800" dirty="0" smtClean="0"/>
              <a:t>Que Savez vous du Vampire  ? </a:t>
            </a:r>
          </a:p>
          <a:p>
            <a:pPr algn="l"/>
            <a:endParaRPr lang="fr-FR" sz="2000" dirty="0" smtClean="0"/>
          </a:p>
          <a:p>
            <a:pPr marL="285750" indent="-285750" algn="l">
              <a:buFontTx/>
              <a:buChar char="•"/>
            </a:pPr>
            <a:r>
              <a:rPr lang="fr-FR" sz="2000" dirty="0" smtClean="0"/>
              <a:t>La </a:t>
            </a:r>
            <a:r>
              <a:rPr lang="fr-FR" sz="2000" dirty="0" smtClean="0"/>
              <a:t>figure du vampire est très ancienne et remonte sans doute à l’origine de l’homme lui même. </a:t>
            </a:r>
          </a:p>
          <a:p>
            <a:pPr marL="285750" indent="-285750" algn="l">
              <a:buFontTx/>
              <a:buChar char="•"/>
            </a:pPr>
            <a:r>
              <a:rPr lang="fr-FR" sz="2000" dirty="0" smtClean="0"/>
              <a:t>Le vampire c’est l’idée d’un mort qui boit le sang d’un vivant car le sang est le liquide qui contient l’essence de la vie. Il s’approprie donc la vie de sa victime en la buvant. </a:t>
            </a:r>
          </a:p>
          <a:p>
            <a:pPr marL="285750" indent="-285750" algn="l">
              <a:buFontTx/>
              <a:buChar char="•"/>
            </a:pPr>
            <a:r>
              <a:rPr lang="fr-FR" sz="2000" dirty="0" smtClean="0"/>
              <a:t>Il serait né dans la partie orientale de l’Europe (Roumanie, Balkans…)</a:t>
            </a:r>
          </a:p>
          <a:p>
            <a:pPr marL="285750" indent="-285750" algn="l">
              <a:buFontTx/>
              <a:buChar char="•"/>
            </a:pPr>
            <a:r>
              <a:rPr lang="fr-FR" sz="2000" dirty="0" smtClean="0"/>
              <a:t>Le vampire va voir son mythe se détacher peu à peu de l’idée d’un personnage démoniaque, fondamentalement mauvais pour se rapprocher d’un Dom Juan Moderne, séducteur et assoiffé de conquêtes. </a:t>
            </a:r>
          </a:p>
          <a:p>
            <a:pPr marL="285750" indent="-285750" algn="l">
              <a:buFontTx/>
              <a:buChar char="•"/>
            </a:pPr>
            <a:endParaRPr lang="fr-FR" dirty="0"/>
          </a:p>
        </p:txBody>
      </p:sp>
    </p:spTree>
    <p:extLst>
      <p:ext uri="{BB962C8B-B14F-4D97-AF65-F5344CB8AC3E}">
        <p14:creationId xmlns:p14="http://schemas.microsoft.com/office/powerpoint/2010/main" val="580871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Quelle vision du Vampire ? </a:t>
            </a:r>
            <a:endParaRPr lang="fr-FR" b="1" dirty="0"/>
          </a:p>
        </p:txBody>
      </p:sp>
      <p:sp>
        <p:nvSpPr>
          <p:cNvPr id="3" name="Espace réservé du contenu 2"/>
          <p:cNvSpPr>
            <a:spLocks noGrp="1"/>
          </p:cNvSpPr>
          <p:nvPr>
            <p:ph idx="1"/>
          </p:nvPr>
        </p:nvSpPr>
        <p:spPr/>
        <p:txBody>
          <a:bodyPr>
            <a:normAutofit fontScale="92500" lnSpcReduction="10000"/>
          </a:bodyPr>
          <a:lstStyle/>
          <a:p>
            <a:r>
              <a:rPr lang="fr-FR" dirty="0" smtClean="0"/>
              <a:t>Les canines</a:t>
            </a:r>
          </a:p>
          <a:p>
            <a:r>
              <a:rPr lang="fr-FR" dirty="0" smtClean="0"/>
              <a:t>Le sang qui dégouline autour de la bouche</a:t>
            </a:r>
          </a:p>
          <a:p>
            <a:r>
              <a:rPr lang="fr-FR" dirty="0" smtClean="0"/>
              <a:t>Un regard intriguant</a:t>
            </a:r>
          </a:p>
          <a:p>
            <a:r>
              <a:rPr lang="fr-FR" dirty="0" smtClean="0"/>
              <a:t>Créature de la nuit, du sous-</a:t>
            </a:r>
            <a:r>
              <a:rPr lang="fr-FR" dirty="0" smtClean="0"/>
              <a:t>terrain</a:t>
            </a:r>
          </a:p>
          <a:p>
            <a:r>
              <a:rPr lang="fr-FR" dirty="0" smtClean="0"/>
              <a:t>Peur du soleil</a:t>
            </a:r>
            <a:endParaRPr lang="fr-FR" dirty="0" smtClean="0"/>
          </a:p>
          <a:p>
            <a:pPr marL="0" indent="0">
              <a:buNone/>
            </a:pPr>
            <a:r>
              <a:rPr lang="fr-FR" dirty="0" smtClean="0"/>
              <a:t>On peut lutter contre eux grâce à de l’ail, un crucifix et un miroir entre autres ! </a:t>
            </a:r>
          </a:p>
          <a:p>
            <a:endParaRPr lang="fr-FR" dirty="0"/>
          </a:p>
        </p:txBody>
      </p:sp>
    </p:spTree>
    <p:extLst>
      <p:ext uri="{BB962C8B-B14F-4D97-AF65-F5344CB8AC3E}">
        <p14:creationId xmlns:p14="http://schemas.microsoft.com/office/powerpoint/2010/main" val="2659467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1"/>
                </a:solidFill>
              </a:rPr>
              <a:t>Quelques Vampires Connus</a:t>
            </a:r>
            <a:endParaRPr lang="fr-FR" b="1" dirty="0">
              <a:solidFill>
                <a:schemeClr val="tx1"/>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t>Le vampire le plus connu demeure Dracula, toutefois on voit de plus en plus de vampires célèbres comme Angel dans </a:t>
            </a:r>
            <a:r>
              <a:rPr lang="fr-FR" i="1" dirty="0" smtClean="0"/>
              <a:t>Buffy contre les vampires</a:t>
            </a:r>
            <a:r>
              <a:rPr lang="fr-FR" dirty="0" smtClean="0"/>
              <a:t>, qui a séduit nombre de jeunes filles dans les années 90. </a:t>
            </a:r>
          </a:p>
          <a:p>
            <a:r>
              <a:rPr lang="fr-FR" dirty="0"/>
              <a:t> </a:t>
            </a:r>
            <a:r>
              <a:rPr lang="fr-FR" dirty="0" smtClean="0"/>
              <a:t>Mais on doit également à la </a:t>
            </a:r>
            <a:r>
              <a:rPr lang="fr-FR" dirty="0" smtClean="0"/>
              <a:t>saga </a:t>
            </a:r>
            <a:r>
              <a:rPr lang="fr-FR" i="1" dirty="0" err="1" smtClean="0"/>
              <a:t>Twilight</a:t>
            </a:r>
            <a:r>
              <a:rPr lang="fr-FR" i="1" dirty="0" smtClean="0"/>
              <a:t>, </a:t>
            </a:r>
            <a:r>
              <a:rPr lang="fr-FR" dirty="0" smtClean="0"/>
              <a:t>le renouveau des vampires avec Edward et tout son clan Cullen. </a:t>
            </a:r>
            <a:endParaRPr lang="fr-FR" dirty="0"/>
          </a:p>
          <a:p>
            <a:r>
              <a:rPr lang="fr-FR" dirty="0" smtClean="0"/>
              <a:t>La série </a:t>
            </a:r>
            <a:r>
              <a:rPr lang="fr-FR" i="1" dirty="0" smtClean="0"/>
              <a:t>Vampire </a:t>
            </a:r>
            <a:r>
              <a:rPr lang="fr-FR" i="1" dirty="0" err="1" smtClean="0"/>
              <a:t>Diaries</a:t>
            </a:r>
            <a:r>
              <a:rPr lang="fr-FR" i="1" dirty="0" smtClean="0"/>
              <a:t> </a:t>
            </a:r>
            <a:r>
              <a:rPr lang="fr-FR" dirty="0" smtClean="0"/>
              <a:t>met également à l’honneur cette créature de la nuit. </a:t>
            </a:r>
          </a:p>
          <a:p>
            <a:r>
              <a:rPr lang="fr-FR" dirty="0" smtClean="0"/>
              <a:t> Et enfin, Jonathan </a:t>
            </a:r>
            <a:r>
              <a:rPr lang="fr-FR" dirty="0" err="1" smtClean="0"/>
              <a:t>Rhys</a:t>
            </a:r>
            <a:r>
              <a:rPr lang="fr-FR" dirty="0" smtClean="0"/>
              <a:t> </a:t>
            </a:r>
            <a:r>
              <a:rPr lang="fr-FR" dirty="0" err="1" smtClean="0"/>
              <a:t>Meyers</a:t>
            </a:r>
            <a:r>
              <a:rPr lang="fr-FR" dirty="0" smtClean="0"/>
              <a:t> devient le nouveau </a:t>
            </a:r>
            <a:r>
              <a:rPr lang="fr-FR" i="1" dirty="0" smtClean="0"/>
              <a:t>Dracula</a:t>
            </a:r>
            <a:r>
              <a:rPr lang="fr-FR" dirty="0" smtClean="0"/>
              <a:t> dans la série éponyme. </a:t>
            </a:r>
          </a:p>
          <a:p>
            <a:endParaRPr lang="fr-FR" dirty="0"/>
          </a:p>
        </p:txBody>
      </p:sp>
    </p:spTree>
    <p:extLst>
      <p:ext uri="{BB962C8B-B14F-4D97-AF65-F5344CB8AC3E}">
        <p14:creationId xmlns:p14="http://schemas.microsoft.com/office/powerpoint/2010/main" val="372045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92081"/>
            <a:ext cx="7772400" cy="1470025"/>
          </a:xfrm>
        </p:spPr>
        <p:txBody>
          <a:bodyPr/>
          <a:lstStyle/>
          <a:p>
            <a:r>
              <a:rPr lang="fr-FR" dirty="0" smtClean="0">
                <a:solidFill>
                  <a:srgbClr val="FF0000"/>
                </a:solidFill>
              </a:rPr>
              <a:t>Le Vampire en Images </a:t>
            </a:r>
            <a:endParaRPr lang="fr-FR" dirty="0">
              <a:solidFill>
                <a:srgbClr val="FF0000"/>
              </a:solidFill>
            </a:endParaRP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6361410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descr="vampi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22" y="402306"/>
            <a:ext cx="6528516" cy="4896387"/>
          </a:xfrm>
          <a:prstGeom prst="rect">
            <a:avLst/>
          </a:prstGeom>
        </p:spPr>
      </p:pic>
      <p:sp>
        <p:nvSpPr>
          <p:cNvPr id="5" name="ZoneTexte 4"/>
          <p:cNvSpPr txBox="1"/>
          <p:nvPr/>
        </p:nvSpPr>
        <p:spPr>
          <a:xfrm>
            <a:off x="1108322" y="5938376"/>
            <a:ext cx="7349878" cy="369332"/>
          </a:xfrm>
          <a:prstGeom prst="rect">
            <a:avLst/>
          </a:prstGeom>
          <a:noFill/>
        </p:spPr>
        <p:txBody>
          <a:bodyPr wrap="square" rtlCol="0">
            <a:spAutoFit/>
          </a:bodyPr>
          <a:lstStyle/>
          <a:p>
            <a:r>
              <a:rPr lang="fr-FR" dirty="0" smtClean="0"/>
              <a:t>Au départ, les Vampires </a:t>
            </a:r>
            <a:r>
              <a:rPr lang="fr-FR" dirty="0" smtClean="0"/>
              <a:t>n’étaient en rien séduisants </a:t>
            </a:r>
            <a:r>
              <a:rPr lang="fr-FR" dirty="0" smtClean="0"/>
              <a:t>! </a:t>
            </a:r>
            <a:endParaRPr lang="fr-FR" dirty="0"/>
          </a:p>
        </p:txBody>
      </p:sp>
    </p:spTree>
    <p:extLst>
      <p:ext uri="{BB962C8B-B14F-4D97-AF65-F5344CB8AC3E}">
        <p14:creationId xmlns:p14="http://schemas.microsoft.com/office/powerpoint/2010/main" val="10743573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4" name="Image 3" descr="br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092" y="457200"/>
            <a:ext cx="5080000" cy="5105400"/>
          </a:xfrm>
          <a:prstGeom prst="rect">
            <a:avLst/>
          </a:prstGeom>
        </p:spPr>
      </p:pic>
      <p:sp>
        <p:nvSpPr>
          <p:cNvPr id="5" name="ZoneTexte 4"/>
          <p:cNvSpPr txBox="1"/>
          <p:nvPr/>
        </p:nvSpPr>
        <p:spPr>
          <a:xfrm>
            <a:off x="1500977" y="5839403"/>
            <a:ext cx="6729654" cy="923330"/>
          </a:xfrm>
          <a:prstGeom prst="rect">
            <a:avLst/>
          </a:prstGeom>
          <a:noFill/>
        </p:spPr>
        <p:txBody>
          <a:bodyPr wrap="square" rtlCol="0">
            <a:spAutoFit/>
          </a:bodyPr>
          <a:lstStyle/>
          <a:p>
            <a:r>
              <a:rPr lang="fr-FR" dirty="0" smtClean="0"/>
              <a:t>Peu à peu, </a:t>
            </a:r>
            <a:r>
              <a:rPr lang="fr-FR" dirty="0" smtClean="0"/>
              <a:t>le cinéma et la Tv dirigent </a:t>
            </a:r>
            <a:r>
              <a:rPr lang="fr-FR" dirty="0" smtClean="0"/>
              <a:t>la figure du vampire vers un être séducteur, beau à couper le souffle, quasi mystique ! </a:t>
            </a:r>
          </a:p>
          <a:p>
            <a:r>
              <a:rPr lang="fr-FR" dirty="0" smtClean="0"/>
              <a:t>Ici, il s’agit de Brad Pitt dans le film </a:t>
            </a:r>
            <a:r>
              <a:rPr lang="fr-FR" i="1" dirty="0" smtClean="0"/>
              <a:t> Entretien avec un vampire. </a:t>
            </a:r>
            <a:endParaRPr lang="fr-FR" i="1" dirty="0"/>
          </a:p>
        </p:txBody>
      </p:sp>
    </p:spTree>
    <p:extLst>
      <p:ext uri="{BB962C8B-B14F-4D97-AF65-F5344CB8AC3E}">
        <p14:creationId xmlns:p14="http://schemas.microsoft.com/office/powerpoint/2010/main" val="20134337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dirty="0"/>
          </a:p>
        </p:txBody>
      </p:sp>
      <p:pic>
        <p:nvPicPr>
          <p:cNvPr id="5" name="Image 4" descr="ian vam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216" y="1947048"/>
            <a:ext cx="4782589" cy="3166554"/>
          </a:xfrm>
          <a:prstGeom prst="rect">
            <a:avLst/>
          </a:prstGeom>
        </p:spPr>
      </p:pic>
      <p:pic>
        <p:nvPicPr>
          <p:cNvPr id="6" name="Image 5" descr="ang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72" y="1397000"/>
            <a:ext cx="3048000" cy="4064000"/>
          </a:xfrm>
          <a:prstGeom prst="rect">
            <a:avLst/>
          </a:prstGeom>
        </p:spPr>
      </p:pic>
      <p:sp>
        <p:nvSpPr>
          <p:cNvPr id="8" name="ZoneTexte 7"/>
          <p:cNvSpPr txBox="1"/>
          <p:nvPr/>
        </p:nvSpPr>
        <p:spPr>
          <a:xfrm>
            <a:off x="395862" y="5461000"/>
            <a:ext cx="3133908" cy="923330"/>
          </a:xfrm>
          <a:prstGeom prst="rect">
            <a:avLst/>
          </a:prstGeom>
          <a:noFill/>
        </p:spPr>
        <p:txBody>
          <a:bodyPr wrap="square" rtlCol="0">
            <a:spAutoFit/>
          </a:bodyPr>
          <a:lstStyle/>
          <a:p>
            <a:r>
              <a:rPr lang="fr-FR" dirty="0" smtClean="0"/>
              <a:t>David </a:t>
            </a:r>
            <a:r>
              <a:rPr lang="fr-FR" dirty="0" err="1" smtClean="0"/>
              <a:t>Boreanaz</a:t>
            </a:r>
            <a:r>
              <a:rPr lang="fr-FR" dirty="0" smtClean="0"/>
              <a:t> alias Angel, dans </a:t>
            </a:r>
            <a:r>
              <a:rPr lang="fr-FR" i="1" dirty="0" smtClean="0"/>
              <a:t>Buffy Contre les Vampires </a:t>
            </a:r>
            <a:r>
              <a:rPr lang="fr-FR" dirty="0" smtClean="0"/>
              <a:t>durant les années 2000. </a:t>
            </a:r>
            <a:endParaRPr lang="fr-FR" dirty="0"/>
          </a:p>
        </p:txBody>
      </p:sp>
      <p:sp>
        <p:nvSpPr>
          <p:cNvPr id="9" name="ZoneTexte 8"/>
          <p:cNvSpPr txBox="1"/>
          <p:nvPr/>
        </p:nvSpPr>
        <p:spPr>
          <a:xfrm>
            <a:off x="4519425" y="5562600"/>
            <a:ext cx="4090574" cy="646331"/>
          </a:xfrm>
          <a:prstGeom prst="rect">
            <a:avLst/>
          </a:prstGeom>
          <a:noFill/>
        </p:spPr>
        <p:txBody>
          <a:bodyPr wrap="square" rtlCol="0">
            <a:spAutoFit/>
          </a:bodyPr>
          <a:lstStyle/>
          <a:p>
            <a:r>
              <a:rPr lang="fr-FR" dirty="0" smtClean="0"/>
              <a:t>Ian </a:t>
            </a:r>
            <a:r>
              <a:rPr lang="fr-FR" dirty="0" err="1" smtClean="0"/>
              <a:t>Somerhalder</a:t>
            </a:r>
            <a:r>
              <a:rPr lang="fr-FR" dirty="0" smtClean="0"/>
              <a:t> qui joue le rôle de Damon dans </a:t>
            </a:r>
            <a:r>
              <a:rPr lang="fr-FR" i="1" dirty="0" smtClean="0"/>
              <a:t>The Vampire </a:t>
            </a:r>
            <a:r>
              <a:rPr lang="fr-FR" i="1" dirty="0" err="1" smtClean="0"/>
              <a:t>Diaries</a:t>
            </a:r>
            <a:r>
              <a:rPr lang="fr-FR" i="1" dirty="0" smtClean="0"/>
              <a:t>. </a:t>
            </a:r>
            <a:endParaRPr lang="fr-FR" i="1" dirty="0"/>
          </a:p>
        </p:txBody>
      </p:sp>
    </p:spTree>
    <p:extLst>
      <p:ext uri="{BB962C8B-B14F-4D97-AF65-F5344CB8AC3E}">
        <p14:creationId xmlns:p14="http://schemas.microsoft.com/office/powerpoint/2010/main" val="41967531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92500"/>
          </a:bodyPr>
          <a:lstStyle/>
          <a:p>
            <a:endParaRPr lang="fr-FR" dirty="0" smtClean="0"/>
          </a:p>
          <a:p>
            <a:endParaRPr lang="fr-FR" dirty="0"/>
          </a:p>
          <a:p>
            <a:endParaRPr lang="fr-FR" dirty="0" smtClean="0"/>
          </a:p>
          <a:p>
            <a:endParaRPr lang="fr-FR" dirty="0" smtClean="0"/>
          </a:p>
          <a:p>
            <a:endParaRPr lang="fr-FR" dirty="0"/>
          </a:p>
          <a:p>
            <a:r>
              <a:rPr lang="fr-FR" b="1" dirty="0" smtClean="0"/>
              <a:t>« Le sang c’est la vie » , Bram Stocker (auteur de</a:t>
            </a:r>
            <a:r>
              <a:rPr lang="fr-FR" b="1" i="1" dirty="0" smtClean="0"/>
              <a:t> Dracula</a:t>
            </a:r>
            <a:r>
              <a:rPr lang="fr-FR" b="1" dirty="0" smtClean="0"/>
              <a:t>)</a:t>
            </a:r>
            <a:endParaRPr lang="fr-FR" b="1" dirty="0"/>
          </a:p>
        </p:txBody>
      </p:sp>
      <p:pic>
        <p:nvPicPr>
          <p:cNvPr id="4" name="Image 3" descr="dracul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874" y="808279"/>
            <a:ext cx="5657528" cy="4240104"/>
          </a:xfrm>
          <a:prstGeom prst="rect">
            <a:avLst/>
          </a:prstGeom>
        </p:spPr>
      </p:pic>
      <p:sp>
        <p:nvSpPr>
          <p:cNvPr id="5" name="ZoneTexte 4"/>
          <p:cNvSpPr txBox="1"/>
          <p:nvPr/>
        </p:nvSpPr>
        <p:spPr>
          <a:xfrm>
            <a:off x="2012299" y="5867400"/>
            <a:ext cx="5641033" cy="646331"/>
          </a:xfrm>
          <a:prstGeom prst="rect">
            <a:avLst/>
          </a:prstGeom>
          <a:noFill/>
        </p:spPr>
        <p:txBody>
          <a:bodyPr wrap="square" rtlCol="0">
            <a:spAutoFit/>
          </a:bodyPr>
          <a:lstStyle/>
          <a:p>
            <a:r>
              <a:rPr lang="fr-FR" dirty="0" smtClean="0"/>
              <a:t>Jonathan </a:t>
            </a:r>
            <a:r>
              <a:rPr lang="fr-FR" dirty="0" err="1" smtClean="0"/>
              <a:t>Rhyes</a:t>
            </a:r>
            <a:r>
              <a:rPr lang="fr-FR" dirty="0" smtClean="0"/>
              <a:t> </a:t>
            </a:r>
            <a:r>
              <a:rPr lang="fr-FR" dirty="0" err="1" smtClean="0"/>
              <a:t>Meyers</a:t>
            </a:r>
            <a:r>
              <a:rPr lang="fr-FR" dirty="0" smtClean="0"/>
              <a:t> qui joue le rôle de</a:t>
            </a:r>
            <a:r>
              <a:rPr lang="fr-FR" i="1" dirty="0" smtClean="0"/>
              <a:t> Dracula </a:t>
            </a:r>
            <a:r>
              <a:rPr lang="fr-FR" dirty="0" smtClean="0"/>
              <a:t>dans la nouvelle série en 2013. </a:t>
            </a:r>
            <a:endParaRPr lang="fr-FR" dirty="0"/>
          </a:p>
        </p:txBody>
      </p:sp>
    </p:spTree>
    <p:extLst>
      <p:ext uri="{BB962C8B-B14F-4D97-AF65-F5344CB8AC3E}">
        <p14:creationId xmlns:p14="http://schemas.microsoft.com/office/powerpoint/2010/main" val="35944263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 vous de jouer ! </a:t>
            </a:r>
            <a:endParaRPr lang="fr-FR" b="1" dirty="0"/>
          </a:p>
        </p:txBody>
      </p:sp>
      <p:sp>
        <p:nvSpPr>
          <p:cNvPr id="3" name="Espace réservé du contenu 2"/>
          <p:cNvSpPr>
            <a:spLocks noGrp="1"/>
          </p:cNvSpPr>
          <p:nvPr>
            <p:ph idx="1"/>
          </p:nvPr>
        </p:nvSpPr>
        <p:spPr/>
        <p:txBody>
          <a:bodyPr>
            <a:normAutofit fontScale="92500" lnSpcReduction="10000"/>
          </a:bodyPr>
          <a:lstStyle/>
          <a:p>
            <a:r>
              <a:rPr lang="fr-FR" dirty="0" smtClean="0"/>
              <a:t>A partir du tableau de </a:t>
            </a:r>
            <a:r>
              <a:rPr lang="fr-FR" dirty="0" err="1" smtClean="0"/>
              <a:t>Fussli</a:t>
            </a:r>
            <a:r>
              <a:rPr lang="fr-FR" dirty="0" smtClean="0"/>
              <a:t>, imaginez un récit fantastique. </a:t>
            </a:r>
          </a:p>
          <a:p>
            <a:r>
              <a:rPr lang="fr-FR" dirty="0" smtClean="0"/>
              <a:t>Commencez par la situation initiale du récit fantastique.</a:t>
            </a:r>
          </a:p>
          <a:p>
            <a:r>
              <a:rPr lang="fr-FR" dirty="0" smtClean="0"/>
              <a:t>N’oubliez pas qu’il doit débuter par un cadre réaliste. </a:t>
            </a:r>
          </a:p>
          <a:p>
            <a:r>
              <a:rPr lang="fr-FR" dirty="0" smtClean="0"/>
              <a:t>Par la suite, vous ferez intervenir un vampire dans votre texte. Servez-vous de ce que nous venons de dire sur le vampire ( impossibilité de se déplacer sous le soleil, figure de séducteur</a:t>
            </a:r>
            <a:r>
              <a:rPr lang="fr-FR" dirty="0" smtClean="0"/>
              <a:t>…) </a:t>
            </a:r>
          </a:p>
          <a:p>
            <a:pPr algn="ctr"/>
            <a:r>
              <a:rPr lang="fr-FR" dirty="0" smtClean="0"/>
              <a:t>Bon Courage ! </a:t>
            </a:r>
            <a:endParaRPr lang="fr-FR" dirty="0" smtClean="0"/>
          </a:p>
        </p:txBody>
      </p:sp>
    </p:spTree>
    <p:extLst>
      <p:ext uri="{BB962C8B-B14F-4D97-AF65-F5344CB8AC3E}">
        <p14:creationId xmlns:p14="http://schemas.microsoft.com/office/powerpoint/2010/main" val="61379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De quoi s’agit-il ? </a:t>
            </a:r>
            <a:endParaRPr lang="fr-FR" b="1" dirty="0">
              <a:solidFill>
                <a:srgbClr val="FF0000"/>
              </a:solidFill>
            </a:endParaRPr>
          </a:p>
        </p:txBody>
      </p:sp>
      <p:sp>
        <p:nvSpPr>
          <p:cNvPr id="3" name="Espace réservé du contenu 2"/>
          <p:cNvSpPr>
            <a:spLocks noGrp="1"/>
          </p:cNvSpPr>
          <p:nvPr>
            <p:ph idx="1"/>
          </p:nvPr>
        </p:nvSpPr>
        <p:spPr/>
        <p:txBody>
          <a:bodyPr/>
          <a:lstStyle/>
          <a:p>
            <a:r>
              <a:rPr lang="fr-FR" dirty="0" smtClean="0"/>
              <a:t> </a:t>
            </a:r>
            <a:r>
              <a:rPr lang="fr-FR" dirty="0" smtClean="0"/>
              <a:t>Le fantastique en France se développe assez tardivement inspiré par les </a:t>
            </a:r>
            <a:r>
              <a:rPr lang="fr-FR" dirty="0" smtClean="0"/>
              <a:t>romans </a:t>
            </a:r>
            <a:r>
              <a:rPr lang="fr-FR" dirty="0" smtClean="0"/>
              <a:t>dits « gothiques ».</a:t>
            </a:r>
          </a:p>
          <a:p>
            <a:r>
              <a:rPr lang="fr-FR" dirty="0" smtClean="0"/>
              <a:t> </a:t>
            </a:r>
            <a:r>
              <a:rPr lang="fr-FR" dirty="0" smtClean="0"/>
              <a:t>Jacques Cazotte avec </a:t>
            </a:r>
            <a:r>
              <a:rPr lang="fr-FR" i="1" dirty="0" smtClean="0"/>
              <a:t>le Diable amoureux </a:t>
            </a:r>
            <a:r>
              <a:rPr lang="fr-FR" dirty="0" smtClean="0"/>
              <a:t>est considéré comme le premier véritable auteur fantastique en France. </a:t>
            </a:r>
          </a:p>
          <a:p>
            <a:r>
              <a:rPr lang="fr-FR" dirty="0" smtClean="0"/>
              <a:t>Les grands auteurs français vont s’y essayer : Balzac avec </a:t>
            </a:r>
            <a:r>
              <a:rPr lang="fr-FR" i="1" dirty="0" smtClean="0"/>
              <a:t>La peau de Chagrin</a:t>
            </a:r>
            <a:r>
              <a:rPr lang="fr-FR" dirty="0" smtClean="0"/>
              <a:t>, Mérimée, Théophile Gautier </a:t>
            </a:r>
            <a:r>
              <a:rPr lang="fr-FR" dirty="0" smtClean="0"/>
              <a:t>ou encore</a:t>
            </a:r>
            <a:r>
              <a:rPr lang="fr-FR" dirty="0" smtClean="0"/>
              <a:t> </a:t>
            </a:r>
            <a:r>
              <a:rPr lang="fr-FR" dirty="0" smtClean="0"/>
              <a:t>Maupassant…</a:t>
            </a:r>
            <a:endParaRPr lang="fr-FR" dirty="0"/>
          </a:p>
        </p:txBody>
      </p:sp>
    </p:spTree>
    <p:extLst>
      <p:ext uri="{BB962C8B-B14F-4D97-AF65-F5344CB8AC3E}">
        <p14:creationId xmlns:p14="http://schemas.microsoft.com/office/powerpoint/2010/main" val="1912644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De quoi parlent-ils ? </a:t>
            </a:r>
            <a:endParaRPr lang="fr-FR" b="1" dirty="0">
              <a:solidFill>
                <a:srgbClr val="FF0000"/>
              </a:solidFill>
            </a:endParaRPr>
          </a:p>
        </p:txBody>
      </p:sp>
      <p:sp>
        <p:nvSpPr>
          <p:cNvPr id="3" name="Espace réservé du contenu 2"/>
          <p:cNvSpPr>
            <a:spLocks noGrp="1"/>
          </p:cNvSpPr>
          <p:nvPr>
            <p:ph idx="1"/>
          </p:nvPr>
        </p:nvSpPr>
        <p:spPr/>
        <p:txBody>
          <a:bodyPr/>
          <a:lstStyle/>
          <a:p>
            <a:r>
              <a:rPr lang="fr-FR" sz="2000" dirty="0" smtClean="0"/>
              <a:t>On retrouve des thèmes de prédilection dans la littérature </a:t>
            </a:r>
            <a:r>
              <a:rPr lang="fr-FR" sz="2000" dirty="0" smtClean="0"/>
              <a:t>fantastique. </a:t>
            </a:r>
            <a:r>
              <a:rPr lang="fr-FR" sz="2000" dirty="0"/>
              <a:t>L</a:t>
            </a:r>
            <a:r>
              <a:rPr lang="fr-FR" sz="2000" dirty="0" smtClean="0"/>
              <a:t>es </a:t>
            </a:r>
            <a:r>
              <a:rPr lang="fr-FR" sz="2000" dirty="0" smtClean="0"/>
              <a:t>auteurs cherchent à faire éprouver de la peur, de l’angoisse, de l’inquiétude au lecteur. </a:t>
            </a:r>
          </a:p>
          <a:p>
            <a:r>
              <a:rPr lang="fr-FR" sz="2000" dirty="0" smtClean="0"/>
              <a:t>Les personnages principaux sont soumis </a:t>
            </a:r>
            <a:r>
              <a:rPr lang="fr-FR" sz="2000" dirty="0" smtClean="0"/>
              <a:t>à l’échec, à la souffrance, à la folie. </a:t>
            </a:r>
            <a:endParaRPr lang="fr-FR" sz="2000" dirty="0" smtClean="0"/>
          </a:p>
          <a:p>
            <a:r>
              <a:rPr lang="fr-FR" sz="2000" dirty="0" smtClean="0"/>
              <a:t>On retrouve des créatures propres au fantastique: sorcières, fantômes, vampires…</a:t>
            </a:r>
            <a:endParaRPr lang="fr-FR" dirty="0" smtClean="0"/>
          </a:p>
          <a:p>
            <a:r>
              <a:rPr lang="fr-FR" sz="2000" dirty="0" smtClean="0"/>
              <a:t>Les œuvres se terminent toujours sur un doute, deux lectures sont toujours possibles. </a:t>
            </a:r>
          </a:p>
        </p:txBody>
      </p:sp>
    </p:spTree>
    <p:extLst>
      <p:ext uri="{BB962C8B-B14F-4D97-AF65-F5344CB8AC3E}">
        <p14:creationId xmlns:p14="http://schemas.microsoft.com/office/powerpoint/2010/main" val="17554926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6889" y="901292"/>
            <a:ext cx="7772400" cy="1470025"/>
          </a:xfrm>
        </p:spPr>
        <p:txBody>
          <a:bodyPr/>
          <a:lstStyle/>
          <a:p>
            <a:r>
              <a:rPr lang="fr-FR" dirty="0" smtClean="0">
                <a:solidFill>
                  <a:srgbClr val="FF0000"/>
                </a:solidFill>
              </a:rPr>
              <a:t>Quelques </a:t>
            </a:r>
            <a:r>
              <a:rPr lang="fr-FR" dirty="0" smtClean="0">
                <a:solidFill>
                  <a:srgbClr val="FF0000"/>
                </a:solidFill>
              </a:rPr>
              <a:t>Œ</a:t>
            </a:r>
            <a:r>
              <a:rPr lang="fr-FR" dirty="0" smtClean="0">
                <a:solidFill>
                  <a:srgbClr val="FF0000"/>
                </a:solidFill>
              </a:rPr>
              <a:t>uvres artistiques emblématiques </a:t>
            </a:r>
            <a:endParaRPr lang="fr-FR" dirty="0">
              <a:solidFill>
                <a:srgbClr val="FF0000"/>
              </a:solidFill>
            </a:endParaRPr>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9284036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ctrTitle"/>
          </p:nvPr>
        </p:nvSpPr>
        <p:spPr/>
        <p:txBody>
          <a:bodyPr/>
          <a:lstStyle/>
          <a:p>
            <a:endParaRPr lang="fr-FR"/>
          </a:p>
        </p:txBody>
      </p:sp>
      <p:sp>
        <p:nvSpPr>
          <p:cNvPr id="11" name="Sous-titre 10"/>
          <p:cNvSpPr>
            <a:spLocks noGrp="1"/>
          </p:cNvSpPr>
          <p:nvPr>
            <p:ph type="subTitle" idx="1"/>
          </p:nvPr>
        </p:nvSpPr>
        <p:spPr/>
        <p:txBody>
          <a:bodyPr/>
          <a:lstStyle/>
          <a:p>
            <a:endParaRPr lang="fr-FR"/>
          </a:p>
        </p:txBody>
      </p:sp>
      <p:pic>
        <p:nvPicPr>
          <p:cNvPr id="8" name="Espace réservé du contenu 7" descr="criiii.jp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2112" t="-3420" r="-3764" b="-7670"/>
          <a:stretch/>
        </p:blipFill>
        <p:spPr>
          <a:xfrm>
            <a:off x="1814367" y="111435"/>
            <a:ext cx="5167313" cy="6554788"/>
          </a:xfrm>
        </p:spPr>
      </p:pic>
      <p:sp>
        <p:nvSpPr>
          <p:cNvPr id="9" name="ZoneTexte 8"/>
          <p:cNvSpPr txBox="1"/>
          <p:nvPr/>
        </p:nvSpPr>
        <p:spPr>
          <a:xfrm>
            <a:off x="2759858" y="6296891"/>
            <a:ext cx="3646615" cy="369332"/>
          </a:xfrm>
          <a:prstGeom prst="rect">
            <a:avLst/>
          </a:prstGeom>
          <a:noFill/>
        </p:spPr>
        <p:txBody>
          <a:bodyPr wrap="none" rtlCol="0">
            <a:spAutoFit/>
          </a:bodyPr>
          <a:lstStyle/>
          <a:p>
            <a:pPr algn="ctr"/>
            <a:r>
              <a:rPr lang="fr-FR" b="1" i="1" dirty="0" smtClean="0"/>
              <a:t>Le Cri, </a:t>
            </a:r>
            <a:r>
              <a:rPr lang="fr-FR" b="1" dirty="0" smtClean="0"/>
              <a:t>Edward </a:t>
            </a:r>
            <a:r>
              <a:rPr lang="fr-FR" b="1" dirty="0" smtClean="0"/>
              <a:t>Munch, 1893-1917  </a:t>
            </a:r>
            <a:endParaRPr lang="fr-FR" b="1" dirty="0"/>
          </a:p>
        </p:txBody>
      </p:sp>
    </p:spTree>
    <p:extLst>
      <p:ext uri="{BB962C8B-B14F-4D97-AF65-F5344CB8AC3E}">
        <p14:creationId xmlns:p14="http://schemas.microsoft.com/office/powerpoint/2010/main" val="3845563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i="1" dirty="0" smtClean="0"/>
              <a:t>Le Cri </a:t>
            </a:r>
            <a:r>
              <a:rPr lang="fr-FR" sz="2800" dirty="0" smtClean="0"/>
              <a:t>de Munch a inspiré le célèbre visage de </a:t>
            </a:r>
            <a:r>
              <a:rPr lang="fr-FR" sz="2800" i="1" dirty="0" err="1" smtClean="0"/>
              <a:t>Scream</a:t>
            </a:r>
            <a:r>
              <a:rPr lang="fr-FR" sz="2800" i="1" dirty="0" smtClean="0"/>
              <a:t> ! </a:t>
            </a:r>
            <a:endParaRPr lang="fr-FR" sz="2800" i="1" dirty="0"/>
          </a:p>
        </p:txBody>
      </p:sp>
      <p:pic>
        <p:nvPicPr>
          <p:cNvPr id="4" name="Espace réservé du contenu 3" descr="scrr.jpg"/>
          <p:cNvPicPr>
            <a:picLocks noGrp="1" noChangeAspect="1"/>
          </p:cNvPicPr>
          <p:nvPr>
            <p:ph idx="1"/>
          </p:nvPr>
        </p:nvPicPr>
        <p:blipFill>
          <a:blip r:embed="rId2">
            <a:extLst>
              <a:ext uri="{28A0092B-C50C-407E-A947-70E740481C1C}">
                <a14:useLocalDpi xmlns:a14="http://schemas.microsoft.com/office/drawing/2010/main" val="0"/>
              </a:ext>
            </a:extLst>
          </a:blip>
          <a:srcRect l="-109177" r="-109177"/>
          <a:stretch>
            <a:fillRect/>
          </a:stretch>
        </p:blipFill>
        <p:spPr>
          <a:xfrm>
            <a:off x="-3487246" y="1813906"/>
            <a:ext cx="10716511" cy="5044094"/>
          </a:xfrm>
        </p:spPr>
      </p:pic>
      <p:pic>
        <p:nvPicPr>
          <p:cNvPr id="5" name="Image 4" descr="sc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300" y="1915607"/>
            <a:ext cx="3469560" cy="4942393"/>
          </a:xfrm>
          <a:prstGeom prst="rect">
            <a:avLst/>
          </a:prstGeom>
        </p:spPr>
      </p:pic>
    </p:spTree>
    <p:extLst>
      <p:ext uri="{BB962C8B-B14F-4D97-AF65-F5344CB8AC3E}">
        <p14:creationId xmlns:p14="http://schemas.microsoft.com/office/powerpoint/2010/main" val="26210712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endParaRPr lang="fr-FR"/>
          </a:p>
        </p:txBody>
      </p:sp>
      <p:sp>
        <p:nvSpPr>
          <p:cNvPr id="7" name="Sous-titre 6"/>
          <p:cNvSpPr>
            <a:spLocks noGrp="1"/>
          </p:cNvSpPr>
          <p:nvPr>
            <p:ph type="subTitle" idx="1"/>
          </p:nvPr>
        </p:nvSpPr>
        <p:spPr/>
        <p:txBody>
          <a:bodyPr/>
          <a:lstStyle/>
          <a:p>
            <a:endParaRPr lang="fr-FR"/>
          </a:p>
        </p:txBody>
      </p:sp>
      <p:pic>
        <p:nvPicPr>
          <p:cNvPr id="4" name="Espace réservé du contenu 3" descr="fussli-cauchemar.jpg"/>
          <p:cNvPicPr>
            <a:picLocks noGrp="1" noChangeAspect="1"/>
          </p:cNvPicPr>
          <p:nvPr>
            <p:ph idx="4294967295"/>
          </p:nvPr>
        </p:nvPicPr>
        <p:blipFill>
          <a:blip r:embed="rId3">
            <a:extLst>
              <a:ext uri="{28A0092B-C50C-407E-A947-70E740481C1C}">
                <a14:useLocalDpi xmlns:a14="http://schemas.microsoft.com/office/drawing/2010/main" val="0"/>
              </a:ext>
            </a:extLst>
          </a:blip>
          <a:srcRect t="12562" b="12562"/>
          <a:stretch>
            <a:fillRect/>
          </a:stretch>
        </p:blipFill>
        <p:spPr>
          <a:xfrm>
            <a:off x="206375" y="1540583"/>
            <a:ext cx="8937625" cy="4206875"/>
          </a:xfrm>
        </p:spPr>
      </p:pic>
      <p:sp>
        <p:nvSpPr>
          <p:cNvPr id="5" name="ZoneTexte 4"/>
          <p:cNvSpPr txBox="1"/>
          <p:nvPr/>
        </p:nvSpPr>
        <p:spPr>
          <a:xfrm>
            <a:off x="1830861" y="6397035"/>
            <a:ext cx="5459597" cy="400110"/>
          </a:xfrm>
          <a:prstGeom prst="rect">
            <a:avLst/>
          </a:prstGeom>
          <a:noFill/>
        </p:spPr>
        <p:txBody>
          <a:bodyPr wrap="square" rtlCol="0">
            <a:spAutoFit/>
          </a:bodyPr>
          <a:lstStyle/>
          <a:p>
            <a:r>
              <a:rPr lang="fr-FR" sz="2000" b="1" i="1" dirty="0" smtClean="0"/>
              <a:t>Le Cauchemar</a:t>
            </a:r>
            <a:r>
              <a:rPr lang="fr-FR" sz="2000" b="1" dirty="0" smtClean="0"/>
              <a:t>, Johann Heinrich </a:t>
            </a:r>
            <a:r>
              <a:rPr lang="fr-FR" sz="2000" b="1" dirty="0" err="1" smtClean="0"/>
              <a:t>Fussli</a:t>
            </a:r>
            <a:r>
              <a:rPr lang="fr-FR" sz="2000" b="1" dirty="0" smtClean="0"/>
              <a:t>, 1782.  </a:t>
            </a:r>
            <a:endParaRPr lang="fr-FR" sz="2000" b="1" dirty="0"/>
          </a:p>
        </p:txBody>
      </p:sp>
    </p:spTree>
    <p:extLst>
      <p:ext uri="{BB962C8B-B14F-4D97-AF65-F5344CB8AC3E}">
        <p14:creationId xmlns:p14="http://schemas.microsoft.com/office/powerpoint/2010/main" val="8766852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Petit Focus sur </a:t>
            </a:r>
            <a:r>
              <a:rPr lang="fr-FR" i="1" dirty="0" smtClean="0">
                <a:solidFill>
                  <a:srgbClr val="FF0000"/>
                </a:solidFill>
              </a:rPr>
              <a:t>le </a:t>
            </a:r>
            <a:r>
              <a:rPr lang="fr-FR" i="1" dirty="0" err="1" smtClean="0">
                <a:solidFill>
                  <a:srgbClr val="FF0000"/>
                </a:solidFill>
              </a:rPr>
              <a:t>Horla</a:t>
            </a:r>
            <a:r>
              <a:rPr lang="fr-FR" i="1" dirty="0" smtClean="0">
                <a:solidFill>
                  <a:srgbClr val="FF0000"/>
                </a:solidFill>
              </a:rPr>
              <a:t> </a:t>
            </a:r>
            <a:endParaRPr lang="fr-FR" i="1" dirty="0">
              <a:solidFill>
                <a:srgbClr val="FF0000"/>
              </a:solidFill>
            </a:endParaRP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33523004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endParaRPr lang="fr-FR" dirty="0"/>
          </a:p>
        </p:txBody>
      </p:sp>
      <p:sp>
        <p:nvSpPr>
          <p:cNvPr id="5" name="Sous-titre 4"/>
          <p:cNvSpPr>
            <a:spLocks noGrp="1"/>
          </p:cNvSpPr>
          <p:nvPr>
            <p:ph type="subTitle" idx="1"/>
          </p:nvPr>
        </p:nvSpPr>
        <p:spPr/>
        <p:txBody>
          <a:bodyPr/>
          <a:lstStyle/>
          <a:p>
            <a:endParaRPr lang="fr-FR" dirty="0"/>
          </a:p>
        </p:txBody>
      </p:sp>
      <p:pic>
        <p:nvPicPr>
          <p:cNvPr id="6" name="Image 5" descr="horrr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835"/>
            <a:ext cx="4025566" cy="5562600"/>
          </a:xfrm>
          <a:prstGeom prst="rect">
            <a:avLst/>
          </a:prstGeom>
        </p:spPr>
      </p:pic>
      <p:pic>
        <p:nvPicPr>
          <p:cNvPr id="7" name="Image 6" descr="le ghhh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34" y="1495130"/>
            <a:ext cx="4910966" cy="3961513"/>
          </a:xfrm>
          <a:prstGeom prst="rect">
            <a:avLst/>
          </a:prstGeom>
        </p:spPr>
      </p:pic>
      <p:sp>
        <p:nvSpPr>
          <p:cNvPr id="8" name="ZoneTexte 7"/>
          <p:cNvSpPr txBox="1"/>
          <p:nvPr/>
        </p:nvSpPr>
        <p:spPr>
          <a:xfrm>
            <a:off x="685801" y="6096435"/>
            <a:ext cx="8122129" cy="707886"/>
          </a:xfrm>
          <a:prstGeom prst="rect">
            <a:avLst/>
          </a:prstGeom>
          <a:noFill/>
        </p:spPr>
        <p:txBody>
          <a:bodyPr wrap="square" rtlCol="0">
            <a:spAutoFit/>
          </a:bodyPr>
          <a:lstStyle/>
          <a:p>
            <a:pPr algn="ctr"/>
            <a:r>
              <a:rPr lang="fr-FR" sz="2000" b="1" i="1" dirty="0" smtClean="0"/>
              <a:t>Deu</a:t>
            </a:r>
            <a:r>
              <a:rPr lang="fr-FR" sz="2000" b="1" dirty="0" smtClean="0"/>
              <a:t>x couvertures du </a:t>
            </a:r>
            <a:r>
              <a:rPr lang="fr-FR" sz="2000" b="1" i="1" dirty="0" err="1" smtClean="0"/>
              <a:t>Horla</a:t>
            </a:r>
            <a:r>
              <a:rPr lang="fr-FR" sz="2000" b="1" dirty="0" smtClean="0"/>
              <a:t>. La première par Julian </a:t>
            </a:r>
            <a:r>
              <a:rPr lang="fr-FR" sz="2000" b="1" dirty="0" err="1" smtClean="0"/>
              <a:t>Damazy</a:t>
            </a:r>
            <a:r>
              <a:rPr lang="fr-FR" sz="2000" b="1" dirty="0" smtClean="0"/>
              <a:t> et la seconde </a:t>
            </a:r>
            <a:r>
              <a:rPr lang="fr-FR" sz="2000" b="1" i="1" dirty="0" smtClean="0"/>
              <a:t>Le désespéré</a:t>
            </a:r>
            <a:r>
              <a:rPr lang="fr-FR" sz="2000" b="1" dirty="0" smtClean="0"/>
              <a:t> de </a:t>
            </a:r>
            <a:r>
              <a:rPr lang="fr-FR" sz="2000" b="1" dirty="0" smtClean="0"/>
              <a:t>Courbet, 1843-1845. </a:t>
            </a:r>
            <a:endParaRPr lang="fr-FR" sz="2000" b="1" dirty="0"/>
          </a:p>
        </p:txBody>
      </p:sp>
    </p:spTree>
    <p:extLst>
      <p:ext uri="{BB962C8B-B14F-4D97-AF65-F5344CB8AC3E}">
        <p14:creationId xmlns:p14="http://schemas.microsoft.com/office/powerpoint/2010/main" val="15443261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euill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Feuille.thmx</Template>
  <TotalTime>234</TotalTime>
  <Words>729</Words>
  <Application>Microsoft Macintosh PowerPoint</Application>
  <PresentationFormat>Présentation à l'écran (4:3)</PresentationFormat>
  <Paragraphs>65</Paragraphs>
  <Slides>19</Slides>
  <Notes>2</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Feuille</vt:lpstr>
      <vt:lpstr>Le Fantastique dans les Arts</vt:lpstr>
      <vt:lpstr>De quoi s’agit-il ? </vt:lpstr>
      <vt:lpstr>De quoi parlent-ils ? </vt:lpstr>
      <vt:lpstr>Quelques Œuvres artistiques emblématiques </vt:lpstr>
      <vt:lpstr>Présentation PowerPoint</vt:lpstr>
      <vt:lpstr>Le Cri de Munch a inspiré le célèbre visage de Scream ! </vt:lpstr>
      <vt:lpstr>Présentation PowerPoint</vt:lpstr>
      <vt:lpstr>Petit Focus sur le Horla </vt:lpstr>
      <vt:lpstr>Présentation PowerPoint</vt:lpstr>
      <vt:lpstr>Que sais-je ? </vt:lpstr>
      <vt:lpstr>La figure du Vampire</vt:lpstr>
      <vt:lpstr>Quelle vision du Vampire ? </vt:lpstr>
      <vt:lpstr>Quelques Vampires Connus</vt:lpstr>
      <vt:lpstr>Le Vampire en Images </vt:lpstr>
      <vt:lpstr>Présentation PowerPoint</vt:lpstr>
      <vt:lpstr>Présentation PowerPoint</vt:lpstr>
      <vt:lpstr>Présentation PowerPoint</vt:lpstr>
      <vt:lpstr>Présentation PowerPoint</vt:lpstr>
      <vt:lpstr>A vous de jouer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Fantastique dans les Arts</dc:title>
  <dc:creator>USER</dc:creator>
  <cp:lastModifiedBy>USER</cp:lastModifiedBy>
  <cp:revision>21</cp:revision>
  <dcterms:created xsi:type="dcterms:W3CDTF">2013-11-17T22:09:21Z</dcterms:created>
  <dcterms:modified xsi:type="dcterms:W3CDTF">2013-11-21T20:29:36Z</dcterms:modified>
</cp:coreProperties>
</file>