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4" r:id="rId2"/>
    <p:sldId id="287" r:id="rId3"/>
    <p:sldId id="268" r:id="rId4"/>
    <p:sldId id="288" r:id="rId5"/>
    <p:sldId id="259" r:id="rId6"/>
    <p:sldId id="291" r:id="rId7"/>
    <p:sldId id="315" r:id="rId8"/>
    <p:sldId id="286" r:id="rId9"/>
    <p:sldId id="327" r:id="rId10"/>
    <p:sldId id="323" r:id="rId11"/>
    <p:sldId id="324" r:id="rId12"/>
    <p:sldId id="325" r:id="rId13"/>
    <p:sldId id="326" r:id="rId14"/>
    <p:sldId id="328" r:id="rId15"/>
    <p:sldId id="345" r:id="rId16"/>
    <p:sldId id="330" r:id="rId17"/>
    <p:sldId id="331" r:id="rId18"/>
    <p:sldId id="316" r:id="rId19"/>
    <p:sldId id="317" r:id="rId20"/>
    <p:sldId id="318" r:id="rId21"/>
    <p:sldId id="343" r:id="rId22"/>
    <p:sldId id="321" r:id="rId23"/>
    <p:sldId id="297" r:id="rId24"/>
    <p:sldId id="351" r:id="rId25"/>
    <p:sldId id="298" r:id="rId26"/>
    <p:sldId id="299" r:id="rId27"/>
    <p:sldId id="306" r:id="rId28"/>
    <p:sldId id="334" r:id="rId29"/>
    <p:sldId id="307" r:id="rId30"/>
    <p:sldId id="308" r:id="rId31"/>
    <p:sldId id="335" r:id="rId32"/>
    <p:sldId id="349" r:id="rId33"/>
    <p:sldId id="350" r:id="rId34"/>
    <p:sldId id="304" r:id="rId35"/>
    <p:sldId id="305" r:id="rId36"/>
    <p:sldId id="342" r:id="rId37"/>
    <p:sldId id="347" r:id="rId38"/>
    <p:sldId id="336" r:id="rId39"/>
    <p:sldId id="340" r:id="rId40"/>
    <p:sldId id="341" r:id="rId41"/>
    <p:sldId id="300" r:id="rId42"/>
    <p:sldId id="301" r:id="rId43"/>
    <p:sldId id="303" r:id="rId44"/>
    <p:sldId id="352" r:id="rId45"/>
  </p:sldIdLst>
  <p:sldSz cx="12192000" cy="6858000"/>
  <p:notesSz cx="6881813" cy="100028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hel Coste" initials="MC"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DD7EE"/>
    <a:srgbClr val="66FFCC"/>
    <a:srgbClr val="FFF2CC"/>
    <a:srgbClr val="990099"/>
    <a:srgbClr val="CC00CC"/>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29" autoAdjust="0"/>
    <p:restoredTop sz="94660"/>
  </p:normalViewPr>
  <p:slideViewPr>
    <p:cSldViewPr snapToGrid="0">
      <p:cViewPr varScale="1">
        <p:scale>
          <a:sx n="74" d="100"/>
          <a:sy n="74" d="100"/>
        </p:scale>
        <p:origin x="-438"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26E3D3-0824-486D-9160-B41DC0B118C9}" type="doc">
      <dgm:prSet loTypeId="urn:microsoft.com/office/officeart/2005/8/layout/cycle6" loCatId="cycle" qsTypeId="urn:microsoft.com/office/officeart/2005/8/quickstyle/simple1" qsCatId="simple" csTypeId="urn:microsoft.com/office/officeart/2005/8/colors/accent1_2" csCatId="accent1" phldr="1"/>
      <dgm:spPr/>
      <dgm:t>
        <a:bodyPr/>
        <a:lstStyle/>
        <a:p>
          <a:endParaRPr lang="fr-FR"/>
        </a:p>
      </dgm:t>
    </dgm:pt>
    <dgm:pt modelId="{845D71E0-E16D-43E5-8900-F43FB808626B}">
      <dgm:prSet phldrT="[Texte]" custT="1"/>
      <dgm:spPr/>
      <dgm:t>
        <a:bodyPr/>
        <a:lstStyle/>
        <a:p>
          <a:pPr algn="ctr"/>
          <a:r>
            <a:rPr lang="fr-FR" sz="1700" dirty="0" smtClean="0"/>
            <a:t>Compétences transversales  du socle commun</a:t>
          </a:r>
          <a:endParaRPr lang="fr-FR" sz="1700" dirty="0"/>
        </a:p>
      </dgm:t>
    </dgm:pt>
    <dgm:pt modelId="{29BAED62-F941-4AA8-B540-150E61251727}" type="parTrans" cxnId="{0CC3507B-5D28-46E6-9B58-756190D5FCB2}">
      <dgm:prSet/>
      <dgm:spPr/>
      <dgm:t>
        <a:bodyPr/>
        <a:lstStyle/>
        <a:p>
          <a:pPr algn="ctr"/>
          <a:endParaRPr lang="fr-FR"/>
        </a:p>
      </dgm:t>
    </dgm:pt>
    <dgm:pt modelId="{726BB260-F73D-410D-BA68-614456BB776E}" type="sibTrans" cxnId="{0CC3507B-5D28-46E6-9B58-756190D5FCB2}">
      <dgm:prSet/>
      <dgm:spPr/>
      <dgm:t>
        <a:bodyPr/>
        <a:lstStyle/>
        <a:p>
          <a:pPr algn="ctr"/>
          <a:endParaRPr lang="fr-FR"/>
        </a:p>
      </dgm:t>
    </dgm:pt>
    <dgm:pt modelId="{A2889349-A175-4A2E-BE87-0BB8C9BFE24D}">
      <dgm:prSet phldrT="[Texte]"/>
      <dgm:spPr>
        <a:solidFill>
          <a:srgbClr val="FFFF00"/>
        </a:solidFill>
        <a:ln w="25400"/>
      </dgm:spPr>
      <dgm:t>
        <a:bodyPr/>
        <a:lstStyle/>
        <a:p>
          <a:pPr algn="ctr"/>
          <a:r>
            <a:rPr lang="fr-FR" dirty="0" smtClean="0">
              <a:solidFill>
                <a:schemeClr val="tx1"/>
              </a:solidFill>
            </a:rPr>
            <a:t>Production </a:t>
          </a:r>
          <a:endParaRPr lang="fr-FR" dirty="0">
            <a:solidFill>
              <a:schemeClr val="tx1"/>
            </a:solidFill>
          </a:endParaRPr>
        </a:p>
      </dgm:t>
    </dgm:pt>
    <dgm:pt modelId="{6C6C2783-3AE9-45FB-B988-2E48F34861E8}" type="parTrans" cxnId="{3AD48E44-E893-4C06-9449-66E745BDACF9}">
      <dgm:prSet/>
      <dgm:spPr/>
      <dgm:t>
        <a:bodyPr/>
        <a:lstStyle/>
        <a:p>
          <a:pPr algn="ctr"/>
          <a:endParaRPr lang="fr-FR"/>
        </a:p>
      </dgm:t>
    </dgm:pt>
    <dgm:pt modelId="{5FC8F577-5D22-4ABC-85DA-9E5E07266F9B}" type="sibTrans" cxnId="{3AD48E44-E893-4C06-9449-66E745BDACF9}">
      <dgm:prSet/>
      <dgm:spPr/>
      <dgm:t>
        <a:bodyPr/>
        <a:lstStyle/>
        <a:p>
          <a:pPr algn="ctr"/>
          <a:endParaRPr lang="fr-FR"/>
        </a:p>
      </dgm:t>
    </dgm:pt>
    <dgm:pt modelId="{FDCB579D-C59A-40B7-8787-978B58B792FF}">
      <dgm:prSet phldrT="[Texte]"/>
      <dgm:spPr>
        <a:solidFill>
          <a:srgbClr val="FFFF00"/>
        </a:solidFill>
        <a:ln w="25400">
          <a:solidFill>
            <a:schemeClr val="tx1"/>
          </a:solidFill>
        </a:ln>
      </dgm:spPr>
      <dgm:t>
        <a:bodyPr/>
        <a:lstStyle/>
        <a:p>
          <a:pPr algn="ctr"/>
          <a:r>
            <a:rPr lang="fr-FR" dirty="0" smtClean="0">
              <a:solidFill>
                <a:schemeClr val="tx1"/>
              </a:solidFill>
            </a:rPr>
            <a:t>Restitution</a:t>
          </a:r>
          <a:endParaRPr lang="fr-FR" dirty="0">
            <a:solidFill>
              <a:schemeClr val="tx1"/>
            </a:solidFill>
          </a:endParaRPr>
        </a:p>
      </dgm:t>
    </dgm:pt>
    <dgm:pt modelId="{DF3C3AD3-3ED1-42D2-BC10-E86EB39F1C18}" type="parTrans" cxnId="{A0D7B7BC-0B6A-4BF4-9A98-1269E27A869E}">
      <dgm:prSet/>
      <dgm:spPr/>
      <dgm:t>
        <a:bodyPr/>
        <a:lstStyle/>
        <a:p>
          <a:pPr algn="ctr"/>
          <a:endParaRPr lang="fr-FR"/>
        </a:p>
      </dgm:t>
    </dgm:pt>
    <dgm:pt modelId="{1D38E000-8B36-41E5-AC00-439BE2684269}" type="sibTrans" cxnId="{A0D7B7BC-0B6A-4BF4-9A98-1269E27A869E}">
      <dgm:prSet/>
      <dgm:spPr/>
      <dgm:t>
        <a:bodyPr/>
        <a:lstStyle/>
        <a:p>
          <a:pPr algn="ctr"/>
          <a:endParaRPr lang="fr-FR"/>
        </a:p>
      </dgm:t>
    </dgm:pt>
    <dgm:pt modelId="{CE56D690-3212-4397-923E-7BCA664B9957}">
      <dgm:prSet phldrT="[Texte]" custT="1"/>
      <dgm:spPr/>
      <dgm:t>
        <a:bodyPr/>
        <a:lstStyle/>
        <a:p>
          <a:pPr algn="ctr"/>
          <a:r>
            <a:rPr lang="fr-FR" sz="1700" dirty="0" smtClean="0"/>
            <a:t>notions et compétences des différentes disciplines</a:t>
          </a:r>
          <a:endParaRPr lang="fr-FR" sz="1700" dirty="0"/>
        </a:p>
      </dgm:t>
    </dgm:pt>
    <dgm:pt modelId="{2743E491-AAB4-4D79-94B4-4CCD8DEE7FBD}" type="parTrans" cxnId="{A2482377-575F-4498-AC55-4CCA5D49AF6E}">
      <dgm:prSet/>
      <dgm:spPr/>
      <dgm:t>
        <a:bodyPr/>
        <a:lstStyle/>
        <a:p>
          <a:pPr algn="ctr"/>
          <a:endParaRPr lang="fr-FR"/>
        </a:p>
      </dgm:t>
    </dgm:pt>
    <dgm:pt modelId="{03171835-31E4-485C-A0BA-B096AB779D24}" type="sibTrans" cxnId="{A2482377-575F-4498-AC55-4CCA5D49AF6E}">
      <dgm:prSet/>
      <dgm:spPr/>
      <dgm:t>
        <a:bodyPr/>
        <a:lstStyle/>
        <a:p>
          <a:pPr algn="ctr"/>
          <a:endParaRPr lang="fr-FR"/>
        </a:p>
      </dgm:t>
    </dgm:pt>
    <dgm:pt modelId="{5FAAADFC-A59F-4C9D-B436-84AAE96B500D}">
      <dgm:prSet phldrT="[Texte]" custT="1"/>
      <dgm:spPr>
        <a:solidFill>
          <a:srgbClr val="002060"/>
        </a:solidFill>
        <a:ln w="25400">
          <a:solidFill>
            <a:schemeClr val="tx1"/>
          </a:solidFill>
        </a:ln>
      </dgm:spPr>
      <dgm:t>
        <a:bodyPr/>
        <a:lstStyle/>
        <a:p>
          <a:pPr algn="ctr"/>
          <a:r>
            <a:rPr lang="fr-FR" sz="1700" dirty="0" smtClean="0"/>
            <a:t>Usage du numérique</a:t>
          </a:r>
          <a:endParaRPr lang="fr-FR" sz="1700" dirty="0"/>
        </a:p>
      </dgm:t>
    </dgm:pt>
    <dgm:pt modelId="{A2C0B29A-37F9-4B4A-A64C-C861FBD8AABA}" type="parTrans" cxnId="{75C275FE-1270-4EF4-A98E-D1AD7C526736}">
      <dgm:prSet/>
      <dgm:spPr/>
      <dgm:t>
        <a:bodyPr/>
        <a:lstStyle/>
        <a:p>
          <a:pPr algn="ctr"/>
          <a:endParaRPr lang="fr-FR"/>
        </a:p>
      </dgm:t>
    </dgm:pt>
    <dgm:pt modelId="{D92BC64D-17D1-4C76-8FE5-5741655702E1}" type="sibTrans" cxnId="{75C275FE-1270-4EF4-A98E-D1AD7C526736}">
      <dgm:prSet/>
      <dgm:spPr/>
      <dgm:t>
        <a:bodyPr/>
        <a:lstStyle/>
        <a:p>
          <a:pPr algn="ctr"/>
          <a:endParaRPr lang="fr-FR"/>
        </a:p>
      </dgm:t>
    </dgm:pt>
    <dgm:pt modelId="{9A70F5FE-8DC7-4B23-A97E-699F55AD4C80}">
      <dgm:prSet phldrT="[Texte]" custT="1"/>
      <dgm:spPr/>
      <dgm:t>
        <a:bodyPr/>
        <a:lstStyle/>
        <a:p>
          <a:pPr algn="ctr"/>
          <a:r>
            <a:rPr lang="fr-FR" sz="1700" dirty="0" smtClean="0"/>
            <a:t>Démarche dans le projet</a:t>
          </a:r>
          <a:endParaRPr lang="fr-FR" sz="1700" dirty="0"/>
        </a:p>
      </dgm:t>
    </dgm:pt>
    <dgm:pt modelId="{F8F657D2-4166-4523-9562-87C007147750}" type="sibTrans" cxnId="{C00087EC-FE12-4E72-BC22-272962B09A04}">
      <dgm:prSet/>
      <dgm:spPr/>
      <dgm:t>
        <a:bodyPr/>
        <a:lstStyle/>
        <a:p>
          <a:pPr algn="ctr"/>
          <a:endParaRPr lang="fr-FR"/>
        </a:p>
      </dgm:t>
    </dgm:pt>
    <dgm:pt modelId="{3761E92E-D1AA-4F67-BB63-9F21ECF7FCBA}" type="parTrans" cxnId="{C00087EC-FE12-4E72-BC22-272962B09A04}">
      <dgm:prSet/>
      <dgm:spPr/>
      <dgm:t>
        <a:bodyPr/>
        <a:lstStyle/>
        <a:p>
          <a:pPr algn="ctr"/>
          <a:endParaRPr lang="fr-FR"/>
        </a:p>
      </dgm:t>
    </dgm:pt>
    <dgm:pt modelId="{86038346-E91A-4902-8C88-A777C2142E62}" type="pres">
      <dgm:prSet presAssocID="{D126E3D3-0824-486D-9160-B41DC0B118C9}" presName="cycle" presStyleCnt="0">
        <dgm:presLayoutVars>
          <dgm:dir/>
          <dgm:resizeHandles val="exact"/>
        </dgm:presLayoutVars>
      </dgm:prSet>
      <dgm:spPr/>
      <dgm:t>
        <a:bodyPr/>
        <a:lstStyle/>
        <a:p>
          <a:endParaRPr lang="fr-FR"/>
        </a:p>
      </dgm:t>
    </dgm:pt>
    <dgm:pt modelId="{A468D852-7FD0-41A7-94E4-1895EEEDBCDA}" type="pres">
      <dgm:prSet presAssocID="{845D71E0-E16D-43E5-8900-F43FB808626B}" presName="node" presStyleLbl="node1" presStyleIdx="0" presStyleCnt="6" custScaleX="188318">
        <dgm:presLayoutVars>
          <dgm:bulletEnabled val="1"/>
        </dgm:presLayoutVars>
      </dgm:prSet>
      <dgm:spPr/>
      <dgm:t>
        <a:bodyPr/>
        <a:lstStyle/>
        <a:p>
          <a:endParaRPr lang="fr-FR"/>
        </a:p>
      </dgm:t>
    </dgm:pt>
    <dgm:pt modelId="{3B38EBB7-840E-41AA-8C0C-695D560D40D7}" type="pres">
      <dgm:prSet presAssocID="{845D71E0-E16D-43E5-8900-F43FB808626B}" presName="spNode" presStyleCnt="0"/>
      <dgm:spPr/>
    </dgm:pt>
    <dgm:pt modelId="{CA7AD7AD-7E5A-4E59-9D49-B06ADF401C95}" type="pres">
      <dgm:prSet presAssocID="{726BB260-F73D-410D-BA68-614456BB776E}" presName="sibTrans" presStyleLbl="sibTrans1D1" presStyleIdx="0" presStyleCnt="6"/>
      <dgm:spPr/>
      <dgm:t>
        <a:bodyPr/>
        <a:lstStyle/>
        <a:p>
          <a:endParaRPr lang="fr-FR"/>
        </a:p>
      </dgm:t>
    </dgm:pt>
    <dgm:pt modelId="{5A84B468-58F4-46B9-9F6E-42FBC8D2E8BB}" type="pres">
      <dgm:prSet presAssocID="{A2889349-A175-4A2E-BE87-0BB8C9BFE24D}" presName="node" presStyleLbl="node1" presStyleIdx="1" presStyleCnt="6">
        <dgm:presLayoutVars>
          <dgm:bulletEnabled val="1"/>
        </dgm:presLayoutVars>
      </dgm:prSet>
      <dgm:spPr/>
      <dgm:t>
        <a:bodyPr/>
        <a:lstStyle/>
        <a:p>
          <a:endParaRPr lang="fr-FR"/>
        </a:p>
      </dgm:t>
    </dgm:pt>
    <dgm:pt modelId="{C9D09A45-38C8-4F6D-A324-9E49C5EFFFAB}" type="pres">
      <dgm:prSet presAssocID="{A2889349-A175-4A2E-BE87-0BB8C9BFE24D}" presName="spNode" presStyleCnt="0"/>
      <dgm:spPr/>
    </dgm:pt>
    <dgm:pt modelId="{0A9BB98B-C95A-453E-ADE8-C28310C3C137}" type="pres">
      <dgm:prSet presAssocID="{5FC8F577-5D22-4ABC-85DA-9E5E07266F9B}" presName="sibTrans" presStyleLbl="sibTrans1D1" presStyleIdx="1" presStyleCnt="6"/>
      <dgm:spPr/>
      <dgm:t>
        <a:bodyPr/>
        <a:lstStyle/>
        <a:p>
          <a:endParaRPr lang="fr-FR"/>
        </a:p>
      </dgm:t>
    </dgm:pt>
    <dgm:pt modelId="{EFC49D4A-882E-4A3A-93DB-78FDC6B5BCB5}" type="pres">
      <dgm:prSet presAssocID="{FDCB579D-C59A-40B7-8787-978B58B792FF}" presName="node" presStyleLbl="node1" presStyleIdx="2" presStyleCnt="6">
        <dgm:presLayoutVars>
          <dgm:bulletEnabled val="1"/>
        </dgm:presLayoutVars>
      </dgm:prSet>
      <dgm:spPr/>
      <dgm:t>
        <a:bodyPr/>
        <a:lstStyle/>
        <a:p>
          <a:endParaRPr lang="fr-FR"/>
        </a:p>
      </dgm:t>
    </dgm:pt>
    <dgm:pt modelId="{280D7E5F-CD7F-4659-BCAE-061091600FB0}" type="pres">
      <dgm:prSet presAssocID="{FDCB579D-C59A-40B7-8787-978B58B792FF}" presName="spNode" presStyleCnt="0"/>
      <dgm:spPr/>
    </dgm:pt>
    <dgm:pt modelId="{9E97CCD5-39D2-499C-A3EA-64A4619C2A12}" type="pres">
      <dgm:prSet presAssocID="{1D38E000-8B36-41E5-AC00-439BE2684269}" presName="sibTrans" presStyleLbl="sibTrans1D1" presStyleIdx="2" presStyleCnt="6"/>
      <dgm:spPr/>
      <dgm:t>
        <a:bodyPr/>
        <a:lstStyle/>
        <a:p>
          <a:endParaRPr lang="fr-FR"/>
        </a:p>
      </dgm:t>
    </dgm:pt>
    <dgm:pt modelId="{5E151BDE-6CB0-47D3-9C24-743856ED633A}" type="pres">
      <dgm:prSet presAssocID="{5FAAADFC-A59F-4C9D-B436-84AAE96B500D}" presName="node" presStyleLbl="node1" presStyleIdx="3" presStyleCnt="6">
        <dgm:presLayoutVars>
          <dgm:bulletEnabled val="1"/>
        </dgm:presLayoutVars>
      </dgm:prSet>
      <dgm:spPr/>
      <dgm:t>
        <a:bodyPr/>
        <a:lstStyle/>
        <a:p>
          <a:endParaRPr lang="fr-FR"/>
        </a:p>
      </dgm:t>
    </dgm:pt>
    <dgm:pt modelId="{F3C8FFDD-A61A-4DC6-BE83-1E9B57D3C6FC}" type="pres">
      <dgm:prSet presAssocID="{5FAAADFC-A59F-4C9D-B436-84AAE96B500D}" presName="spNode" presStyleCnt="0"/>
      <dgm:spPr/>
    </dgm:pt>
    <dgm:pt modelId="{17D82C0B-D062-4B0D-BDB7-2253DA08EEB0}" type="pres">
      <dgm:prSet presAssocID="{D92BC64D-17D1-4C76-8FE5-5741655702E1}" presName="sibTrans" presStyleLbl="sibTrans1D1" presStyleIdx="3" presStyleCnt="6"/>
      <dgm:spPr/>
      <dgm:t>
        <a:bodyPr/>
        <a:lstStyle/>
        <a:p>
          <a:endParaRPr lang="fr-FR"/>
        </a:p>
      </dgm:t>
    </dgm:pt>
    <dgm:pt modelId="{23888FD1-1A2F-4127-AE8F-274FBEFE1562}" type="pres">
      <dgm:prSet presAssocID="{CE56D690-3212-4397-923E-7BCA664B9957}" presName="node" presStyleLbl="node1" presStyleIdx="4" presStyleCnt="6" custScaleX="166497" custScaleY="148009">
        <dgm:presLayoutVars>
          <dgm:bulletEnabled val="1"/>
        </dgm:presLayoutVars>
      </dgm:prSet>
      <dgm:spPr/>
      <dgm:t>
        <a:bodyPr/>
        <a:lstStyle/>
        <a:p>
          <a:endParaRPr lang="fr-FR"/>
        </a:p>
      </dgm:t>
    </dgm:pt>
    <dgm:pt modelId="{72CB31D8-6C47-4E7E-B98B-AB2A9CB4FD10}" type="pres">
      <dgm:prSet presAssocID="{CE56D690-3212-4397-923E-7BCA664B9957}" presName="spNode" presStyleCnt="0"/>
      <dgm:spPr/>
    </dgm:pt>
    <dgm:pt modelId="{D58D6721-DBAB-44B5-9593-2D20904E497B}" type="pres">
      <dgm:prSet presAssocID="{03171835-31E4-485C-A0BA-B096AB779D24}" presName="sibTrans" presStyleLbl="sibTrans1D1" presStyleIdx="4" presStyleCnt="6"/>
      <dgm:spPr/>
      <dgm:t>
        <a:bodyPr/>
        <a:lstStyle/>
        <a:p>
          <a:endParaRPr lang="fr-FR"/>
        </a:p>
      </dgm:t>
    </dgm:pt>
    <dgm:pt modelId="{4141BF05-16CB-4C09-8878-95E439691BAB}" type="pres">
      <dgm:prSet presAssocID="{9A70F5FE-8DC7-4B23-A97E-699F55AD4C80}" presName="node" presStyleLbl="node1" presStyleIdx="5" presStyleCnt="6" custScaleX="113903">
        <dgm:presLayoutVars>
          <dgm:bulletEnabled val="1"/>
        </dgm:presLayoutVars>
      </dgm:prSet>
      <dgm:spPr/>
      <dgm:t>
        <a:bodyPr/>
        <a:lstStyle/>
        <a:p>
          <a:endParaRPr lang="fr-FR"/>
        </a:p>
      </dgm:t>
    </dgm:pt>
    <dgm:pt modelId="{D35073CD-3775-4CB5-9B55-5855F3D72E1B}" type="pres">
      <dgm:prSet presAssocID="{9A70F5FE-8DC7-4B23-A97E-699F55AD4C80}" presName="spNode" presStyleCnt="0"/>
      <dgm:spPr/>
    </dgm:pt>
    <dgm:pt modelId="{BDF209DE-7E82-4343-8636-712B224106D4}" type="pres">
      <dgm:prSet presAssocID="{F8F657D2-4166-4523-9562-87C007147750}" presName="sibTrans" presStyleLbl="sibTrans1D1" presStyleIdx="5" presStyleCnt="6"/>
      <dgm:spPr/>
      <dgm:t>
        <a:bodyPr/>
        <a:lstStyle/>
        <a:p>
          <a:endParaRPr lang="fr-FR"/>
        </a:p>
      </dgm:t>
    </dgm:pt>
  </dgm:ptLst>
  <dgm:cxnLst>
    <dgm:cxn modelId="{A2482377-575F-4498-AC55-4CCA5D49AF6E}" srcId="{D126E3D3-0824-486D-9160-B41DC0B118C9}" destId="{CE56D690-3212-4397-923E-7BCA664B9957}" srcOrd="4" destOrd="0" parTransId="{2743E491-AAB4-4D79-94B4-4CCD8DEE7FBD}" sibTransId="{03171835-31E4-485C-A0BA-B096AB779D24}"/>
    <dgm:cxn modelId="{75C275FE-1270-4EF4-A98E-D1AD7C526736}" srcId="{D126E3D3-0824-486D-9160-B41DC0B118C9}" destId="{5FAAADFC-A59F-4C9D-B436-84AAE96B500D}" srcOrd="3" destOrd="0" parTransId="{A2C0B29A-37F9-4B4A-A64C-C861FBD8AABA}" sibTransId="{D92BC64D-17D1-4C76-8FE5-5741655702E1}"/>
    <dgm:cxn modelId="{281DCC21-2E84-4F4E-8876-C213ADF031B5}" type="presOf" srcId="{D126E3D3-0824-486D-9160-B41DC0B118C9}" destId="{86038346-E91A-4902-8C88-A777C2142E62}" srcOrd="0" destOrd="0" presId="urn:microsoft.com/office/officeart/2005/8/layout/cycle6"/>
    <dgm:cxn modelId="{2735C77C-7B27-4820-BCF4-E98A678ACD55}" type="presOf" srcId="{726BB260-F73D-410D-BA68-614456BB776E}" destId="{CA7AD7AD-7E5A-4E59-9D49-B06ADF401C95}" srcOrd="0" destOrd="0" presId="urn:microsoft.com/office/officeart/2005/8/layout/cycle6"/>
    <dgm:cxn modelId="{799EDC48-D47F-47A2-9535-3E9E5B433A9D}" type="presOf" srcId="{D92BC64D-17D1-4C76-8FE5-5741655702E1}" destId="{17D82C0B-D062-4B0D-BDB7-2253DA08EEB0}" srcOrd="0" destOrd="0" presId="urn:microsoft.com/office/officeart/2005/8/layout/cycle6"/>
    <dgm:cxn modelId="{E40F7FCE-8D03-443D-AE2B-DC4C41CCF1B9}" type="presOf" srcId="{CE56D690-3212-4397-923E-7BCA664B9957}" destId="{23888FD1-1A2F-4127-AE8F-274FBEFE1562}" srcOrd="0" destOrd="0" presId="urn:microsoft.com/office/officeart/2005/8/layout/cycle6"/>
    <dgm:cxn modelId="{9909865A-F055-4920-966A-6ACD57575308}" type="presOf" srcId="{A2889349-A175-4A2E-BE87-0BB8C9BFE24D}" destId="{5A84B468-58F4-46B9-9F6E-42FBC8D2E8BB}" srcOrd="0" destOrd="0" presId="urn:microsoft.com/office/officeart/2005/8/layout/cycle6"/>
    <dgm:cxn modelId="{A0D7B7BC-0B6A-4BF4-9A98-1269E27A869E}" srcId="{D126E3D3-0824-486D-9160-B41DC0B118C9}" destId="{FDCB579D-C59A-40B7-8787-978B58B792FF}" srcOrd="2" destOrd="0" parTransId="{DF3C3AD3-3ED1-42D2-BC10-E86EB39F1C18}" sibTransId="{1D38E000-8B36-41E5-AC00-439BE2684269}"/>
    <dgm:cxn modelId="{EC04B220-D305-46A3-8789-6E0AC2F6EEE7}" type="presOf" srcId="{845D71E0-E16D-43E5-8900-F43FB808626B}" destId="{A468D852-7FD0-41A7-94E4-1895EEEDBCDA}" srcOrd="0" destOrd="0" presId="urn:microsoft.com/office/officeart/2005/8/layout/cycle6"/>
    <dgm:cxn modelId="{3AD48E44-E893-4C06-9449-66E745BDACF9}" srcId="{D126E3D3-0824-486D-9160-B41DC0B118C9}" destId="{A2889349-A175-4A2E-BE87-0BB8C9BFE24D}" srcOrd="1" destOrd="0" parTransId="{6C6C2783-3AE9-45FB-B988-2E48F34861E8}" sibTransId="{5FC8F577-5D22-4ABC-85DA-9E5E07266F9B}"/>
    <dgm:cxn modelId="{69FBEEB8-5B70-4710-AEC8-4E036019E0E5}" type="presOf" srcId="{5FC8F577-5D22-4ABC-85DA-9E5E07266F9B}" destId="{0A9BB98B-C95A-453E-ADE8-C28310C3C137}" srcOrd="0" destOrd="0" presId="urn:microsoft.com/office/officeart/2005/8/layout/cycle6"/>
    <dgm:cxn modelId="{9C7BDFA5-8CE1-4350-A916-080146991647}" type="presOf" srcId="{5FAAADFC-A59F-4C9D-B436-84AAE96B500D}" destId="{5E151BDE-6CB0-47D3-9C24-743856ED633A}" srcOrd="0" destOrd="0" presId="urn:microsoft.com/office/officeart/2005/8/layout/cycle6"/>
    <dgm:cxn modelId="{E6BF60BA-266B-4EDE-8196-F8792D17E531}" type="presOf" srcId="{03171835-31E4-485C-A0BA-B096AB779D24}" destId="{D58D6721-DBAB-44B5-9593-2D20904E497B}" srcOrd="0" destOrd="0" presId="urn:microsoft.com/office/officeart/2005/8/layout/cycle6"/>
    <dgm:cxn modelId="{1458FFBB-2FFD-4C69-A203-C2DF05F8E0B1}" type="presOf" srcId="{1D38E000-8B36-41E5-AC00-439BE2684269}" destId="{9E97CCD5-39D2-499C-A3EA-64A4619C2A12}" srcOrd="0" destOrd="0" presId="urn:microsoft.com/office/officeart/2005/8/layout/cycle6"/>
    <dgm:cxn modelId="{C00087EC-FE12-4E72-BC22-272962B09A04}" srcId="{D126E3D3-0824-486D-9160-B41DC0B118C9}" destId="{9A70F5FE-8DC7-4B23-A97E-699F55AD4C80}" srcOrd="5" destOrd="0" parTransId="{3761E92E-D1AA-4F67-BB63-9F21ECF7FCBA}" sibTransId="{F8F657D2-4166-4523-9562-87C007147750}"/>
    <dgm:cxn modelId="{9E790A59-0A27-4C1E-8EB5-906E3983BE3D}" type="presOf" srcId="{F8F657D2-4166-4523-9562-87C007147750}" destId="{BDF209DE-7E82-4343-8636-712B224106D4}" srcOrd="0" destOrd="0" presId="urn:microsoft.com/office/officeart/2005/8/layout/cycle6"/>
    <dgm:cxn modelId="{FE2C27FC-E753-4068-B522-F57D462142F5}" type="presOf" srcId="{9A70F5FE-8DC7-4B23-A97E-699F55AD4C80}" destId="{4141BF05-16CB-4C09-8878-95E439691BAB}" srcOrd="0" destOrd="0" presId="urn:microsoft.com/office/officeart/2005/8/layout/cycle6"/>
    <dgm:cxn modelId="{E847A78B-A19F-41F1-ACF3-CFCFF3B953A1}" type="presOf" srcId="{FDCB579D-C59A-40B7-8787-978B58B792FF}" destId="{EFC49D4A-882E-4A3A-93DB-78FDC6B5BCB5}" srcOrd="0" destOrd="0" presId="urn:microsoft.com/office/officeart/2005/8/layout/cycle6"/>
    <dgm:cxn modelId="{0CC3507B-5D28-46E6-9B58-756190D5FCB2}" srcId="{D126E3D3-0824-486D-9160-B41DC0B118C9}" destId="{845D71E0-E16D-43E5-8900-F43FB808626B}" srcOrd="0" destOrd="0" parTransId="{29BAED62-F941-4AA8-B540-150E61251727}" sibTransId="{726BB260-F73D-410D-BA68-614456BB776E}"/>
    <dgm:cxn modelId="{FA6E5A2F-E055-4BC7-B558-34C696AFA47C}" type="presParOf" srcId="{86038346-E91A-4902-8C88-A777C2142E62}" destId="{A468D852-7FD0-41A7-94E4-1895EEEDBCDA}" srcOrd="0" destOrd="0" presId="urn:microsoft.com/office/officeart/2005/8/layout/cycle6"/>
    <dgm:cxn modelId="{4BFD2C3F-0286-4F97-947B-5DCC2D1F5808}" type="presParOf" srcId="{86038346-E91A-4902-8C88-A777C2142E62}" destId="{3B38EBB7-840E-41AA-8C0C-695D560D40D7}" srcOrd="1" destOrd="0" presId="urn:microsoft.com/office/officeart/2005/8/layout/cycle6"/>
    <dgm:cxn modelId="{2785EB1F-AC91-43DB-96F9-72C152DE3A74}" type="presParOf" srcId="{86038346-E91A-4902-8C88-A777C2142E62}" destId="{CA7AD7AD-7E5A-4E59-9D49-B06ADF401C95}" srcOrd="2" destOrd="0" presId="urn:microsoft.com/office/officeart/2005/8/layout/cycle6"/>
    <dgm:cxn modelId="{F92F090E-DC70-4E53-BC6A-285ED4A9603E}" type="presParOf" srcId="{86038346-E91A-4902-8C88-A777C2142E62}" destId="{5A84B468-58F4-46B9-9F6E-42FBC8D2E8BB}" srcOrd="3" destOrd="0" presId="urn:microsoft.com/office/officeart/2005/8/layout/cycle6"/>
    <dgm:cxn modelId="{79E01C19-B3AD-49CD-B20F-D0C9F9E83F6C}" type="presParOf" srcId="{86038346-E91A-4902-8C88-A777C2142E62}" destId="{C9D09A45-38C8-4F6D-A324-9E49C5EFFFAB}" srcOrd="4" destOrd="0" presId="urn:microsoft.com/office/officeart/2005/8/layout/cycle6"/>
    <dgm:cxn modelId="{996A53BF-AB74-45E6-B9D1-9999851514E7}" type="presParOf" srcId="{86038346-E91A-4902-8C88-A777C2142E62}" destId="{0A9BB98B-C95A-453E-ADE8-C28310C3C137}" srcOrd="5" destOrd="0" presId="urn:microsoft.com/office/officeart/2005/8/layout/cycle6"/>
    <dgm:cxn modelId="{5204249A-69D0-42D7-A032-EA69E9CEBF36}" type="presParOf" srcId="{86038346-E91A-4902-8C88-A777C2142E62}" destId="{EFC49D4A-882E-4A3A-93DB-78FDC6B5BCB5}" srcOrd="6" destOrd="0" presId="urn:microsoft.com/office/officeart/2005/8/layout/cycle6"/>
    <dgm:cxn modelId="{581AB664-AEDD-4F9B-BFF4-91AC317A68C0}" type="presParOf" srcId="{86038346-E91A-4902-8C88-A777C2142E62}" destId="{280D7E5F-CD7F-4659-BCAE-061091600FB0}" srcOrd="7" destOrd="0" presId="urn:microsoft.com/office/officeart/2005/8/layout/cycle6"/>
    <dgm:cxn modelId="{B0A90BC6-D65C-4ED8-9663-300A4610EEAC}" type="presParOf" srcId="{86038346-E91A-4902-8C88-A777C2142E62}" destId="{9E97CCD5-39D2-499C-A3EA-64A4619C2A12}" srcOrd="8" destOrd="0" presId="urn:microsoft.com/office/officeart/2005/8/layout/cycle6"/>
    <dgm:cxn modelId="{24309853-A4D6-42F3-B315-AFBA5C8A56AD}" type="presParOf" srcId="{86038346-E91A-4902-8C88-A777C2142E62}" destId="{5E151BDE-6CB0-47D3-9C24-743856ED633A}" srcOrd="9" destOrd="0" presId="urn:microsoft.com/office/officeart/2005/8/layout/cycle6"/>
    <dgm:cxn modelId="{DD15BCBF-B51C-4DB8-A936-8E96597B6F8E}" type="presParOf" srcId="{86038346-E91A-4902-8C88-A777C2142E62}" destId="{F3C8FFDD-A61A-4DC6-BE83-1E9B57D3C6FC}" srcOrd="10" destOrd="0" presId="urn:microsoft.com/office/officeart/2005/8/layout/cycle6"/>
    <dgm:cxn modelId="{77B923F9-821A-456F-B606-DA84BD4D9D3B}" type="presParOf" srcId="{86038346-E91A-4902-8C88-A777C2142E62}" destId="{17D82C0B-D062-4B0D-BDB7-2253DA08EEB0}" srcOrd="11" destOrd="0" presId="urn:microsoft.com/office/officeart/2005/8/layout/cycle6"/>
    <dgm:cxn modelId="{0414D01F-B57E-4E24-9B80-C73C68617AC3}" type="presParOf" srcId="{86038346-E91A-4902-8C88-A777C2142E62}" destId="{23888FD1-1A2F-4127-AE8F-274FBEFE1562}" srcOrd="12" destOrd="0" presId="urn:microsoft.com/office/officeart/2005/8/layout/cycle6"/>
    <dgm:cxn modelId="{2F656A54-EE29-4F09-81B1-9AA6F27343AB}" type="presParOf" srcId="{86038346-E91A-4902-8C88-A777C2142E62}" destId="{72CB31D8-6C47-4E7E-B98B-AB2A9CB4FD10}" srcOrd="13" destOrd="0" presId="urn:microsoft.com/office/officeart/2005/8/layout/cycle6"/>
    <dgm:cxn modelId="{70B84A2C-BF19-4F59-A14F-28CCC5FA0CE3}" type="presParOf" srcId="{86038346-E91A-4902-8C88-A777C2142E62}" destId="{D58D6721-DBAB-44B5-9593-2D20904E497B}" srcOrd="14" destOrd="0" presId="urn:microsoft.com/office/officeart/2005/8/layout/cycle6"/>
    <dgm:cxn modelId="{524F3766-22CE-443A-8838-98F72A2C0050}" type="presParOf" srcId="{86038346-E91A-4902-8C88-A777C2142E62}" destId="{4141BF05-16CB-4C09-8878-95E439691BAB}" srcOrd="15" destOrd="0" presId="urn:microsoft.com/office/officeart/2005/8/layout/cycle6"/>
    <dgm:cxn modelId="{2D655055-EE15-45AC-937E-812ED74D4343}" type="presParOf" srcId="{86038346-E91A-4902-8C88-A777C2142E62}" destId="{D35073CD-3775-4CB5-9B55-5855F3D72E1B}" srcOrd="16" destOrd="0" presId="urn:microsoft.com/office/officeart/2005/8/layout/cycle6"/>
    <dgm:cxn modelId="{4E9AB2B1-779F-46A6-8F9B-456F20D99AD4}" type="presParOf" srcId="{86038346-E91A-4902-8C88-A777C2142E62}" destId="{BDF209DE-7E82-4343-8636-712B224106D4}" srcOrd="17" destOrd="0" presId="urn:microsoft.com/office/officeart/2005/8/layout/cycle6"/>
  </dgm:cxnLst>
  <dgm:bg/>
  <dgm:whole>
    <a:ln w="25400">
      <a:solidFill>
        <a:schemeClr val="tx1"/>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68D852-7FD0-41A7-94E4-1895EEEDBCDA}">
      <dsp:nvSpPr>
        <dsp:cNvPr id="0" name=""/>
        <dsp:cNvSpPr/>
      </dsp:nvSpPr>
      <dsp:spPr>
        <a:xfrm>
          <a:off x="1657706" y="2057"/>
          <a:ext cx="2202498" cy="76021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fr-FR" sz="1700" kern="1200" dirty="0" smtClean="0"/>
            <a:t>Compétences transversales  du socle commun</a:t>
          </a:r>
          <a:endParaRPr lang="fr-FR" sz="1700" kern="1200" dirty="0"/>
        </a:p>
      </dsp:txBody>
      <dsp:txXfrm>
        <a:off x="1694817" y="39168"/>
        <a:ext cx="2128276" cy="685994"/>
      </dsp:txXfrm>
    </dsp:sp>
    <dsp:sp modelId="{CA7AD7AD-7E5A-4E59-9D49-B06ADF401C95}">
      <dsp:nvSpPr>
        <dsp:cNvPr id="0" name=""/>
        <dsp:cNvSpPr/>
      </dsp:nvSpPr>
      <dsp:spPr>
        <a:xfrm>
          <a:off x="967810" y="382165"/>
          <a:ext cx="3582292" cy="3582292"/>
        </a:xfrm>
        <a:custGeom>
          <a:avLst/>
          <a:gdLst/>
          <a:ahLst/>
          <a:cxnLst/>
          <a:rect l="0" t="0" r="0" b="0"/>
          <a:pathLst>
            <a:path>
              <a:moveTo>
                <a:pt x="2894032" y="379818"/>
              </a:moveTo>
              <a:arcTo wR="1791146" hR="1791146" stAng="18480357" swAng="390733"/>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5A84B468-58F4-46B9-9F6E-42FBC8D2E8BB}">
      <dsp:nvSpPr>
        <dsp:cNvPr id="0" name=""/>
        <dsp:cNvSpPr/>
      </dsp:nvSpPr>
      <dsp:spPr>
        <a:xfrm>
          <a:off x="3725352" y="897630"/>
          <a:ext cx="1169563" cy="760216"/>
        </a:xfrm>
        <a:prstGeom prst="roundRect">
          <a:avLst/>
        </a:prstGeom>
        <a:solidFill>
          <a:srgbClr val="FFFF00"/>
        </a:solidFill>
        <a:ln w="254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fr-FR" sz="1700" kern="1200" dirty="0" smtClean="0">
              <a:solidFill>
                <a:schemeClr val="tx1"/>
              </a:solidFill>
            </a:rPr>
            <a:t>Production </a:t>
          </a:r>
          <a:endParaRPr lang="fr-FR" sz="1700" kern="1200" dirty="0">
            <a:solidFill>
              <a:schemeClr val="tx1"/>
            </a:solidFill>
          </a:endParaRPr>
        </a:p>
      </dsp:txBody>
      <dsp:txXfrm>
        <a:off x="3762463" y="934741"/>
        <a:ext cx="1095341" cy="685994"/>
      </dsp:txXfrm>
    </dsp:sp>
    <dsp:sp modelId="{0A9BB98B-C95A-453E-ADE8-C28310C3C137}">
      <dsp:nvSpPr>
        <dsp:cNvPr id="0" name=""/>
        <dsp:cNvSpPr/>
      </dsp:nvSpPr>
      <dsp:spPr>
        <a:xfrm>
          <a:off x="967810" y="382165"/>
          <a:ext cx="3582292" cy="3582292"/>
        </a:xfrm>
        <a:custGeom>
          <a:avLst/>
          <a:gdLst/>
          <a:ahLst/>
          <a:cxnLst/>
          <a:rect l="0" t="0" r="0" b="0"/>
          <a:pathLst>
            <a:path>
              <a:moveTo>
                <a:pt x="3509456" y="1285562"/>
              </a:moveTo>
              <a:arcTo wR="1791146" hR="1791146" stAng="20616263" swAng="1967473"/>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EFC49D4A-882E-4A3A-93DB-78FDC6B5BCB5}">
      <dsp:nvSpPr>
        <dsp:cNvPr id="0" name=""/>
        <dsp:cNvSpPr/>
      </dsp:nvSpPr>
      <dsp:spPr>
        <a:xfrm>
          <a:off x="3725352" y="2688776"/>
          <a:ext cx="1169563" cy="760216"/>
        </a:xfrm>
        <a:prstGeom prst="roundRect">
          <a:avLst/>
        </a:prstGeom>
        <a:solidFill>
          <a:srgbClr val="FFFF00"/>
        </a:solidFill>
        <a:ln w="254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fr-FR" sz="1700" kern="1200" dirty="0" smtClean="0">
              <a:solidFill>
                <a:schemeClr val="tx1"/>
              </a:solidFill>
            </a:rPr>
            <a:t>Restitution</a:t>
          </a:r>
          <a:endParaRPr lang="fr-FR" sz="1700" kern="1200" dirty="0">
            <a:solidFill>
              <a:schemeClr val="tx1"/>
            </a:solidFill>
          </a:endParaRPr>
        </a:p>
      </dsp:txBody>
      <dsp:txXfrm>
        <a:off x="3762463" y="2725887"/>
        <a:ext cx="1095341" cy="685994"/>
      </dsp:txXfrm>
    </dsp:sp>
    <dsp:sp modelId="{9E97CCD5-39D2-499C-A3EA-64A4619C2A12}">
      <dsp:nvSpPr>
        <dsp:cNvPr id="0" name=""/>
        <dsp:cNvSpPr/>
      </dsp:nvSpPr>
      <dsp:spPr>
        <a:xfrm>
          <a:off x="967810" y="382165"/>
          <a:ext cx="3582292" cy="3582292"/>
        </a:xfrm>
        <a:custGeom>
          <a:avLst/>
          <a:gdLst/>
          <a:ahLst/>
          <a:cxnLst/>
          <a:rect l="0" t="0" r="0" b="0"/>
          <a:pathLst>
            <a:path>
              <a:moveTo>
                <a:pt x="3042811" y="3072370"/>
              </a:moveTo>
              <a:arcTo wR="1791146" hR="1791146" stAng="2740117" swAng="1501359"/>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5E151BDE-6CB0-47D3-9C24-743856ED633A}">
      <dsp:nvSpPr>
        <dsp:cNvPr id="0" name=""/>
        <dsp:cNvSpPr/>
      </dsp:nvSpPr>
      <dsp:spPr>
        <a:xfrm>
          <a:off x="2174174" y="3584349"/>
          <a:ext cx="1169563" cy="760216"/>
        </a:xfrm>
        <a:prstGeom prst="roundRect">
          <a:avLst/>
        </a:prstGeom>
        <a:solidFill>
          <a:srgbClr val="002060"/>
        </a:solidFill>
        <a:ln w="254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fr-FR" sz="1700" kern="1200" dirty="0" smtClean="0"/>
            <a:t>Usage du numérique</a:t>
          </a:r>
          <a:endParaRPr lang="fr-FR" sz="1700" kern="1200" dirty="0"/>
        </a:p>
      </dsp:txBody>
      <dsp:txXfrm>
        <a:off x="2211285" y="3621460"/>
        <a:ext cx="1095341" cy="685994"/>
      </dsp:txXfrm>
    </dsp:sp>
    <dsp:sp modelId="{17D82C0B-D062-4B0D-BDB7-2253DA08EEB0}">
      <dsp:nvSpPr>
        <dsp:cNvPr id="0" name=""/>
        <dsp:cNvSpPr/>
      </dsp:nvSpPr>
      <dsp:spPr>
        <a:xfrm>
          <a:off x="967810" y="382165"/>
          <a:ext cx="3582292" cy="3582292"/>
        </a:xfrm>
        <a:custGeom>
          <a:avLst/>
          <a:gdLst/>
          <a:ahLst/>
          <a:cxnLst/>
          <a:rect l="0" t="0" r="0" b="0"/>
          <a:pathLst>
            <a:path>
              <a:moveTo>
                <a:pt x="1201523" y="3482462"/>
              </a:moveTo>
              <a:arcTo wR="1791146" hR="1791146" stAng="6553167" swAng="967106"/>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23888FD1-1A2F-4127-AE8F-274FBEFE1562}">
      <dsp:nvSpPr>
        <dsp:cNvPr id="0" name=""/>
        <dsp:cNvSpPr/>
      </dsp:nvSpPr>
      <dsp:spPr>
        <a:xfrm>
          <a:off x="234133" y="2506290"/>
          <a:ext cx="1947288" cy="112518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fr-FR" sz="1700" kern="1200" dirty="0" smtClean="0"/>
            <a:t>notions et compétences des différentes disciplines</a:t>
          </a:r>
          <a:endParaRPr lang="fr-FR" sz="1700" kern="1200" dirty="0"/>
        </a:p>
      </dsp:txBody>
      <dsp:txXfrm>
        <a:off x="289060" y="2561217"/>
        <a:ext cx="1837434" cy="1015334"/>
      </dsp:txXfrm>
    </dsp:sp>
    <dsp:sp modelId="{D58D6721-DBAB-44B5-9593-2D20904E497B}">
      <dsp:nvSpPr>
        <dsp:cNvPr id="0" name=""/>
        <dsp:cNvSpPr/>
      </dsp:nvSpPr>
      <dsp:spPr>
        <a:xfrm>
          <a:off x="967810" y="382165"/>
          <a:ext cx="3582292" cy="3582292"/>
        </a:xfrm>
        <a:custGeom>
          <a:avLst/>
          <a:gdLst/>
          <a:ahLst/>
          <a:cxnLst/>
          <a:rect l="0" t="0" r="0" b="0"/>
          <a:pathLst>
            <a:path>
              <a:moveTo>
                <a:pt x="29663" y="2115773"/>
              </a:moveTo>
              <a:arcTo wR="1791146" hR="1791146" stAng="10173481" swAng="1613736"/>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141BF05-16CB-4C09-8878-95E439691BAB}">
      <dsp:nvSpPr>
        <dsp:cNvPr id="0" name=""/>
        <dsp:cNvSpPr/>
      </dsp:nvSpPr>
      <dsp:spPr>
        <a:xfrm>
          <a:off x="541694" y="897630"/>
          <a:ext cx="1332168" cy="76021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fr-FR" sz="1700" kern="1200" dirty="0" smtClean="0"/>
            <a:t>Démarche dans le projet</a:t>
          </a:r>
          <a:endParaRPr lang="fr-FR" sz="1700" kern="1200" dirty="0"/>
        </a:p>
      </dsp:txBody>
      <dsp:txXfrm>
        <a:off x="578805" y="934741"/>
        <a:ext cx="1257946" cy="685994"/>
      </dsp:txXfrm>
    </dsp:sp>
    <dsp:sp modelId="{BDF209DE-7E82-4343-8636-712B224106D4}">
      <dsp:nvSpPr>
        <dsp:cNvPr id="0" name=""/>
        <dsp:cNvSpPr/>
      </dsp:nvSpPr>
      <dsp:spPr>
        <a:xfrm>
          <a:off x="967810" y="382165"/>
          <a:ext cx="3582292" cy="3582292"/>
        </a:xfrm>
        <a:custGeom>
          <a:avLst/>
          <a:gdLst/>
          <a:ahLst/>
          <a:cxnLst/>
          <a:rect l="0" t="0" r="0" b="0"/>
          <a:pathLst>
            <a:path>
              <a:moveTo>
                <a:pt x="535310" y="514008"/>
              </a:moveTo>
              <a:arcTo wR="1791146" hR="1791146" stAng="13528910" swAng="390733"/>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04D5607F-24D9-4200-ADBC-E1A43638CF81}" type="datetimeFigureOut">
              <a:rPr lang="fr-FR" smtClean="0"/>
              <a:t>07/03/2016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585497C-4244-4B23-8826-BCD0E693AEF9}" type="slidenum">
              <a:rPr lang="fr-FR" smtClean="0"/>
              <a:t>‹N°›</a:t>
            </a:fld>
            <a:endParaRPr lang="fr-FR"/>
          </a:p>
        </p:txBody>
      </p:sp>
    </p:spTree>
    <p:extLst>
      <p:ext uri="{BB962C8B-B14F-4D97-AF65-F5344CB8AC3E}">
        <p14:creationId xmlns:p14="http://schemas.microsoft.com/office/powerpoint/2010/main" val="3841306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4D5607F-24D9-4200-ADBC-E1A43638CF81}" type="datetimeFigureOut">
              <a:rPr lang="fr-FR" smtClean="0"/>
              <a:t>07/03/2016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585497C-4244-4B23-8826-BCD0E693AEF9}" type="slidenum">
              <a:rPr lang="fr-FR" smtClean="0"/>
              <a:t>‹N°›</a:t>
            </a:fld>
            <a:endParaRPr lang="fr-FR"/>
          </a:p>
        </p:txBody>
      </p:sp>
    </p:spTree>
    <p:extLst>
      <p:ext uri="{BB962C8B-B14F-4D97-AF65-F5344CB8AC3E}">
        <p14:creationId xmlns:p14="http://schemas.microsoft.com/office/powerpoint/2010/main" val="2858689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4D5607F-24D9-4200-ADBC-E1A43638CF81}" type="datetimeFigureOut">
              <a:rPr lang="fr-FR" smtClean="0"/>
              <a:t>07/03/2016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585497C-4244-4B23-8826-BCD0E693AEF9}" type="slidenum">
              <a:rPr lang="fr-FR" smtClean="0"/>
              <a:t>‹N°›</a:t>
            </a:fld>
            <a:endParaRPr lang="fr-FR"/>
          </a:p>
        </p:txBody>
      </p:sp>
    </p:spTree>
    <p:extLst>
      <p:ext uri="{BB962C8B-B14F-4D97-AF65-F5344CB8AC3E}">
        <p14:creationId xmlns:p14="http://schemas.microsoft.com/office/powerpoint/2010/main" val="4211328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4D5607F-24D9-4200-ADBC-E1A43638CF81}" type="datetimeFigureOut">
              <a:rPr lang="fr-FR" smtClean="0"/>
              <a:t>07/03/2016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585497C-4244-4B23-8826-BCD0E693AEF9}" type="slidenum">
              <a:rPr lang="fr-FR" smtClean="0"/>
              <a:t>‹N°›</a:t>
            </a:fld>
            <a:endParaRPr lang="fr-FR"/>
          </a:p>
        </p:txBody>
      </p:sp>
    </p:spTree>
    <p:extLst>
      <p:ext uri="{BB962C8B-B14F-4D97-AF65-F5344CB8AC3E}">
        <p14:creationId xmlns:p14="http://schemas.microsoft.com/office/powerpoint/2010/main" val="1937607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04D5607F-24D9-4200-ADBC-E1A43638CF81}" type="datetimeFigureOut">
              <a:rPr lang="fr-FR" smtClean="0"/>
              <a:t>07/03/2016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585497C-4244-4B23-8826-BCD0E693AEF9}" type="slidenum">
              <a:rPr lang="fr-FR" smtClean="0"/>
              <a:t>‹N°›</a:t>
            </a:fld>
            <a:endParaRPr lang="fr-FR"/>
          </a:p>
        </p:txBody>
      </p:sp>
    </p:spTree>
    <p:extLst>
      <p:ext uri="{BB962C8B-B14F-4D97-AF65-F5344CB8AC3E}">
        <p14:creationId xmlns:p14="http://schemas.microsoft.com/office/powerpoint/2010/main" val="31554005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4D5607F-24D9-4200-ADBC-E1A43638CF81}" type="datetimeFigureOut">
              <a:rPr lang="fr-FR" smtClean="0"/>
              <a:t>07/03/2016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585497C-4244-4B23-8826-BCD0E693AEF9}" type="slidenum">
              <a:rPr lang="fr-FR" smtClean="0"/>
              <a:t>‹N°›</a:t>
            </a:fld>
            <a:endParaRPr lang="fr-FR"/>
          </a:p>
        </p:txBody>
      </p:sp>
    </p:spTree>
    <p:extLst>
      <p:ext uri="{BB962C8B-B14F-4D97-AF65-F5344CB8AC3E}">
        <p14:creationId xmlns:p14="http://schemas.microsoft.com/office/powerpoint/2010/main" val="999060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4D5607F-24D9-4200-ADBC-E1A43638CF81}" type="datetimeFigureOut">
              <a:rPr lang="fr-FR" smtClean="0"/>
              <a:t>07/03/2016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585497C-4244-4B23-8826-BCD0E693AEF9}" type="slidenum">
              <a:rPr lang="fr-FR" smtClean="0"/>
              <a:t>‹N°›</a:t>
            </a:fld>
            <a:endParaRPr lang="fr-FR"/>
          </a:p>
        </p:txBody>
      </p:sp>
    </p:spTree>
    <p:extLst>
      <p:ext uri="{BB962C8B-B14F-4D97-AF65-F5344CB8AC3E}">
        <p14:creationId xmlns:p14="http://schemas.microsoft.com/office/powerpoint/2010/main" val="3164363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04D5607F-24D9-4200-ADBC-E1A43638CF81}" type="datetimeFigureOut">
              <a:rPr lang="fr-FR" smtClean="0"/>
              <a:t>07/03/2016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585497C-4244-4B23-8826-BCD0E693AEF9}" type="slidenum">
              <a:rPr lang="fr-FR" smtClean="0"/>
              <a:t>‹N°›</a:t>
            </a:fld>
            <a:endParaRPr lang="fr-FR"/>
          </a:p>
        </p:txBody>
      </p:sp>
    </p:spTree>
    <p:extLst>
      <p:ext uri="{BB962C8B-B14F-4D97-AF65-F5344CB8AC3E}">
        <p14:creationId xmlns:p14="http://schemas.microsoft.com/office/powerpoint/2010/main" val="2746110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4D5607F-24D9-4200-ADBC-E1A43638CF81}" type="datetimeFigureOut">
              <a:rPr lang="fr-FR" smtClean="0"/>
              <a:t>07/03/2016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585497C-4244-4B23-8826-BCD0E693AEF9}" type="slidenum">
              <a:rPr lang="fr-FR" smtClean="0"/>
              <a:t>‹N°›</a:t>
            </a:fld>
            <a:endParaRPr lang="fr-FR"/>
          </a:p>
        </p:txBody>
      </p:sp>
    </p:spTree>
    <p:extLst>
      <p:ext uri="{BB962C8B-B14F-4D97-AF65-F5344CB8AC3E}">
        <p14:creationId xmlns:p14="http://schemas.microsoft.com/office/powerpoint/2010/main" val="1718515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4D5607F-24D9-4200-ADBC-E1A43638CF81}" type="datetimeFigureOut">
              <a:rPr lang="fr-FR" smtClean="0"/>
              <a:t>07/03/2016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585497C-4244-4B23-8826-BCD0E693AEF9}" type="slidenum">
              <a:rPr lang="fr-FR" smtClean="0"/>
              <a:t>‹N°›</a:t>
            </a:fld>
            <a:endParaRPr lang="fr-FR"/>
          </a:p>
        </p:txBody>
      </p:sp>
    </p:spTree>
    <p:extLst>
      <p:ext uri="{BB962C8B-B14F-4D97-AF65-F5344CB8AC3E}">
        <p14:creationId xmlns:p14="http://schemas.microsoft.com/office/powerpoint/2010/main" val="4112779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4D5607F-24D9-4200-ADBC-E1A43638CF81}" type="datetimeFigureOut">
              <a:rPr lang="fr-FR" smtClean="0"/>
              <a:t>07/03/2016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585497C-4244-4B23-8826-BCD0E693AEF9}" type="slidenum">
              <a:rPr lang="fr-FR" smtClean="0"/>
              <a:t>‹N°›</a:t>
            </a:fld>
            <a:endParaRPr lang="fr-FR"/>
          </a:p>
        </p:txBody>
      </p:sp>
    </p:spTree>
    <p:extLst>
      <p:ext uri="{BB962C8B-B14F-4D97-AF65-F5344CB8AC3E}">
        <p14:creationId xmlns:p14="http://schemas.microsoft.com/office/powerpoint/2010/main" val="567617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D5607F-24D9-4200-ADBC-E1A43638CF81}" type="datetimeFigureOut">
              <a:rPr lang="fr-FR" smtClean="0"/>
              <a:t>07/03/2016</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85497C-4244-4B23-8826-BCD0E693AEF9}" type="slidenum">
              <a:rPr lang="fr-FR" smtClean="0"/>
              <a:t>‹N°›</a:t>
            </a:fld>
            <a:endParaRPr lang="fr-FR"/>
          </a:p>
        </p:txBody>
      </p:sp>
    </p:spTree>
    <p:extLst>
      <p:ext uri="{BB962C8B-B14F-4D97-AF65-F5344CB8AC3E}">
        <p14:creationId xmlns:p14="http://schemas.microsoft.com/office/powerpoint/2010/main" val="15156281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25.xml"/><Relationship Id="rId13" Type="http://schemas.openxmlformats.org/officeDocument/2006/relationships/slide" Target="slide39.xml"/><Relationship Id="rId3" Type="http://schemas.openxmlformats.org/officeDocument/2006/relationships/slide" Target="slide5.xml"/><Relationship Id="rId7" Type="http://schemas.openxmlformats.org/officeDocument/2006/relationships/slide" Target="slide15.xml"/><Relationship Id="rId12" Type="http://schemas.openxmlformats.org/officeDocument/2006/relationships/slide" Target="slide9.xml"/><Relationship Id="rId2" Type="http://schemas.openxmlformats.org/officeDocument/2006/relationships/image" Target="../media/image1.jpeg"/><Relationship Id="rId16" Type="http://schemas.openxmlformats.org/officeDocument/2006/relationships/slide" Target="slide7.xml"/><Relationship Id="rId1" Type="http://schemas.openxmlformats.org/officeDocument/2006/relationships/slideLayout" Target="../slideLayouts/slideLayout7.xml"/><Relationship Id="rId6" Type="http://schemas.openxmlformats.org/officeDocument/2006/relationships/slide" Target="slide37.xml"/><Relationship Id="rId11" Type="http://schemas.openxmlformats.org/officeDocument/2006/relationships/slide" Target="slide10.xml"/><Relationship Id="rId5" Type="http://schemas.openxmlformats.org/officeDocument/2006/relationships/slide" Target="slide18.xml"/><Relationship Id="rId15" Type="http://schemas.openxmlformats.org/officeDocument/2006/relationships/slide" Target="slide6.xml"/><Relationship Id="rId10" Type="http://schemas.openxmlformats.org/officeDocument/2006/relationships/slide" Target="slide32.xml"/><Relationship Id="rId4" Type="http://schemas.openxmlformats.org/officeDocument/2006/relationships/slide" Target="slide3.xml"/><Relationship Id="rId9" Type="http://schemas.openxmlformats.org/officeDocument/2006/relationships/slide" Target="slide35.xml"/><Relationship Id="rId14" Type="http://schemas.openxmlformats.org/officeDocument/2006/relationships/slide" Target="slide42.xml"/></Relationships>
</file>

<file path=ppt/slides/_rels/slide10.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slide" Target="slide20.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slide" Target="slide21.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slide" Target="slide23.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slide" Target="slide2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slide" Target="slide2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slide" Target="slide2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slide" Target="slide3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2.xml"/><Relationship Id="rId4" Type="http://schemas.openxmlformats.org/officeDocument/2006/relationships/slide" Target="slide1.xml"/></Relationships>
</file>

<file path=ppt/slides/_rels/slide30.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slide" Target="slide3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slide" Target="slide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slide" Target="slide4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slide" Target="slide4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2" descr="Afficher l'image d'origine"/>
          <p:cNvPicPr>
            <a:picLocks noChangeAspect="1" noChangeArrowheads="1"/>
          </p:cNvPicPr>
          <p:nvPr/>
        </p:nvPicPr>
        <p:blipFill rotWithShape="1">
          <a:blip r:embed="rId2">
            <a:extLst>
              <a:ext uri="{28A0092B-C50C-407E-A947-70E740481C1C}">
                <a14:useLocalDpi xmlns:a14="http://schemas.microsoft.com/office/drawing/2010/main" val="0"/>
              </a:ext>
            </a:extLst>
          </a:blip>
          <a:srcRect r="13628"/>
          <a:stretch/>
        </p:blipFill>
        <p:spPr bwMode="auto">
          <a:xfrm>
            <a:off x="3048000" y="212556"/>
            <a:ext cx="9144000" cy="5978384"/>
          </a:xfrm>
          <a:prstGeom prst="rect">
            <a:avLst/>
          </a:prstGeom>
          <a:noFill/>
          <a:extLst>
            <a:ext uri="{909E8E84-426E-40DD-AFC4-6F175D3DCCD1}">
              <a14:hiddenFill xmlns:a14="http://schemas.microsoft.com/office/drawing/2010/main">
                <a:solidFill>
                  <a:srgbClr val="FFFFFF"/>
                </a:solidFill>
              </a14:hiddenFill>
            </a:ext>
          </a:extLst>
        </p:spPr>
      </p:pic>
      <p:sp>
        <p:nvSpPr>
          <p:cNvPr id="5" name="ZoneTexte 4"/>
          <p:cNvSpPr txBox="1"/>
          <p:nvPr/>
        </p:nvSpPr>
        <p:spPr>
          <a:xfrm>
            <a:off x="28841" y="623062"/>
            <a:ext cx="2939288" cy="523220"/>
          </a:xfrm>
          <a:prstGeom prst="rect">
            <a:avLst/>
          </a:prstGeom>
          <a:solidFill>
            <a:schemeClr val="accent1">
              <a:lumMod val="60000"/>
              <a:lumOff val="40000"/>
            </a:schemeClr>
          </a:solidFill>
        </p:spPr>
        <p:txBody>
          <a:bodyPr wrap="square" rtlCol="0">
            <a:spAutoFit/>
          </a:bodyPr>
          <a:lstStyle/>
          <a:p>
            <a:pPr algn="ctr"/>
            <a:r>
              <a:rPr lang="fr-FR" sz="2800" b="1" dirty="0" smtClean="0">
                <a:hlinkClick r:id="rId3" action="ppaction://hlinksldjump"/>
              </a:rPr>
              <a:t>Problématique</a:t>
            </a:r>
            <a:endParaRPr lang="fr-FR" sz="2800" b="1" dirty="0"/>
          </a:p>
        </p:txBody>
      </p:sp>
      <p:sp>
        <p:nvSpPr>
          <p:cNvPr id="6" name="ZoneTexte 5"/>
          <p:cNvSpPr txBox="1"/>
          <p:nvPr/>
        </p:nvSpPr>
        <p:spPr>
          <a:xfrm>
            <a:off x="28841" y="106214"/>
            <a:ext cx="2939288" cy="523220"/>
          </a:xfrm>
          <a:prstGeom prst="rect">
            <a:avLst/>
          </a:prstGeom>
          <a:solidFill>
            <a:schemeClr val="accent6"/>
          </a:solidFill>
        </p:spPr>
        <p:txBody>
          <a:bodyPr wrap="square" rtlCol="0">
            <a:spAutoFit/>
          </a:bodyPr>
          <a:lstStyle/>
          <a:p>
            <a:pPr algn="ctr"/>
            <a:r>
              <a:rPr lang="fr-FR" sz="2800" b="1" dirty="0" smtClean="0">
                <a:hlinkClick r:id="rId4" action="ppaction://hlinksldjump"/>
              </a:rPr>
              <a:t>Sujet</a:t>
            </a:r>
            <a:endParaRPr lang="fr-FR" sz="2800" b="1" dirty="0"/>
          </a:p>
        </p:txBody>
      </p:sp>
      <p:sp>
        <p:nvSpPr>
          <p:cNvPr id="7" name="ZoneTexte 6"/>
          <p:cNvSpPr txBox="1"/>
          <p:nvPr/>
        </p:nvSpPr>
        <p:spPr>
          <a:xfrm>
            <a:off x="28841" y="2690457"/>
            <a:ext cx="2939288" cy="523220"/>
          </a:xfrm>
          <a:prstGeom prst="rect">
            <a:avLst/>
          </a:prstGeom>
          <a:solidFill>
            <a:srgbClr val="FF3300"/>
          </a:solidFill>
        </p:spPr>
        <p:txBody>
          <a:bodyPr wrap="square" rtlCol="0">
            <a:spAutoFit/>
          </a:bodyPr>
          <a:lstStyle/>
          <a:p>
            <a:pPr algn="ctr"/>
            <a:r>
              <a:rPr lang="fr-FR" sz="2800" b="1" dirty="0" smtClean="0">
                <a:solidFill>
                  <a:schemeClr val="bg1"/>
                </a:solidFill>
                <a:hlinkClick r:id="rId5" action="ppaction://hlinksldjump"/>
              </a:rPr>
              <a:t>Connaissances</a:t>
            </a:r>
            <a:endParaRPr lang="fr-FR" sz="2800" b="1" dirty="0">
              <a:solidFill>
                <a:schemeClr val="bg1"/>
              </a:solidFill>
            </a:endParaRPr>
          </a:p>
        </p:txBody>
      </p:sp>
      <p:sp>
        <p:nvSpPr>
          <p:cNvPr id="12" name="ZoneTexte 11"/>
          <p:cNvSpPr txBox="1"/>
          <p:nvPr/>
        </p:nvSpPr>
        <p:spPr>
          <a:xfrm>
            <a:off x="28841" y="4757853"/>
            <a:ext cx="2939288" cy="523220"/>
          </a:xfrm>
          <a:prstGeom prst="rect">
            <a:avLst/>
          </a:prstGeom>
          <a:solidFill>
            <a:schemeClr val="accent4">
              <a:lumMod val="60000"/>
              <a:lumOff val="40000"/>
            </a:schemeClr>
          </a:solidFill>
        </p:spPr>
        <p:txBody>
          <a:bodyPr wrap="square" rtlCol="0">
            <a:spAutoFit/>
          </a:bodyPr>
          <a:lstStyle/>
          <a:p>
            <a:pPr algn="ctr"/>
            <a:r>
              <a:rPr lang="fr-FR" sz="2800" b="1" dirty="0" smtClean="0">
                <a:hlinkClick r:id="rId6" action="ppaction://hlinksldjump"/>
              </a:rPr>
              <a:t>Evaluation</a:t>
            </a:r>
            <a:endParaRPr lang="fr-FR" sz="2800" b="1" dirty="0"/>
          </a:p>
        </p:txBody>
      </p:sp>
      <p:sp>
        <p:nvSpPr>
          <p:cNvPr id="15" name="ZoneTexte 14"/>
          <p:cNvSpPr txBox="1"/>
          <p:nvPr/>
        </p:nvSpPr>
        <p:spPr>
          <a:xfrm>
            <a:off x="28841" y="2173608"/>
            <a:ext cx="2939288" cy="523220"/>
          </a:xfrm>
          <a:prstGeom prst="rect">
            <a:avLst/>
          </a:prstGeom>
          <a:solidFill>
            <a:schemeClr val="bg1">
              <a:lumMod val="75000"/>
            </a:schemeClr>
          </a:solidFill>
        </p:spPr>
        <p:txBody>
          <a:bodyPr wrap="square" rtlCol="0">
            <a:spAutoFit/>
          </a:bodyPr>
          <a:lstStyle/>
          <a:p>
            <a:pPr algn="ctr"/>
            <a:r>
              <a:rPr lang="fr-FR" sz="2800" b="1" dirty="0" smtClean="0">
                <a:hlinkClick r:id="rId7" action="ppaction://hlinksldjump"/>
              </a:rPr>
              <a:t>Compétences</a:t>
            </a:r>
            <a:endParaRPr lang="fr-FR" sz="2800" b="1" dirty="0"/>
          </a:p>
        </p:txBody>
      </p:sp>
      <p:sp>
        <p:nvSpPr>
          <p:cNvPr id="16" name="ZoneTexte 15"/>
          <p:cNvSpPr txBox="1"/>
          <p:nvPr/>
        </p:nvSpPr>
        <p:spPr>
          <a:xfrm>
            <a:off x="28841" y="3207306"/>
            <a:ext cx="2939288" cy="523220"/>
          </a:xfrm>
          <a:prstGeom prst="rect">
            <a:avLst/>
          </a:prstGeom>
          <a:solidFill>
            <a:schemeClr val="accent6">
              <a:lumMod val="40000"/>
              <a:lumOff val="60000"/>
            </a:schemeClr>
          </a:solidFill>
        </p:spPr>
        <p:txBody>
          <a:bodyPr wrap="square" rtlCol="0">
            <a:spAutoFit/>
          </a:bodyPr>
          <a:lstStyle/>
          <a:p>
            <a:pPr algn="ctr"/>
            <a:r>
              <a:rPr lang="fr-FR" sz="2800" b="1" dirty="0" smtClean="0">
                <a:hlinkClick r:id="rId8" action="ppaction://hlinksldjump"/>
              </a:rPr>
              <a:t>Autonomie</a:t>
            </a:r>
            <a:endParaRPr lang="fr-FR" sz="2800" b="1" dirty="0"/>
          </a:p>
        </p:txBody>
      </p:sp>
      <p:sp>
        <p:nvSpPr>
          <p:cNvPr id="17" name="ZoneTexte 16"/>
          <p:cNvSpPr txBox="1"/>
          <p:nvPr/>
        </p:nvSpPr>
        <p:spPr>
          <a:xfrm>
            <a:off x="28841" y="4241004"/>
            <a:ext cx="2939288" cy="523220"/>
          </a:xfrm>
          <a:prstGeom prst="rect">
            <a:avLst/>
          </a:prstGeom>
          <a:solidFill>
            <a:schemeClr val="accent2">
              <a:lumMod val="40000"/>
              <a:lumOff val="60000"/>
            </a:schemeClr>
          </a:solidFill>
        </p:spPr>
        <p:txBody>
          <a:bodyPr wrap="square" rtlCol="0">
            <a:spAutoFit/>
          </a:bodyPr>
          <a:lstStyle/>
          <a:p>
            <a:pPr algn="ctr"/>
            <a:r>
              <a:rPr lang="fr-FR" sz="2800" b="1" dirty="0" smtClean="0">
                <a:hlinkClick r:id="rId9" action="ppaction://hlinksldjump"/>
              </a:rPr>
              <a:t>Numérique</a:t>
            </a:r>
            <a:endParaRPr lang="fr-FR" sz="2800" b="1" dirty="0"/>
          </a:p>
        </p:txBody>
      </p:sp>
      <p:sp>
        <p:nvSpPr>
          <p:cNvPr id="19" name="ZoneTexte 18"/>
          <p:cNvSpPr txBox="1"/>
          <p:nvPr/>
        </p:nvSpPr>
        <p:spPr>
          <a:xfrm>
            <a:off x="28841" y="3724155"/>
            <a:ext cx="2939288" cy="523220"/>
          </a:xfrm>
          <a:prstGeom prst="rect">
            <a:avLst/>
          </a:prstGeom>
          <a:solidFill>
            <a:schemeClr val="tx1"/>
          </a:solidFill>
        </p:spPr>
        <p:txBody>
          <a:bodyPr wrap="square" rtlCol="0">
            <a:spAutoFit/>
          </a:bodyPr>
          <a:lstStyle/>
          <a:p>
            <a:pPr algn="ctr"/>
            <a:r>
              <a:rPr lang="fr-FR" sz="2800" b="1" dirty="0" smtClean="0">
                <a:solidFill>
                  <a:schemeClr val="bg1"/>
                </a:solidFill>
                <a:hlinkClick r:id="rId10" action="ppaction://hlinksldjump"/>
              </a:rPr>
              <a:t>Production</a:t>
            </a:r>
            <a:endParaRPr lang="fr-FR" sz="2800" b="1" dirty="0">
              <a:solidFill>
                <a:schemeClr val="bg1"/>
              </a:solidFill>
            </a:endParaRPr>
          </a:p>
        </p:txBody>
      </p:sp>
      <p:sp>
        <p:nvSpPr>
          <p:cNvPr id="20" name="ZoneTexte 19">
            <a:hlinkClick r:id="rId11" action="ppaction://hlinksldjump"/>
          </p:cNvPr>
          <p:cNvSpPr txBox="1"/>
          <p:nvPr/>
        </p:nvSpPr>
        <p:spPr>
          <a:xfrm>
            <a:off x="28841" y="1139910"/>
            <a:ext cx="2939288" cy="523220"/>
          </a:xfrm>
          <a:prstGeom prst="rect">
            <a:avLst/>
          </a:prstGeom>
          <a:solidFill>
            <a:schemeClr val="accent2"/>
          </a:solidFill>
        </p:spPr>
        <p:txBody>
          <a:bodyPr wrap="square" rtlCol="0">
            <a:spAutoFit/>
          </a:bodyPr>
          <a:lstStyle/>
          <a:p>
            <a:pPr algn="ctr"/>
            <a:r>
              <a:rPr lang="fr-FR" sz="2800" b="1" dirty="0" smtClean="0">
                <a:hlinkClick r:id="rId12" action="ppaction://hlinksldjump"/>
              </a:rPr>
              <a:t>Programmes</a:t>
            </a:r>
            <a:endParaRPr lang="fr-FR" sz="2800" b="1" dirty="0"/>
          </a:p>
        </p:txBody>
      </p:sp>
      <p:sp>
        <p:nvSpPr>
          <p:cNvPr id="22" name="Rectangle 21"/>
          <p:cNvSpPr/>
          <p:nvPr/>
        </p:nvSpPr>
        <p:spPr>
          <a:xfrm>
            <a:off x="4599432" y="6141170"/>
            <a:ext cx="7094728" cy="646331"/>
          </a:xfrm>
          <a:prstGeom prst="rect">
            <a:avLst/>
          </a:prstGeom>
        </p:spPr>
        <p:txBody>
          <a:bodyPr wrap="square">
            <a:spAutoFit/>
          </a:bodyPr>
          <a:lstStyle/>
          <a:p>
            <a:r>
              <a:rPr lang="fr-FR" sz="3600" dirty="0" smtClean="0"/>
              <a:t>Académie </a:t>
            </a:r>
            <a:r>
              <a:rPr lang="fr-FR" sz="3600" dirty="0"/>
              <a:t>de </a:t>
            </a:r>
            <a:r>
              <a:rPr lang="fr-FR" sz="3600" dirty="0" smtClean="0"/>
              <a:t>Versailles - Février 2016</a:t>
            </a:r>
            <a:endParaRPr lang="fr-FR" sz="3600" dirty="0"/>
          </a:p>
        </p:txBody>
      </p:sp>
      <p:sp>
        <p:nvSpPr>
          <p:cNvPr id="23" name="Rectangle 22"/>
          <p:cNvSpPr/>
          <p:nvPr/>
        </p:nvSpPr>
        <p:spPr>
          <a:xfrm>
            <a:off x="3190239" y="106214"/>
            <a:ext cx="3789681" cy="1938992"/>
          </a:xfrm>
          <a:prstGeom prst="rect">
            <a:avLst/>
          </a:prstGeom>
        </p:spPr>
        <p:txBody>
          <a:bodyPr wrap="square">
            <a:spAutoFit/>
          </a:bodyPr>
          <a:lstStyle/>
          <a:p>
            <a:pPr algn="ctr"/>
            <a:r>
              <a:rPr lang="fr-FR" sz="6000" dirty="0"/>
              <a:t>Proposition d'EPI </a:t>
            </a:r>
          </a:p>
        </p:txBody>
      </p:sp>
      <p:sp>
        <p:nvSpPr>
          <p:cNvPr id="24" name="ZoneTexte 23"/>
          <p:cNvSpPr txBox="1"/>
          <p:nvPr/>
        </p:nvSpPr>
        <p:spPr>
          <a:xfrm>
            <a:off x="9357338" y="5027435"/>
            <a:ext cx="3083582" cy="1077218"/>
          </a:xfrm>
          <a:prstGeom prst="rect">
            <a:avLst/>
          </a:prstGeom>
          <a:noFill/>
        </p:spPr>
        <p:txBody>
          <a:bodyPr wrap="square" rtlCol="0">
            <a:spAutoFit/>
          </a:bodyPr>
          <a:lstStyle/>
          <a:p>
            <a:r>
              <a:rPr lang="fr-FR" sz="3200" dirty="0" smtClean="0">
                <a:solidFill>
                  <a:schemeClr val="bg1"/>
                </a:solidFill>
              </a:rPr>
              <a:t>Etude de cas : Les îles KIRIBATI</a:t>
            </a:r>
            <a:endParaRPr lang="fr-FR" sz="3200" dirty="0">
              <a:solidFill>
                <a:schemeClr val="bg1"/>
              </a:solidFill>
            </a:endParaRPr>
          </a:p>
        </p:txBody>
      </p:sp>
      <p:sp>
        <p:nvSpPr>
          <p:cNvPr id="21" name="ZoneTexte 20"/>
          <p:cNvSpPr txBox="1"/>
          <p:nvPr/>
        </p:nvSpPr>
        <p:spPr>
          <a:xfrm>
            <a:off x="28841" y="5274702"/>
            <a:ext cx="2939288" cy="523220"/>
          </a:xfrm>
          <a:prstGeom prst="rect">
            <a:avLst/>
          </a:prstGeom>
          <a:solidFill>
            <a:srgbClr val="990099"/>
          </a:solidFill>
        </p:spPr>
        <p:txBody>
          <a:bodyPr wrap="square" rtlCol="0">
            <a:spAutoFit/>
          </a:bodyPr>
          <a:lstStyle/>
          <a:p>
            <a:pPr algn="ctr"/>
            <a:r>
              <a:rPr lang="fr-FR" sz="2800" b="1" dirty="0" smtClean="0">
                <a:ln>
                  <a:solidFill>
                    <a:srgbClr val="CC00CC"/>
                  </a:solidFill>
                </a:ln>
                <a:hlinkClick r:id="rId13" action="ppaction://hlinksldjump"/>
              </a:rPr>
              <a:t>Temps</a:t>
            </a:r>
            <a:endParaRPr lang="fr-FR" sz="2800" b="1" dirty="0">
              <a:ln>
                <a:solidFill>
                  <a:srgbClr val="CC00CC"/>
                </a:solidFill>
              </a:ln>
            </a:endParaRPr>
          </a:p>
        </p:txBody>
      </p:sp>
      <p:sp>
        <p:nvSpPr>
          <p:cNvPr id="25" name="ZoneTexte 24"/>
          <p:cNvSpPr txBox="1"/>
          <p:nvPr/>
        </p:nvSpPr>
        <p:spPr>
          <a:xfrm>
            <a:off x="28841" y="5791550"/>
            <a:ext cx="2939288" cy="523220"/>
          </a:xfrm>
          <a:prstGeom prst="rect">
            <a:avLst/>
          </a:prstGeom>
          <a:solidFill>
            <a:schemeClr val="accent1">
              <a:lumMod val="75000"/>
            </a:schemeClr>
          </a:solidFill>
        </p:spPr>
        <p:txBody>
          <a:bodyPr wrap="square" rtlCol="0">
            <a:spAutoFit/>
          </a:bodyPr>
          <a:lstStyle/>
          <a:p>
            <a:pPr algn="ctr"/>
            <a:r>
              <a:rPr lang="fr-FR" sz="2800" b="1" dirty="0" smtClean="0">
                <a:ln>
                  <a:solidFill>
                    <a:srgbClr val="CC00CC"/>
                  </a:solidFill>
                </a:ln>
                <a:hlinkClick r:id="rId14" action="ppaction://hlinksldjump"/>
              </a:rPr>
              <a:t>Sitographie</a:t>
            </a:r>
            <a:endParaRPr lang="fr-FR" sz="2800" b="1" dirty="0">
              <a:ln>
                <a:solidFill>
                  <a:srgbClr val="CC00CC"/>
                </a:solidFill>
              </a:ln>
            </a:endParaRPr>
          </a:p>
        </p:txBody>
      </p:sp>
      <p:sp>
        <p:nvSpPr>
          <p:cNvPr id="26" name="ZoneTexte 25"/>
          <p:cNvSpPr txBox="1"/>
          <p:nvPr/>
        </p:nvSpPr>
        <p:spPr>
          <a:xfrm>
            <a:off x="28841" y="6308396"/>
            <a:ext cx="2939288" cy="523220"/>
          </a:xfrm>
          <a:prstGeom prst="rect">
            <a:avLst/>
          </a:prstGeom>
          <a:solidFill>
            <a:schemeClr val="bg1">
              <a:lumMod val="50000"/>
            </a:schemeClr>
          </a:solidFill>
        </p:spPr>
        <p:txBody>
          <a:bodyPr wrap="square" rtlCol="0">
            <a:spAutoFit/>
          </a:bodyPr>
          <a:lstStyle/>
          <a:p>
            <a:pPr algn="ctr"/>
            <a:r>
              <a:rPr lang="fr-FR" sz="2800" b="1" dirty="0" smtClean="0">
                <a:ln>
                  <a:solidFill>
                    <a:srgbClr val="CC00CC"/>
                  </a:solidFill>
                </a:ln>
              </a:rPr>
              <a:t>Auteurs</a:t>
            </a:r>
            <a:endParaRPr lang="fr-FR" sz="2800" b="1" dirty="0">
              <a:ln>
                <a:solidFill>
                  <a:srgbClr val="CC00CC"/>
                </a:solidFill>
              </a:ln>
            </a:endParaRPr>
          </a:p>
        </p:txBody>
      </p:sp>
      <p:sp>
        <p:nvSpPr>
          <p:cNvPr id="27" name="ZoneTexte 26">
            <a:hlinkClick r:id="rId15" action="ppaction://hlinksldjump"/>
          </p:cNvPr>
          <p:cNvSpPr txBox="1"/>
          <p:nvPr/>
        </p:nvSpPr>
        <p:spPr>
          <a:xfrm>
            <a:off x="28841" y="1656759"/>
            <a:ext cx="2939288" cy="523220"/>
          </a:xfrm>
          <a:prstGeom prst="rect">
            <a:avLst/>
          </a:prstGeom>
          <a:solidFill>
            <a:srgbClr val="FFFF00"/>
          </a:solidFill>
        </p:spPr>
        <p:txBody>
          <a:bodyPr wrap="square" rtlCol="0">
            <a:spAutoFit/>
          </a:bodyPr>
          <a:lstStyle/>
          <a:p>
            <a:pPr algn="ctr"/>
            <a:r>
              <a:rPr lang="fr-FR" sz="2800" b="1" dirty="0" smtClean="0">
                <a:hlinkClick r:id="rId16" action="ppaction://hlinksldjump"/>
              </a:rPr>
              <a:t>Disciplines</a:t>
            </a:r>
            <a:endParaRPr lang="fr-FR" sz="2800" b="1" dirty="0"/>
          </a:p>
        </p:txBody>
      </p:sp>
    </p:spTree>
    <p:extLst>
      <p:ext uri="{BB962C8B-B14F-4D97-AF65-F5344CB8AC3E}">
        <p14:creationId xmlns:p14="http://schemas.microsoft.com/office/powerpoint/2010/main" val="35590677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8412" y="282829"/>
            <a:ext cx="11695176" cy="777875"/>
          </a:xfrm>
        </p:spPr>
        <p:txBody>
          <a:bodyPr>
            <a:noAutofit/>
          </a:bodyPr>
          <a:lstStyle/>
          <a:p>
            <a:r>
              <a:rPr lang="fr-FR" b="1" u="sng" dirty="0" smtClean="0"/>
              <a:t>Programme </a:t>
            </a:r>
            <a:r>
              <a:rPr lang="fr-FR" b="1" u="sng" dirty="0"/>
              <a:t>de </a:t>
            </a:r>
            <a:r>
              <a:rPr lang="fr-FR" b="1" u="sng" dirty="0" smtClean="0"/>
              <a:t>Géographie - cycle 4 - 5ème :</a:t>
            </a:r>
            <a:endParaRPr lang="fr-FR" b="1" u="sng" dirty="0"/>
          </a:p>
        </p:txBody>
      </p:sp>
      <p:sp>
        <p:nvSpPr>
          <p:cNvPr id="3" name="Espace réservé du contenu 2"/>
          <p:cNvSpPr>
            <a:spLocks noGrp="1"/>
          </p:cNvSpPr>
          <p:nvPr>
            <p:ph idx="1"/>
          </p:nvPr>
        </p:nvSpPr>
        <p:spPr>
          <a:xfrm>
            <a:off x="248412" y="1216025"/>
            <a:ext cx="11618468" cy="4026535"/>
          </a:xfrm>
          <a:ln w="63500">
            <a:solidFill>
              <a:srgbClr val="FFFF00"/>
            </a:solidFill>
          </a:ln>
        </p:spPr>
        <p:txBody>
          <a:bodyPr>
            <a:normAutofit/>
          </a:bodyPr>
          <a:lstStyle/>
          <a:p>
            <a:pPr marL="0" indent="0">
              <a:buNone/>
            </a:pPr>
            <a:endParaRPr lang="fr-FR" sz="2400" b="1" u="sng" dirty="0" smtClean="0"/>
          </a:p>
          <a:p>
            <a:pPr marL="0" indent="0">
              <a:buNone/>
            </a:pPr>
            <a:r>
              <a:rPr lang="fr-FR" sz="2400" b="1" u="sng" dirty="0" smtClean="0"/>
              <a:t>Thème </a:t>
            </a:r>
            <a:r>
              <a:rPr lang="fr-FR" sz="2400" b="1" u="sng" dirty="0"/>
              <a:t>3 </a:t>
            </a:r>
            <a:r>
              <a:rPr lang="fr-FR" sz="2400" b="1" u="sng" dirty="0" smtClean="0"/>
              <a:t>:</a:t>
            </a:r>
            <a:r>
              <a:rPr lang="fr-FR" sz="2400" b="1" dirty="0" smtClean="0"/>
              <a:t> Prévenir </a:t>
            </a:r>
            <a:r>
              <a:rPr lang="fr-FR" sz="2400" b="1" dirty="0"/>
              <a:t>les risques, s’adapter au changement </a:t>
            </a:r>
            <a:r>
              <a:rPr lang="fr-FR" sz="2400" b="1" dirty="0" smtClean="0"/>
              <a:t>global</a:t>
            </a:r>
          </a:p>
          <a:p>
            <a:pPr marL="0" indent="0">
              <a:buNone/>
            </a:pPr>
            <a:r>
              <a:rPr lang="fr-FR" sz="2000" dirty="0"/>
              <a:t>Ce thème doit permettre aux élèves d’aborder la question du changement </a:t>
            </a:r>
            <a:r>
              <a:rPr lang="fr-FR" sz="2000" dirty="0" smtClean="0"/>
              <a:t>global (changement </a:t>
            </a:r>
            <a:r>
              <a:rPr lang="fr-FR" sz="2000" dirty="0"/>
              <a:t>climatique, urbanisation généralisée, déforestation…) Il </a:t>
            </a:r>
            <a:r>
              <a:rPr lang="fr-FR" sz="2000" dirty="0" smtClean="0"/>
              <a:t>permet d’appréhender </a:t>
            </a:r>
            <a:r>
              <a:rPr lang="fr-FR" sz="2000" dirty="0"/>
              <a:t>quelques questions élémentaires liées à la vulnérabilité et à </a:t>
            </a:r>
            <a:r>
              <a:rPr lang="fr-FR" sz="2000" dirty="0" smtClean="0"/>
              <a:t>la résilience </a:t>
            </a:r>
            <a:r>
              <a:rPr lang="fr-FR" sz="2000" dirty="0"/>
              <a:t>des sociétés face aux risques, qu’ils soient industriels, </a:t>
            </a:r>
            <a:r>
              <a:rPr lang="fr-FR" sz="2000" dirty="0" smtClean="0"/>
              <a:t>technologiques ou </a:t>
            </a:r>
            <a:r>
              <a:rPr lang="fr-FR" sz="2000" dirty="0"/>
              <a:t>liés à ce changement global</a:t>
            </a:r>
            <a:r>
              <a:rPr lang="fr-FR" sz="2400" dirty="0"/>
              <a:t>.</a:t>
            </a:r>
            <a:endParaRPr lang="fr-FR" sz="2400" b="1" dirty="0" smtClean="0"/>
          </a:p>
          <a:p>
            <a:pPr marL="0" indent="0">
              <a:buNone/>
            </a:pPr>
            <a:endParaRPr lang="fr-FR" sz="2400" dirty="0"/>
          </a:p>
          <a:p>
            <a:pPr lvl="1"/>
            <a:r>
              <a:rPr lang="fr-FR" dirty="0"/>
              <a:t>Le changement global et ses principaux effets géographiques régionaux. </a:t>
            </a:r>
          </a:p>
          <a:p>
            <a:pPr marL="457200" lvl="1" indent="0">
              <a:buNone/>
            </a:pPr>
            <a:r>
              <a:rPr lang="fr-FR" sz="2000" dirty="0"/>
              <a:t>Le sous-thème 1 est traité à partir d’une étude de cas simple, au choix du professeur, des effets potentiels d’un changement climatique et d’une politique locale, régionale ou nationale pour les éviter, les modérer ou s’y adapter. </a:t>
            </a:r>
          </a:p>
          <a:p>
            <a:endParaRPr lang="fr-FR" dirty="0"/>
          </a:p>
        </p:txBody>
      </p:sp>
      <p:sp>
        <p:nvSpPr>
          <p:cNvPr id="4" name="Flèche vers le bas 3">
            <a:hlinkClick r:id="rId2" action="ppaction://hlinksldjump"/>
          </p:cNvPr>
          <p:cNvSpPr/>
          <p:nvPr/>
        </p:nvSpPr>
        <p:spPr>
          <a:xfrm>
            <a:off x="10991088" y="5538216"/>
            <a:ext cx="512064" cy="7406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8857080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5781" y="60325"/>
            <a:ext cx="11576304" cy="832739"/>
          </a:xfrm>
        </p:spPr>
        <p:txBody>
          <a:bodyPr/>
          <a:lstStyle/>
          <a:p>
            <a:r>
              <a:rPr lang="fr-FR" b="1" u="sng" dirty="0" smtClean="0"/>
              <a:t>Programme </a:t>
            </a:r>
            <a:r>
              <a:rPr lang="fr-FR" b="1" u="sng" dirty="0"/>
              <a:t>de </a:t>
            </a:r>
            <a:r>
              <a:rPr lang="fr-FR" b="1" u="sng" dirty="0" smtClean="0"/>
              <a:t>SVT- cycle 4</a:t>
            </a:r>
            <a:endParaRPr lang="fr-FR" dirty="0"/>
          </a:p>
        </p:txBody>
      </p:sp>
      <p:sp>
        <p:nvSpPr>
          <p:cNvPr id="3" name="Espace réservé du contenu 2"/>
          <p:cNvSpPr>
            <a:spLocks noGrp="1"/>
          </p:cNvSpPr>
          <p:nvPr>
            <p:ph idx="1"/>
          </p:nvPr>
        </p:nvSpPr>
        <p:spPr>
          <a:xfrm>
            <a:off x="455782" y="893064"/>
            <a:ext cx="11576304" cy="5705855"/>
          </a:xfrm>
          <a:ln w="63500">
            <a:solidFill>
              <a:srgbClr val="00B0F0"/>
            </a:solidFill>
          </a:ln>
        </p:spPr>
        <p:txBody>
          <a:bodyPr>
            <a:normAutofit/>
          </a:bodyPr>
          <a:lstStyle/>
          <a:p>
            <a:pPr marL="0" indent="0">
              <a:buNone/>
            </a:pPr>
            <a:r>
              <a:rPr lang="fr-FR" sz="2400" b="1" dirty="0" smtClean="0"/>
              <a:t>La planète Terre, l'environnement et l'action humaine</a:t>
            </a:r>
            <a:endParaRPr lang="fr-FR" sz="2400" b="1" u="sng" dirty="0" smtClean="0"/>
          </a:p>
          <a:p>
            <a:pPr lvl="1"/>
            <a:r>
              <a:rPr lang="fr-FR" dirty="0"/>
              <a:t>Expliquer quelques phénomènes météorologiques et climatiques</a:t>
            </a:r>
            <a:r>
              <a:rPr lang="fr-FR" sz="2000" dirty="0" smtClean="0"/>
              <a:t>. </a:t>
            </a:r>
          </a:p>
          <a:p>
            <a:pPr lvl="1"/>
            <a:r>
              <a:rPr lang="fr-FR" dirty="0" smtClean="0"/>
              <a:t>Relier </a:t>
            </a:r>
            <a:r>
              <a:rPr lang="fr-FR" dirty="0"/>
              <a:t>les connaissances scientifiques sur les risques liés aux activités humaines (réchauffement climatique…) aux mesures de prévention (quand c’est possible), de protection, d’adaptation, ou d’atténuation.</a:t>
            </a:r>
          </a:p>
          <a:p>
            <a:pPr lvl="1"/>
            <a:r>
              <a:rPr lang="fr-FR" dirty="0" smtClean="0"/>
              <a:t>Caractériser </a:t>
            </a:r>
            <a:r>
              <a:rPr lang="fr-FR" dirty="0"/>
              <a:t>quelques-uns des principaux enjeux de l’exploitation d’une ressource naturelle par l’être humain, en lien avec quelques grandes questions de société.</a:t>
            </a:r>
          </a:p>
          <a:p>
            <a:pPr lvl="1"/>
            <a:r>
              <a:rPr lang="fr-FR" dirty="0"/>
              <a:t>Comprendre et expliquer les choix en matière de gestion de ressources naturelles à différentes échelles</a:t>
            </a:r>
            <a:r>
              <a:rPr lang="fr-FR" dirty="0" smtClean="0"/>
              <a:t>.</a:t>
            </a:r>
            <a:r>
              <a:rPr lang="fr-FR" dirty="0"/>
              <a:t> </a:t>
            </a:r>
          </a:p>
          <a:p>
            <a:pPr lvl="1"/>
            <a:r>
              <a:rPr lang="fr-FR" dirty="0"/>
              <a:t>Expliquer comment une activité humaine peut modifier l’organisation et le fonctionnement des écosystèmes en lien avec quelques questions environnementales globales</a:t>
            </a:r>
            <a:r>
              <a:rPr lang="fr-FR" dirty="0" smtClean="0"/>
              <a:t>.</a:t>
            </a:r>
            <a:endParaRPr lang="fr-FR" dirty="0"/>
          </a:p>
          <a:p>
            <a:pPr lvl="1"/>
            <a:r>
              <a:rPr lang="fr-FR" dirty="0"/>
              <a:t>Proposer des argumentations sur les impacts générés par le rythme, la nature (bénéfices/nuisances), l’importance et la variabilité des actions de l’être humain </a:t>
            </a:r>
            <a:endParaRPr lang="fr-FR" dirty="0" smtClean="0"/>
          </a:p>
          <a:p>
            <a:pPr marL="457200" lvl="1" indent="0">
              <a:buNone/>
            </a:pPr>
            <a:r>
              <a:rPr lang="fr-FR" dirty="0"/>
              <a:t> </a:t>
            </a:r>
            <a:r>
              <a:rPr lang="fr-FR" dirty="0" smtClean="0"/>
              <a:t>   sur </a:t>
            </a:r>
            <a:r>
              <a:rPr lang="fr-FR" dirty="0"/>
              <a:t>l’environnement.</a:t>
            </a:r>
          </a:p>
          <a:p>
            <a:pPr marL="914400" lvl="2" indent="0">
              <a:buNone/>
            </a:pPr>
            <a:endParaRPr lang="fr-FR" dirty="0"/>
          </a:p>
        </p:txBody>
      </p:sp>
      <p:sp>
        <p:nvSpPr>
          <p:cNvPr id="4" name="Flèche vers le bas 3">
            <a:hlinkClick r:id="rId2" action="ppaction://hlinksldjump"/>
          </p:cNvPr>
          <p:cNvSpPr/>
          <p:nvPr/>
        </p:nvSpPr>
        <p:spPr>
          <a:xfrm>
            <a:off x="11367008" y="5619496"/>
            <a:ext cx="512064" cy="7406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0805945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5781" y="60325"/>
            <a:ext cx="11576304" cy="832739"/>
          </a:xfrm>
        </p:spPr>
        <p:txBody>
          <a:bodyPr/>
          <a:lstStyle/>
          <a:p>
            <a:r>
              <a:rPr lang="fr-FR" b="1" u="sng" dirty="0" smtClean="0"/>
              <a:t>Programme </a:t>
            </a:r>
            <a:r>
              <a:rPr lang="fr-FR" b="1" u="sng" dirty="0"/>
              <a:t>de </a:t>
            </a:r>
            <a:r>
              <a:rPr lang="fr-FR" b="1" u="sng" dirty="0" smtClean="0"/>
              <a:t>PC - cycle 4</a:t>
            </a:r>
            <a:endParaRPr lang="fr-FR" dirty="0"/>
          </a:p>
        </p:txBody>
      </p:sp>
      <p:sp>
        <p:nvSpPr>
          <p:cNvPr id="3" name="Espace réservé du contenu 2"/>
          <p:cNvSpPr>
            <a:spLocks noGrp="1"/>
          </p:cNvSpPr>
          <p:nvPr>
            <p:ph idx="1"/>
          </p:nvPr>
        </p:nvSpPr>
        <p:spPr>
          <a:xfrm>
            <a:off x="274319" y="893064"/>
            <a:ext cx="11757766" cy="5619496"/>
          </a:xfrm>
          <a:ln w="63500">
            <a:solidFill>
              <a:srgbClr val="FF0000"/>
            </a:solidFill>
          </a:ln>
        </p:spPr>
        <p:txBody>
          <a:bodyPr>
            <a:normAutofit/>
          </a:bodyPr>
          <a:lstStyle/>
          <a:p>
            <a:pPr marL="0" indent="0">
              <a:buNone/>
            </a:pPr>
            <a:r>
              <a:rPr lang="fr-FR" sz="2400" b="1" dirty="0"/>
              <a:t>Décrire la constitution et les états de la matière </a:t>
            </a:r>
            <a:endParaRPr lang="fr-FR" sz="2400" b="1" dirty="0" smtClean="0"/>
          </a:p>
          <a:p>
            <a:pPr lvl="1"/>
            <a:r>
              <a:rPr lang="fr-FR" dirty="0"/>
              <a:t>Caractériser les différents états de la matière (solide, liquide et gaz</a:t>
            </a:r>
            <a:r>
              <a:rPr lang="fr-FR" dirty="0" smtClean="0"/>
              <a:t>).</a:t>
            </a:r>
          </a:p>
          <a:p>
            <a:pPr lvl="1"/>
            <a:r>
              <a:rPr lang="fr-FR" dirty="0" smtClean="0"/>
              <a:t>Concevoir </a:t>
            </a:r>
            <a:r>
              <a:rPr lang="fr-FR" dirty="0"/>
              <a:t>et réaliser des expériences pour caractériser des mélanges.</a:t>
            </a:r>
          </a:p>
          <a:p>
            <a:pPr lvl="1"/>
            <a:r>
              <a:rPr lang="fr-FR" dirty="0"/>
              <a:t>Estimer expérimentalement une valeur de solubilité dans </a:t>
            </a:r>
            <a:r>
              <a:rPr lang="fr-FR" dirty="0" smtClean="0"/>
              <a:t>l’eau.</a:t>
            </a:r>
          </a:p>
          <a:p>
            <a:pPr marL="0" indent="0">
              <a:buNone/>
            </a:pPr>
            <a:r>
              <a:rPr lang="fr-FR" sz="2400" b="1" dirty="0"/>
              <a:t>Décrire et expliquer des transformations </a:t>
            </a:r>
            <a:r>
              <a:rPr lang="fr-FR" sz="2400" b="1" dirty="0" smtClean="0"/>
              <a:t>chimiques</a:t>
            </a:r>
          </a:p>
          <a:p>
            <a:pPr lvl="1"/>
            <a:r>
              <a:rPr lang="fr-FR" dirty="0"/>
              <a:t>Mettre en œuvre des tests caractéristiques d’espèces chimiques à partir d’une banque fournie.</a:t>
            </a:r>
          </a:p>
          <a:p>
            <a:pPr lvl="1"/>
            <a:r>
              <a:rPr lang="fr-FR" dirty="0"/>
              <a:t>Identifier expérimentalement une transformation chimique. </a:t>
            </a:r>
          </a:p>
          <a:p>
            <a:pPr lvl="1"/>
            <a:r>
              <a:rPr lang="fr-FR" dirty="0"/>
              <a:t>Distinguer transformation chimique et mélange, transformation chimique et transformation physique</a:t>
            </a:r>
            <a:r>
              <a:rPr lang="fr-FR" dirty="0" smtClean="0"/>
              <a:t>.</a:t>
            </a:r>
          </a:p>
          <a:p>
            <a:pPr lvl="1"/>
            <a:r>
              <a:rPr lang="fr-FR" dirty="0"/>
              <a:t>Interpréter une transformation chimique comme une redistribution des atomes.</a:t>
            </a:r>
          </a:p>
          <a:p>
            <a:pPr lvl="1"/>
            <a:r>
              <a:rPr lang="fr-FR" dirty="0" smtClean="0"/>
              <a:t>Utiliser </a:t>
            </a:r>
            <a:r>
              <a:rPr lang="fr-FR" dirty="0"/>
              <a:t>une équation de réaction chimique fournie pour décrire une transformation chimique </a:t>
            </a:r>
            <a:r>
              <a:rPr lang="fr-FR" dirty="0" smtClean="0"/>
              <a:t>observée</a:t>
            </a:r>
          </a:p>
          <a:p>
            <a:pPr lvl="1"/>
            <a:r>
              <a:rPr lang="fr-FR" dirty="0"/>
              <a:t>Identifier le caractère acide ou basique d’une solution par mesure de pH</a:t>
            </a:r>
            <a:r>
              <a:rPr lang="fr-FR" dirty="0" smtClean="0"/>
              <a:t>.</a:t>
            </a:r>
            <a:endParaRPr lang="fr-FR" dirty="0"/>
          </a:p>
        </p:txBody>
      </p:sp>
      <p:sp>
        <p:nvSpPr>
          <p:cNvPr id="4" name="Flèche vers le bas 3">
            <a:hlinkClick r:id="rId2" action="ppaction://hlinksldjump"/>
          </p:cNvPr>
          <p:cNvSpPr/>
          <p:nvPr/>
        </p:nvSpPr>
        <p:spPr>
          <a:xfrm>
            <a:off x="11235944" y="5573992"/>
            <a:ext cx="512064" cy="7406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2090498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202565"/>
            <a:ext cx="10515600" cy="796163"/>
          </a:xfrm>
        </p:spPr>
        <p:txBody>
          <a:bodyPr/>
          <a:lstStyle/>
          <a:p>
            <a:r>
              <a:rPr lang="fr-FR" b="1" u="sng" dirty="0">
                <a:solidFill>
                  <a:prstClr val="black"/>
                </a:solidFill>
              </a:rPr>
              <a:t>Programme de </a:t>
            </a:r>
            <a:r>
              <a:rPr lang="fr-FR" b="1" u="sng" dirty="0" smtClean="0">
                <a:solidFill>
                  <a:prstClr val="black"/>
                </a:solidFill>
              </a:rPr>
              <a:t>technologie </a:t>
            </a:r>
            <a:r>
              <a:rPr lang="fr-FR" b="1" u="sng" dirty="0">
                <a:solidFill>
                  <a:prstClr val="black"/>
                </a:solidFill>
              </a:rPr>
              <a:t>- cycle 4</a:t>
            </a:r>
            <a:endParaRPr lang="fr-FR" dirty="0"/>
          </a:p>
        </p:txBody>
      </p:sp>
      <p:sp>
        <p:nvSpPr>
          <p:cNvPr id="3" name="Espace réservé du contenu 2"/>
          <p:cNvSpPr>
            <a:spLocks noGrp="1"/>
          </p:cNvSpPr>
          <p:nvPr>
            <p:ph idx="1"/>
          </p:nvPr>
        </p:nvSpPr>
        <p:spPr>
          <a:xfrm>
            <a:off x="370840" y="1161288"/>
            <a:ext cx="11450320" cy="4681727"/>
          </a:xfrm>
          <a:ln w="63500">
            <a:solidFill>
              <a:srgbClr val="FFC000"/>
            </a:solidFill>
          </a:ln>
        </p:spPr>
        <p:txBody>
          <a:bodyPr>
            <a:normAutofit/>
          </a:bodyPr>
          <a:lstStyle/>
          <a:p>
            <a:pPr marL="0" indent="0">
              <a:buNone/>
            </a:pPr>
            <a:r>
              <a:rPr lang="fr-FR" sz="2400" b="1" dirty="0"/>
              <a:t>Imaginer des solutions en réponse aux besoins, matérialiser une idée en intégrant une dimension </a:t>
            </a:r>
            <a:r>
              <a:rPr lang="fr-FR" sz="2400" b="1" dirty="0" smtClean="0"/>
              <a:t>design.</a:t>
            </a:r>
          </a:p>
          <a:p>
            <a:pPr lvl="1"/>
            <a:r>
              <a:rPr lang="fr-FR" dirty="0"/>
              <a:t>Identifier un besoin (biens matériels ou services) et énoncer un problème technique ; identifier les conditions, contraintes (normes et règlements) et ressources correspondantes, qualifier et quantifier simplement les performances d’un objet technique existant ou à créer</a:t>
            </a:r>
            <a:r>
              <a:rPr lang="fr-FR" dirty="0" smtClean="0"/>
              <a:t>.</a:t>
            </a:r>
          </a:p>
          <a:p>
            <a:pPr marL="0" indent="0">
              <a:buNone/>
            </a:pPr>
            <a:r>
              <a:rPr lang="fr-FR" sz="2400" b="1" dirty="0"/>
              <a:t>Utiliser une modélisation et simuler le comportement d’un objet</a:t>
            </a:r>
          </a:p>
          <a:p>
            <a:pPr lvl="1"/>
            <a:r>
              <a:rPr lang="fr-FR" dirty="0"/>
              <a:t>Utiliser une modélisation pour comprendre, formaliser, partager, construire, investiguer, prouver. « réalité augmentée »</a:t>
            </a:r>
          </a:p>
          <a:p>
            <a:pPr lvl="1"/>
            <a:r>
              <a:rPr lang="fr-FR" dirty="0"/>
              <a:t>Simuler numériquement la structure et/ou le comportement de l’objet technique et le communiquer en argumentant.</a:t>
            </a:r>
          </a:p>
          <a:p>
            <a:pPr lvl="1"/>
            <a:endParaRPr lang="fr-FR" dirty="0" smtClean="0"/>
          </a:p>
          <a:p>
            <a:pPr lvl="1"/>
            <a:endParaRPr lang="fr-FR" sz="2000" b="1" dirty="0"/>
          </a:p>
        </p:txBody>
      </p:sp>
      <p:sp>
        <p:nvSpPr>
          <p:cNvPr id="4" name="Bouton d'action : Accueil 3">
            <a:hlinkClick r:id="rId2" action="ppaction://hlinksldjump" highlightClick="1"/>
          </p:cNvPr>
          <p:cNvSpPr/>
          <p:nvPr/>
        </p:nvSpPr>
        <p:spPr>
          <a:xfrm>
            <a:off x="11144712" y="5926570"/>
            <a:ext cx="676448" cy="814985"/>
          </a:xfrm>
          <a:prstGeom prst="actionButtonHome">
            <a:avLst/>
          </a:prstGeom>
          <a:ln w="4762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Tree>
    <p:extLst>
      <p:ext uri="{BB962C8B-B14F-4D97-AF65-F5344CB8AC3E}">
        <p14:creationId xmlns:p14="http://schemas.microsoft.com/office/powerpoint/2010/main" val="21127147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658112" y="2347814"/>
            <a:ext cx="8146287" cy="1569660"/>
          </a:xfrm>
          <a:prstGeom prst="rect">
            <a:avLst/>
          </a:prstGeom>
          <a:solidFill>
            <a:schemeClr val="bg1">
              <a:lumMod val="75000"/>
            </a:schemeClr>
          </a:solidFill>
        </p:spPr>
        <p:txBody>
          <a:bodyPr wrap="square" rtlCol="0">
            <a:spAutoFit/>
          </a:bodyPr>
          <a:lstStyle/>
          <a:p>
            <a:pPr algn="ctr"/>
            <a:r>
              <a:rPr lang="fr-FR" sz="9600" b="1" dirty="0" smtClean="0"/>
              <a:t>Compétences</a:t>
            </a:r>
            <a:endParaRPr lang="fr-FR" sz="9600" b="1" dirty="0"/>
          </a:p>
        </p:txBody>
      </p:sp>
    </p:spTree>
    <p:extLst>
      <p:ext uri="{BB962C8B-B14F-4D97-AF65-F5344CB8AC3E}">
        <p14:creationId xmlns:p14="http://schemas.microsoft.com/office/powerpoint/2010/main" val="14492324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2782063" y="2219900"/>
            <a:ext cx="2328417" cy="1077218"/>
          </a:xfrm>
          <a:prstGeom prst="rect">
            <a:avLst/>
          </a:prstGeom>
          <a:noFill/>
          <a:ln w="63500">
            <a:solidFill>
              <a:srgbClr val="FFFF00"/>
            </a:solidFill>
          </a:ln>
        </p:spPr>
        <p:txBody>
          <a:bodyPr wrap="square" rtlCol="0">
            <a:spAutoFit/>
          </a:bodyPr>
          <a:lstStyle/>
          <a:p>
            <a:pPr algn="ctr"/>
            <a:r>
              <a:rPr lang="fr-FR" sz="3200" dirty="0" smtClean="0"/>
              <a:t>Histoire - Géographie</a:t>
            </a:r>
            <a:endParaRPr lang="fr-FR" sz="3200" dirty="0"/>
          </a:p>
        </p:txBody>
      </p:sp>
      <p:sp>
        <p:nvSpPr>
          <p:cNvPr id="7" name="ZoneTexte 6"/>
          <p:cNvSpPr txBox="1"/>
          <p:nvPr/>
        </p:nvSpPr>
        <p:spPr>
          <a:xfrm>
            <a:off x="5974080" y="2185005"/>
            <a:ext cx="3303777" cy="1077218"/>
          </a:xfrm>
          <a:prstGeom prst="rect">
            <a:avLst/>
          </a:prstGeom>
          <a:noFill/>
          <a:ln w="63500">
            <a:solidFill>
              <a:srgbClr val="00B0F0"/>
            </a:solidFill>
          </a:ln>
        </p:spPr>
        <p:txBody>
          <a:bodyPr wrap="square" rtlCol="0">
            <a:spAutoFit/>
          </a:bodyPr>
          <a:lstStyle/>
          <a:p>
            <a:pPr algn="ctr"/>
            <a:r>
              <a:rPr lang="fr-FR" sz="3200" dirty="0"/>
              <a:t>Sciences de la vie et de la Terre</a:t>
            </a:r>
          </a:p>
        </p:txBody>
      </p:sp>
      <p:sp>
        <p:nvSpPr>
          <p:cNvPr id="8" name="Double flèche horizontale 7"/>
          <p:cNvSpPr/>
          <p:nvPr/>
        </p:nvSpPr>
        <p:spPr>
          <a:xfrm>
            <a:off x="5110480" y="2535585"/>
            <a:ext cx="863600" cy="568960"/>
          </a:xfrm>
          <a:prstGeom prst="lef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ZoneTexte 8"/>
          <p:cNvSpPr txBox="1"/>
          <p:nvPr/>
        </p:nvSpPr>
        <p:spPr>
          <a:xfrm>
            <a:off x="4284980" y="857342"/>
            <a:ext cx="2514600" cy="954107"/>
          </a:xfrm>
          <a:prstGeom prst="rect">
            <a:avLst/>
          </a:prstGeom>
          <a:solidFill>
            <a:srgbClr val="92D050"/>
          </a:solidFill>
        </p:spPr>
        <p:txBody>
          <a:bodyPr wrap="square" rtlCol="0">
            <a:spAutoFit/>
          </a:bodyPr>
          <a:lstStyle/>
          <a:p>
            <a:pPr algn="ctr"/>
            <a:r>
              <a:rPr lang="fr-FR" sz="1400" b="1" dirty="0">
                <a:solidFill>
                  <a:prstClr val="black"/>
                </a:solidFill>
              </a:rPr>
              <a:t>Envisager des mesures ou des politiques de prévention, de protection, d’adaptation, ou d’atténuation. </a:t>
            </a:r>
          </a:p>
        </p:txBody>
      </p:sp>
      <p:sp>
        <p:nvSpPr>
          <p:cNvPr id="10" name="ZoneTexte 9"/>
          <p:cNvSpPr txBox="1"/>
          <p:nvPr/>
        </p:nvSpPr>
        <p:spPr>
          <a:xfrm>
            <a:off x="162642" y="8455"/>
            <a:ext cx="3637833" cy="738664"/>
          </a:xfrm>
          <a:prstGeom prst="rect">
            <a:avLst/>
          </a:prstGeom>
          <a:solidFill>
            <a:srgbClr val="FFFF00"/>
          </a:solidFill>
        </p:spPr>
        <p:txBody>
          <a:bodyPr wrap="square" rtlCol="0">
            <a:spAutoFit/>
          </a:bodyPr>
          <a:lstStyle/>
          <a:p>
            <a:pPr marL="180975" indent="-180975">
              <a:buFont typeface="Wingdings" panose="05000000000000000000" pitchFamily="2" charset="2"/>
              <a:buChar char="Ø"/>
            </a:pPr>
            <a:r>
              <a:rPr lang="fr-FR" sz="1400" b="1" dirty="0"/>
              <a:t>Envisager les conséquences d'un réchauffement climatique global sur les activités humaines. (démarche prospective)</a:t>
            </a:r>
          </a:p>
        </p:txBody>
      </p:sp>
      <p:sp>
        <p:nvSpPr>
          <p:cNvPr id="2" name="Rectangle 1"/>
          <p:cNvSpPr/>
          <p:nvPr/>
        </p:nvSpPr>
        <p:spPr>
          <a:xfrm>
            <a:off x="162642" y="1074007"/>
            <a:ext cx="2266233" cy="2031325"/>
          </a:xfrm>
          <a:prstGeom prst="rect">
            <a:avLst/>
          </a:prstGeom>
          <a:solidFill>
            <a:srgbClr val="FFFF00"/>
          </a:solidFill>
        </p:spPr>
        <p:txBody>
          <a:bodyPr wrap="square">
            <a:spAutoFit/>
          </a:bodyPr>
          <a:lstStyle/>
          <a:p>
            <a:pPr marL="171450" indent="-171450">
              <a:buFont typeface="Wingdings" panose="05000000000000000000" pitchFamily="2" charset="2"/>
              <a:buChar char="Ø"/>
            </a:pPr>
            <a:r>
              <a:rPr lang="fr-FR" sz="1400" b="1" dirty="0" smtClean="0"/>
              <a:t> Se repérer dans l’espace</a:t>
            </a:r>
            <a:r>
              <a:rPr lang="fr-FR" sz="1400" dirty="0" smtClean="0"/>
              <a:t>: construire des repères géographiques: </a:t>
            </a:r>
          </a:p>
          <a:p>
            <a:pPr marL="285750" indent="-285750">
              <a:buFontTx/>
              <a:buChar char="-"/>
            </a:pPr>
            <a:r>
              <a:rPr lang="fr-FR" sz="1400" dirty="0"/>
              <a:t>n</a:t>
            </a:r>
            <a:r>
              <a:rPr lang="fr-FR" sz="1400" dirty="0" smtClean="0"/>
              <a:t>ommer, localiser et </a:t>
            </a:r>
            <a:r>
              <a:rPr lang="fr-FR" sz="1400" b="1" dirty="0" smtClean="0"/>
              <a:t>caractériser un lieu</a:t>
            </a:r>
            <a:r>
              <a:rPr lang="fr-FR" sz="1400" dirty="0" smtClean="0"/>
              <a:t> dans un espace géographique,</a:t>
            </a:r>
          </a:p>
          <a:p>
            <a:pPr marL="285750" indent="-285750">
              <a:buFontTx/>
              <a:buChar char="-"/>
            </a:pPr>
            <a:r>
              <a:rPr lang="fr-FR" sz="1400" dirty="0" smtClean="0"/>
              <a:t>situer des lieux les uns par rapport aux autres.</a:t>
            </a:r>
            <a:endParaRPr lang="fr-FR" sz="1400" dirty="0"/>
          </a:p>
        </p:txBody>
      </p:sp>
      <p:sp>
        <p:nvSpPr>
          <p:cNvPr id="16" name="ZoneTexte 15"/>
          <p:cNvSpPr txBox="1"/>
          <p:nvPr/>
        </p:nvSpPr>
        <p:spPr>
          <a:xfrm>
            <a:off x="162642" y="3432220"/>
            <a:ext cx="4947838" cy="1169551"/>
          </a:xfrm>
          <a:prstGeom prst="rect">
            <a:avLst/>
          </a:prstGeom>
          <a:solidFill>
            <a:srgbClr val="FFFF00"/>
          </a:solidFill>
        </p:spPr>
        <p:txBody>
          <a:bodyPr wrap="square" rtlCol="0">
            <a:spAutoFit/>
          </a:bodyPr>
          <a:lstStyle/>
          <a:p>
            <a:pPr marL="285750" indent="-285750">
              <a:buFont typeface="Wingdings" panose="05000000000000000000" pitchFamily="2" charset="2"/>
              <a:buChar char="Ø"/>
            </a:pPr>
            <a:r>
              <a:rPr lang="fr-FR" sz="1400" b="1" dirty="0" smtClean="0"/>
              <a:t>Raisonner,</a:t>
            </a:r>
            <a:r>
              <a:rPr lang="fr-FR" sz="1400" dirty="0" smtClean="0"/>
              <a:t> justifier une démarche et les choix effectués:</a:t>
            </a:r>
          </a:p>
          <a:p>
            <a:pPr marL="285750" indent="-285750">
              <a:buFontTx/>
              <a:buChar char="-"/>
            </a:pPr>
            <a:r>
              <a:rPr lang="fr-FR" sz="1400" dirty="0"/>
              <a:t>p</a:t>
            </a:r>
            <a:r>
              <a:rPr lang="fr-FR" sz="1400" dirty="0" smtClean="0"/>
              <a:t>oser des questions, </a:t>
            </a:r>
            <a:r>
              <a:rPr lang="fr-FR" sz="1400" b="1" dirty="0" smtClean="0"/>
              <a:t>se poser des questions à propos de situations géographiques,</a:t>
            </a:r>
          </a:p>
          <a:p>
            <a:pPr marL="285750" indent="-285750">
              <a:buFontTx/>
              <a:buChar char="-"/>
            </a:pPr>
            <a:r>
              <a:rPr lang="fr-FR" sz="1400" dirty="0" smtClean="0"/>
              <a:t>construire </a:t>
            </a:r>
            <a:r>
              <a:rPr lang="fr-FR" sz="1400" b="1" dirty="0" smtClean="0"/>
              <a:t>des hypothèses d’interprétation </a:t>
            </a:r>
            <a:r>
              <a:rPr lang="fr-FR" sz="1400" dirty="0" smtClean="0"/>
              <a:t>des phénomènes géographiques. </a:t>
            </a:r>
            <a:endParaRPr lang="fr-FR" sz="1400" dirty="0"/>
          </a:p>
        </p:txBody>
      </p:sp>
      <p:sp>
        <p:nvSpPr>
          <p:cNvPr id="17" name="ZoneTexte 16"/>
          <p:cNvSpPr txBox="1"/>
          <p:nvPr/>
        </p:nvSpPr>
        <p:spPr>
          <a:xfrm>
            <a:off x="162642" y="5095937"/>
            <a:ext cx="4947838" cy="1384995"/>
          </a:xfrm>
          <a:prstGeom prst="rect">
            <a:avLst/>
          </a:prstGeom>
          <a:solidFill>
            <a:srgbClr val="FFFF00"/>
          </a:solidFill>
        </p:spPr>
        <p:txBody>
          <a:bodyPr wrap="square" rtlCol="0">
            <a:spAutoFit/>
          </a:bodyPr>
          <a:lstStyle/>
          <a:p>
            <a:pPr marL="285750" indent="-285750">
              <a:buFont typeface="Wingdings" panose="05000000000000000000" pitchFamily="2" charset="2"/>
              <a:buChar char="Ø"/>
            </a:pPr>
            <a:r>
              <a:rPr lang="fr-FR" sz="1400" dirty="0" smtClean="0"/>
              <a:t>S’informer dans le monde du numérique</a:t>
            </a:r>
          </a:p>
          <a:p>
            <a:pPr marL="285750" indent="-285750">
              <a:buFont typeface="Wingdings" panose="05000000000000000000" pitchFamily="2" charset="2"/>
              <a:buChar char="Ø"/>
            </a:pPr>
            <a:r>
              <a:rPr lang="fr-FR" sz="1400" dirty="0" smtClean="0"/>
              <a:t>Coopérer et mutualiser </a:t>
            </a:r>
          </a:p>
          <a:p>
            <a:pPr marL="285750" indent="-285750">
              <a:buFont typeface="Wingdings" panose="05000000000000000000" pitchFamily="2" charset="2"/>
              <a:buChar char="Ø"/>
            </a:pPr>
            <a:r>
              <a:rPr lang="fr-FR" sz="1400" dirty="0" smtClean="0"/>
              <a:t>Analyser et comprendre un document</a:t>
            </a:r>
          </a:p>
          <a:p>
            <a:pPr marL="285750" indent="-285750">
              <a:buFont typeface="Wingdings" panose="05000000000000000000" pitchFamily="2" charset="2"/>
              <a:buChar char="Ø"/>
            </a:pPr>
            <a:r>
              <a:rPr lang="fr-FR" sz="1400" dirty="0" smtClean="0"/>
              <a:t>Pratiquer différents langages en géographie: </a:t>
            </a:r>
          </a:p>
          <a:p>
            <a:r>
              <a:rPr lang="fr-FR" sz="1400" dirty="0" smtClean="0"/>
              <a:t>-  </a:t>
            </a:r>
            <a:r>
              <a:rPr lang="fr-FR" sz="1400" b="1" dirty="0" smtClean="0"/>
              <a:t>réaliser des productions cartographiques, </a:t>
            </a:r>
          </a:p>
          <a:p>
            <a:r>
              <a:rPr lang="fr-FR" sz="1400" b="1" dirty="0" smtClean="0"/>
              <a:t>-  réaliser des descriptions en géographie </a:t>
            </a:r>
            <a:endParaRPr lang="fr-FR" sz="1400" dirty="0"/>
          </a:p>
        </p:txBody>
      </p:sp>
      <p:sp>
        <p:nvSpPr>
          <p:cNvPr id="18" name="Flèche vers le bas 17">
            <a:hlinkClick r:id="rId2" action="ppaction://hlinksldjump"/>
          </p:cNvPr>
          <p:cNvSpPr/>
          <p:nvPr/>
        </p:nvSpPr>
        <p:spPr>
          <a:xfrm>
            <a:off x="11449304" y="5788435"/>
            <a:ext cx="512064" cy="7406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2"/>
          <p:cNvSpPr/>
          <p:nvPr/>
        </p:nvSpPr>
        <p:spPr>
          <a:xfrm>
            <a:off x="6104382" y="3560685"/>
            <a:ext cx="5856985" cy="1578894"/>
          </a:xfrm>
          <a:prstGeom prst="rect">
            <a:avLst/>
          </a:prstGeom>
          <a:solidFill>
            <a:srgbClr val="00B0F0"/>
          </a:solidFill>
        </p:spPr>
        <p:txBody>
          <a:bodyPr wrap="square">
            <a:spAutoFit/>
          </a:bodyPr>
          <a:lstStyle/>
          <a:p>
            <a:pPr marL="342900" lvl="0" indent="-250825" algn="just">
              <a:lnSpc>
                <a:spcPct val="115000"/>
              </a:lnSpc>
              <a:spcAft>
                <a:spcPts val="0"/>
              </a:spcAft>
              <a:buFont typeface="Wingdings" panose="05000000000000000000" pitchFamily="2" charset="2"/>
              <a:buChar char="Ø"/>
            </a:pPr>
            <a:r>
              <a:rPr lang="fr-FR" sz="1400" b="1" dirty="0"/>
              <a:t>E</a:t>
            </a:r>
            <a:r>
              <a:rPr lang="fr-FR" sz="1400" b="1" dirty="0" smtClean="0"/>
              <a:t>xpliquer </a:t>
            </a:r>
            <a:r>
              <a:rPr lang="fr-FR" sz="1400" b="1" dirty="0"/>
              <a:t>les liens entre l’être humain et la nature ;</a:t>
            </a:r>
          </a:p>
          <a:p>
            <a:pPr marL="342900" lvl="0" indent="-250825" algn="just">
              <a:lnSpc>
                <a:spcPct val="115000"/>
              </a:lnSpc>
              <a:spcAft>
                <a:spcPts val="0"/>
              </a:spcAft>
              <a:buFont typeface="Wingdings" panose="05000000000000000000" pitchFamily="2" charset="2"/>
              <a:buChar char="Ø"/>
            </a:pPr>
            <a:r>
              <a:rPr lang="fr-FR" sz="1400" b="1" dirty="0"/>
              <a:t>E</a:t>
            </a:r>
            <a:r>
              <a:rPr lang="fr-FR" sz="1400" b="1" dirty="0" smtClean="0"/>
              <a:t>xpliquer </a:t>
            </a:r>
            <a:r>
              <a:rPr lang="fr-FR" sz="1400" b="1" dirty="0"/>
              <a:t>les impacts générés par le rythme, la nature (bénéfices/nuisances) et la variabilité des actions de l’être humain sur la nature ; </a:t>
            </a:r>
          </a:p>
          <a:p>
            <a:pPr marL="342900" lvl="0" indent="-250825" algn="just">
              <a:lnSpc>
                <a:spcPct val="115000"/>
              </a:lnSpc>
              <a:spcAft>
                <a:spcPts val="0"/>
              </a:spcAft>
              <a:buFont typeface="Wingdings" panose="05000000000000000000" pitchFamily="2" charset="2"/>
              <a:buChar char="Ø"/>
            </a:pPr>
            <a:r>
              <a:rPr lang="fr-FR" sz="1400" b="1" dirty="0"/>
              <a:t>E</a:t>
            </a:r>
            <a:r>
              <a:rPr lang="fr-FR" sz="1400" b="1" dirty="0" smtClean="0"/>
              <a:t>xercer </a:t>
            </a:r>
            <a:r>
              <a:rPr lang="fr-FR" sz="1400" b="1" dirty="0"/>
              <a:t>une citoyenneté responsable, en particulier dans les domaines </a:t>
            </a:r>
            <a:r>
              <a:rPr lang="fr-FR" sz="1400" b="1" dirty="0" smtClean="0"/>
              <a:t>de l’environnement</a:t>
            </a:r>
            <a:r>
              <a:rPr lang="fr-FR" sz="1400" b="1" dirty="0"/>
              <a:t>.</a:t>
            </a:r>
          </a:p>
        </p:txBody>
      </p:sp>
      <p:sp>
        <p:nvSpPr>
          <p:cNvPr id="11" name="ZoneTexte 10"/>
          <p:cNvSpPr txBox="1"/>
          <p:nvPr/>
        </p:nvSpPr>
        <p:spPr>
          <a:xfrm>
            <a:off x="7438897" y="116247"/>
            <a:ext cx="4522471" cy="1826654"/>
          </a:xfrm>
          <a:prstGeom prst="rect">
            <a:avLst/>
          </a:prstGeom>
          <a:solidFill>
            <a:srgbClr val="00B0F0"/>
          </a:solidFill>
        </p:spPr>
        <p:txBody>
          <a:bodyPr wrap="square" rtlCol="0">
            <a:spAutoFit/>
          </a:bodyPr>
          <a:lstStyle/>
          <a:p>
            <a:pPr marL="182563" lvl="0" indent="-182563" algn="just">
              <a:lnSpc>
                <a:spcPct val="115000"/>
              </a:lnSpc>
              <a:buFont typeface="Wingdings" panose="05000000000000000000" pitchFamily="2" charset="2"/>
              <a:buChar char="Ø"/>
            </a:pPr>
            <a:r>
              <a:rPr lang="fr-FR" sz="1400" b="1" dirty="0">
                <a:solidFill>
                  <a:prstClr val="black"/>
                </a:solidFill>
              </a:rPr>
              <a:t>A</a:t>
            </a:r>
            <a:r>
              <a:rPr lang="fr-FR" sz="1400" b="1" dirty="0" smtClean="0">
                <a:solidFill>
                  <a:prstClr val="black"/>
                </a:solidFill>
              </a:rPr>
              <a:t>ccéder </a:t>
            </a:r>
            <a:r>
              <a:rPr lang="fr-FR" sz="1400" b="1" dirty="0">
                <a:solidFill>
                  <a:prstClr val="black"/>
                </a:solidFill>
              </a:rPr>
              <a:t>à des savoirs scientifiques actualisés, de les comprendre et les utiliser pour mener des raisonnements adéquats, en reliant des données, en imaginant et identifiant des causes et des effets ;</a:t>
            </a:r>
          </a:p>
          <a:p>
            <a:pPr marL="182563" lvl="0" indent="-182563" algn="just">
              <a:lnSpc>
                <a:spcPct val="115000"/>
              </a:lnSpc>
              <a:buFont typeface="Wingdings" panose="05000000000000000000" pitchFamily="2" charset="2"/>
              <a:buChar char="Ø"/>
            </a:pPr>
            <a:r>
              <a:rPr lang="fr-FR" sz="1400" b="1" dirty="0">
                <a:solidFill>
                  <a:prstClr val="black"/>
                </a:solidFill>
              </a:rPr>
              <a:t>A</a:t>
            </a:r>
            <a:r>
              <a:rPr lang="fr-FR" sz="1400" b="1" dirty="0" smtClean="0">
                <a:solidFill>
                  <a:prstClr val="black"/>
                </a:solidFill>
              </a:rPr>
              <a:t>ppréhender </a:t>
            </a:r>
            <a:r>
              <a:rPr lang="fr-FR" sz="1400" b="1" dirty="0">
                <a:solidFill>
                  <a:prstClr val="black"/>
                </a:solidFill>
              </a:rPr>
              <a:t>la complexité du réel en utilisant le concret, en observant, en expérimentant, en modélisant </a:t>
            </a:r>
            <a:r>
              <a:rPr lang="fr-FR" sz="1400" b="1" dirty="0" smtClean="0">
                <a:solidFill>
                  <a:prstClr val="black"/>
                </a:solidFill>
              </a:rPr>
              <a:t>;</a:t>
            </a:r>
            <a:endParaRPr lang="fr-FR" sz="1400" b="1" dirty="0">
              <a:solidFill>
                <a:prstClr val="black"/>
              </a:solidFill>
            </a:endParaRPr>
          </a:p>
        </p:txBody>
      </p:sp>
      <p:sp>
        <p:nvSpPr>
          <p:cNvPr id="19" name="Rectangle 18"/>
          <p:cNvSpPr/>
          <p:nvPr/>
        </p:nvSpPr>
        <p:spPr>
          <a:xfrm>
            <a:off x="9538463" y="2185005"/>
            <a:ext cx="2422905" cy="1083374"/>
          </a:xfrm>
          <a:prstGeom prst="rect">
            <a:avLst/>
          </a:prstGeom>
          <a:solidFill>
            <a:srgbClr val="00B0F0"/>
          </a:solidFill>
        </p:spPr>
        <p:txBody>
          <a:bodyPr wrap="square">
            <a:spAutoFit/>
          </a:bodyPr>
          <a:lstStyle/>
          <a:p>
            <a:pPr marL="182563" lvl="0" indent="-160338" algn="just">
              <a:lnSpc>
                <a:spcPct val="115000"/>
              </a:lnSpc>
              <a:buFont typeface="Wingdings" panose="05000000000000000000" pitchFamily="2" charset="2"/>
              <a:buChar char="Ø"/>
            </a:pPr>
            <a:r>
              <a:rPr lang="fr-FR" sz="1400" b="1" dirty="0" smtClean="0">
                <a:solidFill>
                  <a:prstClr val="black"/>
                </a:solidFill>
              </a:rPr>
              <a:t>Distinguer </a:t>
            </a:r>
            <a:r>
              <a:rPr lang="fr-FR" sz="1400" b="1" dirty="0">
                <a:solidFill>
                  <a:prstClr val="black"/>
                </a:solidFill>
              </a:rPr>
              <a:t>ce qui relève d’une croyance ou d’une idée et ce qui constitue un savoir scientifique.</a:t>
            </a:r>
          </a:p>
        </p:txBody>
      </p:sp>
      <p:sp>
        <p:nvSpPr>
          <p:cNvPr id="20" name="ZoneTexte 19"/>
          <p:cNvSpPr txBox="1"/>
          <p:nvPr/>
        </p:nvSpPr>
        <p:spPr>
          <a:xfrm>
            <a:off x="6104383" y="5306135"/>
            <a:ext cx="5224017" cy="1384995"/>
          </a:xfrm>
          <a:prstGeom prst="rect">
            <a:avLst/>
          </a:prstGeom>
          <a:solidFill>
            <a:srgbClr val="00B0F0"/>
          </a:solidFill>
        </p:spPr>
        <p:txBody>
          <a:bodyPr wrap="square" rtlCol="0">
            <a:spAutoFit/>
          </a:bodyPr>
          <a:lstStyle/>
          <a:p>
            <a:pPr marL="285750" lvl="0" indent="-285750">
              <a:buFont typeface="Wingdings" panose="05000000000000000000" pitchFamily="2" charset="2"/>
              <a:buChar char="Ø"/>
            </a:pPr>
            <a:r>
              <a:rPr lang="fr-FR" sz="1400" b="1" dirty="0"/>
              <a:t>Conduire une recherche d’informations sur internet pour répondre à une question ou un problème scientifique, en choisissant des mots-clés pertinents, et en évaluant la fiabilité des sources et la validité des résultats.</a:t>
            </a:r>
          </a:p>
          <a:p>
            <a:pPr marL="285750" indent="-285750">
              <a:buFont typeface="Wingdings" panose="05000000000000000000" pitchFamily="2" charset="2"/>
              <a:buChar char="Ø"/>
            </a:pPr>
            <a:r>
              <a:rPr lang="fr-FR" sz="1400" b="1" dirty="0"/>
              <a:t>Utiliser des logiciels d’acquisition de données, de simulation et des bases de données.</a:t>
            </a:r>
          </a:p>
        </p:txBody>
      </p:sp>
    </p:spTree>
    <p:extLst>
      <p:ext uri="{BB962C8B-B14F-4D97-AF65-F5344CB8AC3E}">
        <p14:creationId xmlns:p14="http://schemas.microsoft.com/office/powerpoint/2010/main" val="23319030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3120390" y="2549228"/>
            <a:ext cx="2010740" cy="830997"/>
          </a:xfrm>
          <a:prstGeom prst="rect">
            <a:avLst/>
          </a:prstGeom>
          <a:noFill/>
          <a:ln w="63500">
            <a:solidFill>
              <a:srgbClr val="FFFF00"/>
            </a:solidFill>
          </a:ln>
        </p:spPr>
        <p:txBody>
          <a:bodyPr wrap="square" rtlCol="0">
            <a:spAutoFit/>
          </a:bodyPr>
          <a:lstStyle/>
          <a:p>
            <a:pPr algn="ctr"/>
            <a:r>
              <a:rPr lang="fr-FR" sz="2400" dirty="0" smtClean="0"/>
              <a:t>Histoire - Géographie</a:t>
            </a:r>
            <a:endParaRPr lang="fr-FR" sz="2400" dirty="0"/>
          </a:p>
        </p:txBody>
      </p:sp>
      <p:sp>
        <p:nvSpPr>
          <p:cNvPr id="7" name="ZoneTexte 6"/>
          <p:cNvSpPr txBox="1"/>
          <p:nvPr/>
        </p:nvSpPr>
        <p:spPr>
          <a:xfrm>
            <a:off x="6883400" y="2638274"/>
            <a:ext cx="3513460" cy="1200329"/>
          </a:xfrm>
          <a:prstGeom prst="rect">
            <a:avLst/>
          </a:prstGeom>
          <a:noFill/>
          <a:ln w="63500">
            <a:solidFill>
              <a:srgbClr val="00B0F0"/>
            </a:solidFill>
          </a:ln>
        </p:spPr>
        <p:txBody>
          <a:bodyPr wrap="square" rtlCol="0">
            <a:spAutoFit/>
          </a:bodyPr>
          <a:lstStyle/>
          <a:p>
            <a:pPr algn="ctr"/>
            <a:r>
              <a:rPr lang="fr-FR" sz="3600" dirty="0" smtClean="0"/>
              <a:t>Sciences de la vie et de la Terre</a:t>
            </a:r>
            <a:endParaRPr lang="fr-FR" sz="3600" dirty="0"/>
          </a:p>
        </p:txBody>
      </p:sp>
      <p:sp>
        <p:nvSpPr>
          <p:cNvPr id="17" name="Flèche à quatre pointes 16"/>
          <p:cNvSpPr/>
          <p:nvPr/>
        </p:nvSpPr>
        <p:spPr>
          <a:xfrm>
            <a:off x="5336441" y="2275840"/>
            <a:ext cx="1412240" cy="1818640"/>
          </a:xfrm>
          <a:prstGeom prst="quadArrow">
            <a:avLst>
              <a:gd name="adj1" fmla="val 13228"/>
              <a:gd name="adj2" fmla="val 22500"/>
              <a:gd name="adj3" fmla="val 11904"/>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ZoneTexte 17"/>
          <p:cNvSpPr txBox="1"/>
          <p:nvPr/>
        </p:nvSpPr>
        <p:spPr>
          <a:xfrm>
            <a:off x="3720150" y="1457545"/>
            <a:ext cx="3708400" cy="646331"/>
          </a:xfrm>
          <a:prstGeom prst="rect">
            <a:avLst/>
          </a:prstGeom>
          <a:noFill/>
          <a:ln w="63500">
            <a:solidFill>
              <a:srgbClr val="FF0000"/>
            </a:solidFill>
          </a:ln>
        </p:spPr>
        <p:txBody>
          <a:bodyPr wrap="square" rtlCol="0">
            <a:spAutoFit/>
          </a:bodyPr>
          <a:lstStyle/>
          <a:p>
            <a:r>
              <a:rPr lang="fr-FR" sz="3600" dirty="0" smtClean="0">
                <a:solidFill>
                  <a:prstClr val="black"/>
                </a:solidFill>
              </a:rPr>
              <a:t>Sciences Physiques</a:t>
            </a:r>
            <a:endParaRPr lang="fr-FR" dirty="0"/>
          </a:p>
        </p:txBody>
      </p:sp>
      <p:sp>
        <p:nvSpPr>
          <p:cNvPr id="19" name="ZoneTexte 18"/>
          <p:cNvSpPr txBox="1"/>
          <p:nvPr/>
        </p:nvSpPr>
        <p:spPr>
          <a:xfrm>
            <a:off x="4475480" y="4224563"/>
            <a:ext cx="2407920" cy="646331"/>
          </a:xfrm>
          <a:prstGeom prst="rect">
            <a:avLst/>
          </a:prstGeom>
          <a:noFill/>
          <a:ln w="63500">
            <a:solidFill>
              <a:srgbClr val="FFC000"/>
            </a:solidFill>
          </a:ln>
        </p:spPr>
        <p:txBody>
          <a:bodyPr wrap="square" rtlCol="0">
            <a:spAutoFit/>
          </a:bodyPr>
          <a:lstStyle/>
          <a:p>
            <a:r>
              <a:rPr lang="fr-FR" sz="3600" dirty="0">
                <a:solidFill>
                  <a:prstClr val="black"/>
                </a:solidFill>
              </a:rPr>
              <a:t>Technologie</a:t>
            </a:r>
          </a:p>
        </p:txBody>
      </p:sp>
      <p:sp>
        <p:nvSpPr>
          <p:cNvPr id="2" name="ZoneTexte 1"/>
          <p:cNvSpPr txBox="1"/>
          <p:nvPr/>
        </p:nvSpPr>
        <p:spPr>
          <a:xfrm>
            <a:off x="7867020" y="61635"/>
            <a:ext cx="4175760" cy="2246769"/>
          </a:xfrm>
          <a:prstGeom prst="rect">
            <a:avLst/>
          </a:prstGeom>
          <a:noFill/>
          <a:ln>
            <a:solidFill>
              <a:schemeClr val="tx1"/>
            </a:solidFill>
          </a:ln>
        </p:spPr>
        <p:txBody>
          <a:bodyPr wrap="square" rtlCol="0">
            <a:spAutoFit/>
          </a:bodyPr>
          <a:lstStyle/>
          <a:p>
            <a:r>
              <a:rPr lang="fr-FR" sz="1400" b="1" dirty="0" smtClean="0"/>
              <a:t>Mettre en évidence et/ou expliquer les phénomènes physico-chimiques à l'origine de : </a:t>
            </a:r>
          </a:p>
          <a:p>
            <a:pPr marL="285750" indent="-285750">
              <a:buFont typeface="Arial" panose="020B0604020202020204" pitchFamily="34" charset="0"/>
              <a:buChar char="•"/>
            </a:pPr>
            <a:r>
              <a:rPr lang="fr-FR" sz="1400" dirty="0" smtClean="0"/>
              <a:t>la libération du CO</a:t>
            </a:r>
            <a:r>
              <a:rPr lang="fr-FR" sz="1400" baseline="-25000" dirty="0" smtClean="0"/>
              <a:t>2</a:t>
            </a:r>
            <a:r>
              <a:rPr lang="fr-FR" sz="1400" dirty="0" smtClean="0"/>
              <a:t> dans l'atmosphère </a:t>
            </a:r>
          </a:p>
          <a:p>
            <a:pPr marL="285750" indent="-285750">
              <a:buFont typeface="Arial" panose="020B0604020202020204" pitchFamily="34" charset="0"/>
              <a:buChar char="•"/>
            </a:pPr>
            <a:r>
              <a:rPr lang="fr-FR" sz="1400" dirty="0" smtClean="0"/>
              <a:t>La dissolution du </a:t>
            </a:r>
            <a:r>
              <a:rPr lang="fr-FR" sz="1400" dirty="0"/>
              <a:t>CO</a:t>
            </a:r>
            <a:r>
              <a:rPr lang="fr-FR" sz="1400" baseline="-25000" dirty="0"/>
              <a:t>2</a:t>
            </a:r>
            <a:r>
              <a:rPr lang="fr-FR" sz="1400" dirty="0"/>
              <a:t> dans </a:t>
            </a:r>
            <a:r>
              <a:rPr lang="fr-FR" sz="1400" dirty="0" smtClean="0"/>
              <a:t>les océans</a:t>
            </a:r>
          </a:p>
          <a:p>
            <a:pPr marL="285750" indent="-285750">
              <a:buFont typeface="Arial" panose="020B0604020202020204" pitchFamily="34" charset="0"/>
              <a:buChar char="•"/>
            </a:pPr>
            <a:r>
              <a:rPr lang="fr-FR" sz="1400" dirty="0" smtClean="0"/>
              <a:t>l'effet de serre </a:t>
            </a:r>
          </a:p>
          <a:p>
            <a:pPr marL="285750" indent="-285750">
              <a:buFont typeface="Arial" panose="020B0604020202020204" pitchFamily="34" charset="0"/>
              <a:buChar char="•"/>
            </a:pPr>
            <a:r>
              <a:rPr lang="fr-FR" sz="1400" dirty="0" smtClean="0"/>
              <a:t>l'acidification des océans</a:t>
            </a:r>
          </a:p>
          <a:p>
            <a:pPr marL="285750" indent="-285750">
              <a:buFont typeface="Arial" panose="020B0604020202020204" pitchFamily="34" charset="0"/>
              <a:buChar char="•"/>
            </a:pPr>
            <a:r>
              <a:rPr lang="fr-FR" sz="1400" dirty="0" smtClean="0"/>
              <a:t>la fonte des glaces</a:t>
            </a:r>
          </a:p>
          <a:p>
            <a:pPr marL="285750" indent="-285750">
              <a:buFont typeface="Arial" panose="020B0604020202020204" pitchFamily="34" charset="0"/>
              <a:buChar char="•"/>
            </a:pPr>
            <a:r>
              <a:rPr lang="fr-FR" sz="1400" dirty="0" smtClean="0"/>
              <a:t>la dilatation des océans</a:t>
            </a:r>
          </a:p>
          <a:p>
            <a:r>
              <a:rPr lang="fr-FR" sz="1400" b="1" dirty="0"/>
              <a:t>Evaluer ou simuler l'importance et/ou la vitesse du réchauffement </a:t>
            </a:r>
            <a:r>
              <a:rPr lang="fr-FR" sz="1400" b="1" dirty="0" smtClean="0"/>
              <a:t>climatique</a:t>
            </a:r>
            <a:endParaRPr lang="fr-FR" sz="1400" dirty="0"/>
          </a:p>
        </p:txBody>
      </p:sp>
      <p:sp>
        <p:nvSpPr>
          <p:cNvPr id="3" name="Double flèche verticale 2"/>
          <p:cNvSpPr/>
          <p:nvPr/>
        </p:nvSpPr>
        <p:spPr>
          <a:xfrm>
            <a:off x="7978780" y="2241294"/>
            <a:ext cx="365760" cy="517039"/>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Double flèche horizontale 3"/>
          <p:cNvSpPr/>
          <p:nvPr/>
        </p:nvSpPr>
        <p:spPr>
          <a:xfrm>
            <a:off x="7403150" y="1605280"/>
            <a:ext cx="553720" cy="350862"/>
          </a:xfrm>
          <a:prstGeom prst="lef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ZoneTexte 11"/>
          <p:cNvSpPr txBox="1"/>
          <p:nvPr/>
        </p:nvSpPr>
        <p:spPr>
          <a:xfrm>
            <a:off x="7403150" y="4224563"/>
            <a:ext cx="4639630" cy="2462213"/>
          </a:xfrm>
          <a:prstGeom prst="rect">
            <a:avLst/>
          </a:prstGeom>
          <a:noFill/>
          <a:ln>
            <a:solidFill>
              <a:schemeClr val="tx1"/>
            </a:solidFill>
          </a:ln>
        </p:spPr>
        <p:txBody>
          <a:bodyPr wrap="square" rtlCol="0">
            <a:spAutoFit/>
          </a:bodyPr>
          <a:lstStyle/>
          <a:p>
            <a:r>
              <a:rPr lang="fr-FR" sz="1400" b="1" dirty="0" smtClean="0"/>
              <a:t>Expliquer l'origine des phénomènes météorologiques et climatiques</a:t>
            </a:r>
          </a:p>
          <a:p>
            <a:r>
              <a:rPr lang="fr-FR" sz="1400" b="1" dirty="0" smtClean="0"/>
              <a:t>Mettre </a:t>
            </a:r>
            <a:r>
              <a:rPr lang="fr-FR" sz="1400" b="1" dirty="0"/>
              <a:t>en évidence et/ou expliquer les </a:t>
            </a:r>
            <a:r>
              <a:rPr lang="fr-FR" sz="1400" b="1" dirty="0" smtClean="0"/>
              <a:t>conséquences d'utilisation de ressources naturelles</a:t>
            </a:r>
          </a:p>
          <a:p>
            <a:r>
              <a:rPr lang="fr-FR" sz="1400" b="1" dirty="0" smtClean="0"/>
              <a:t>Mettre en évidence et/ou expliquer les modifications du milieu à l'origine de : </a:t>
            </a:r>
          </a:p>
          <a:p>
            <a:pPr marL="285750" indent="-285750">
              <a:buFont typeface="Arial" panose="020B0604020202020204" pitchFamily="34" charset="0"/>
              <a:buChar char="•"/>
            </a:pPr>
            <a:r>
              <a:rPr lang="fr-FR" sz="1400" dirty="0" smtClean="0"/>
              <a:t>la modification des chaînes alimentaires</a:t>
            </a:r>
          </a:p>
          <a:p>
            <a:pPr marL="285750" indent="-285750">
              <a:buFont typeface="Arial" panose="020B0604020202020204" pitchFamily="34" charset="0"/>
              <a:buChar char="•"/>
            </a:pPr>
            <a:r>
              <a:rPr lang="fr-FR" sz="1400" dirty="0" smtClean="0"/>
              <a:t>La modification </a:t>
            </a:r>
            <a:r>
              <a:rPr lang="fr-FR" sz="1400" dirty="0"/>
              <a:t>de la </a:t>
            </a:r>
            <a:r>
              <a:rPr lang="fr-FR" sz="1400" dirty="0" smtClean="0"/>
              <a:t>biodiversité</a:t>
            </a:r>
          </a:p>
          <a:p>
            <a:pPr lvl="0"/>
            <a:r>
              <a:rPr lang="fr-FR" sz="1400" b="1" dirty="0">
                <a:latin typeface="Calibri" panose="020F0502020204030204" pitchFamily="34" charset="0"/>
                <a:ea typeface="Calibri" panose="020F0502020204030204" pitchFamily="34" charset="0"/>
                <a:cs typeface="Calibri" panose="020F0502020204030204" pitchFamily="34" charset="0"/>
              </a:rPr>
              <a:t>Argumenter sur les impacts générés par le rythme, la nature (bénéfices/nuisances), l’importance et la variabilité des actions de l’être humain sur </a:t>
            </a:r>
            <a:r>
              <a:rPr lang="fr-FR" sz="1400" b="1" dirty="0" smtClean="0">
                <a:latin typeface="Calibri" panose="020F0502020204030204" pitchFamily="34" charset="0"/>
                <a:ea typeface="Calibri" panose="020F0502020204030204" pitchFamily="34" charset="0"/>
                <a:cs typeface="Calibri" panose="020F0502020204030204" pitchFamily="34" charset="0"/>
              </a:rPr>
              <a:t>l’environnement</a:t>
            </a:r>
            <a:endParaRPr lang="fr-FR" sz="1400" dirty="0" smtClean="0"/>
          </a:p>
        </p:txBody>
      </p:sp>
      <p:sp>
        <p:nvSpPr>
          <p:cNvPr id="13" name="Double flèche verticale 12"/>
          <p:cNvSpPr/>
          <p:nvPr/>
        </p:nvSpPr>
        <p:spPr>
          <a:xfrm>
            <a:off x="7978780" y="3781482"/>
            <a:ext cx="365760" cy="517039"/>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ZoneTexte 13"/>
          <p:cNvSpPr txBox="1"/>
          <p:nvPr/>
        </p:nvSpPr>
        <p:spPr>
          <a:xfrm>
            <a:off x="3120390" y="5097422"/>
            <a:ext cx="4112514" cy="1600438"/>
          </a:xfrm>
          <a:prstGeom prst="rect">
            <a:avLst/>
          </a:prstGeom>
          <a:noFill/>
          <a:ln>
            <a:solidFill>
              <a:schemeClr val="tx1"/>
            </a:solidFill>
          </a:ln>
        </p:spPr>
        <p:txBody>
          <a:bodyPr wrap="square" rtlCol="0">
            <a:spAutoFit/>
          </a:bodyPr>
          <a:lstStyle/>
          <a:p>
            <a:r>
              <a:rPr lang="fr-FR" sz="1400" b="1" dirty="0" smtClean="0"/>
              <a:t>Imaginer des solutions techniques : </a:t>
            </a:r>
          </a:p>
          <a:p>
            <a:pPr marL="285750" indent="-285750">
              <a:buFont typeface="Arial" panose="020B0604020202020204" pitchFamily="34" charset="0"/>
              <a:buChar char="•"/>
            </a:pPr>
            <a:r>
              <a:rPr lang="fr-FR" sz="1400" dirty="0" smtClean="0"/>
              <a:t>au risque de submersion de l'atoll ; </a:t>
            </a:r>
          </a:p>
          <a:p>
            <a:pPr marL="285750" indent="-285750">
              <a:buFont typeface="Arial" panose="020B0604020202020204" pitchFamily="34" charset="0"/>
              <a:buChar char="•"/>
            </a:pPr>
            <a:r>
              <a:rPr lang="fr-FR" sz="1400" dirty="0" smtClean="0"/>
              <a:t>à la survie des populations en cas de submersion </a:t>
            </a:r>
          </a:p>
          <a:p>
            <a:pPr lvl="0"/>
            <a:r>
              <a:rPr lang="fr-FR" sz="1400" b="1" dirty="0">
                <a:latin typeface="Calibri" panose="020F0502020204030204" pitchFamily="34" charset="0"/>
                <a:ea typeface="Calibri" panose="020F0502020204030204" pitchFamily="34" charset="0"/>
                <a:cs typeface="Calibri" panose="020F0502020204030204" pitchFamily="34" charset="0"/>
              </a:rPr>
              <a:t>Argumenter sur les impacts générés par le rythme, la nature (bénéfices/nuisances), l’importance et la variabilité des actions de l’être humain sur </a:t>
            </a:r>
            <a:r>
              <a:rPr lang="fr-FR" sz="1400" b="1" dirty="0" smtClean="0">
                <a:latin typeface="Calibri" panose="020F0502020204030204" pitchFamily="34" charset="0"/>
                <a:ea typeface="Calibri" panose="020F0502020204030204" pitchFamily="34" charset="0"/>
                <a:cs typeface="Calibri" panose="020F0502020204030204" pitchFamily="34" charset="0"/>
              </a:rPr>
              <a:t>l’environnement</a:t>
            </a:r>
            <a:endParaRPr lang="fr-FR" sz="1400" dirty="0" smtClean="0"/>
          </a:p>
        </p:txBody>
      </p:sp>
      <p:sp>
        <p:nvSpPr>
          <p:cNvPr id="15" name="ZoneTexte 14"/>
          <p:cNvSpPr txBox="1"/>
          <p:nvPr/>
        </p:nvSpPr>
        <p:spPr>
          <a:xfrm>
            <a:off x="219430" y="146732"/>
            <a:ext cx="2820950" cy="6555641"/>
          </a:xfrm>
          <a:prstGeom prst="rect">
            <a:avLst/>
          </a:prstGeom>
          <a:noFill/>
          <a:ln>
            <a:solidFill>
              <a:schemeClr val="tx1"/>
            </a:solidFill>
          </a:ln>
        </p:spPr>
        <p:txBody>
          <a:bodyPr wrap="square" rtlCol="0">
            <a:spAutoFit/>
          </a:bodyPr>
          <a:lstStyle/>
          <a:p>
            <a:r>
              <a:rPr lang="fr-FR" sz="1200" b="1" dirty="0" smtClean="0"/>
              <a:t>Localiser </a:t>
            </a:r>
            <a:r>
              <a:rPr lang="fr-FR" sz="1200" dirty="0"/>
              <a:t>et </a:t>
            </a:r>
            <a:r>
              <a:rPr lang="fr-FR" sz="1200" dirty="0" smtClean="0"/>
              <a:t>c</a:t>
            </a:r>
            <a:r>
              <a:rPr lang="fr-FR" sz="1200" b="1" dirty="0" smtClean="0"/>
              <a:t>aractériser</a:t>
            </a:r>
            <a:r>
              <a:rPr lang="fr-FR" sz="1200" dirty="0" smtClean="0"/>
              <a:t> </a:t>
            </a:r>
            <a:r>
              <a:rPr lang="fr-FR" sz="1200" dirty="0"/>
              <a:t>territoire des Kiribati (caractéristiques physiques et humaines</a:t>
            </a:r>
            <a:r>
              <a:rPr lang="fr-FR" sz="1200" dirty="0" smtClean="0"/>
              <a:t>). </a:t>
            </a:r>
          </a:p>
          <a:p>
            <a:endParaRPr lang="fr-FR" sz="1200" dirty="0"/>
          </a:p>
          <a:p>
            <a:r>
              <a:rPr lang="fr-FR" sz="1200" b="1" dirty="0" smtClean="0"/>
              <a:t>Raisonner</a:t>
            </a:r>
            <a:r>
              <a:rPr lang="fr-FR" sz="1200" dirty="0" smtClean="0"/>
              <a:t> sur les effets du changement climatique et de l’élévation du niveau de la mer sur le territoire des Kiribati et sa population: </a:t>
            </a:r>
            <a:endParaRPr lang="fr-FR" sz="1200" dirty="0"/>
          </a:p>
          <a:p>
            <a:pPr marL="285750" indent="-285750">
              <a:buFont typeface="Arial" panose="020B0604020202020204" pitchFamily="34" charset="0"/>
              <a:buChar char="•"/>
            </a:pPr>
            <a:r>
              <a:rPr lang="fr-FR" sz="1200" dirty="0" smtClean="0"/>
              <a:t>Les îles coralliennes s’amenuisent-elles et ses habitants sont-ils menacés par les submersion marines?</a:t>
            </a:r>
          </a:p>
          <a:p>
            <a:pPr marL="285750" indent="-285750">
              <a:buFont typeface="Arial" panose="020B0604020202020204" pitchFamily="34" charset="0"/>
              <a:buChar char="•"/>
            </a:pPr>
            <a:r>
              <a:rPr lang="fr-FR" sz="1200" dirty="0" smtClean="0"/>
              <a:t>La vulnérabilité des populations est-elle seulement due au réchauffement climatique? </a:t>
            </a:r>
          </a:p>
          <a:p>
            <a:endParaRPr lang="fr-FR" sz="1200" dirty="0"/>
          </a:p>
          <a:p>
            <a:r>
              <a:rPr lang="fr-FR" sz="1200" b="1" dirty="0" smtClean="0"/>
              <a:t>Décrire et expliquer la politique d’adaptation</a:t>
            </a:r>
            <a:r>
              <a:rPr lang="fr-FR" sz="1200" dirty="0" smtClean="0"/>
              <a:t>: </a:t>
            </a:r>
          </a:p>
          <a:p>
            <a:pPr marL="285750" indent="-285750">
              <a:buFont typeface="Arial" panose="020B0604020202020204" pitchFamily="34" charset="0"/>
              <a:buChar char="•"/>
            </a:pPr>
            <a:r>
              <a:rPr lang="fr-FR" sz="1200" dirty="0" smtClean="0"/>
              <a:t>Les acteurs géographiques</a:t>
            </a:r>
            <a:r>
              <a:rPr lang="fr-FR" sz="1200" dirty="0"/>
              <a:t> </a:t>
            </a:r>
            <a:r>
              <a:rPr lang="fr-FR" sz="1200" dirty="0" smtClean="0"/>
              <a:t>concernés (Etat, habitants des îles, ONG, institutions internationales)</a:t>
            </a:r>
          </a:p>
          <a:p>
            <a:pPr marL="285750" indent="-285750">
              <a:buFont typeface="Arial" panose="020B0604020202020204" pitchFamily="34" charset="0"/>
              <a:buChar char="•"/>
            </a:pPr>
            <a:r>
              <a:rPr lang="fr-FR" sz="1200" dirty="0" smtClean="0"/>
              <a:t>Les diverses stratégies d’adaptation, leurs avantages et inconvénients (construction de digues, restauration des mangroves, déplacements dans l’île, migrations). </a:t>
            </a:r>
          </a:p>
          <a:p>
            <a:pPr marL="285750" indent="-285750">
              <a:buFont typeface="Arial" panose="020B0604020202020204" pitchFamily="34" charset="0"/>
              <a:buChar char="•"/>
            </a:pPr>
            <a:r>
              <a:rPr lang="fr-FR" sz="1200" dirty="0" smtClean="0"/>
              <a:t>Elaborer un scénario prospectif concernant le futur des Kiribati et l’argumenter. </a:t>
            </a:r>
          </a:p>
          <a:p>
            <a:endParaRPr lang="fr-FR" sz="1200" dirty="0" smtClean="0"/>
          </a:p>
          <a:p>
            <a:r>
              <a:rPr lang="fr-FR" sz="1200" b="1" dirty="0" smtClean="0"/>
              <a:t>Raisonner à différentes échelles </a:t>
            </a:r>
            <a:r>
              <a:rPr lang="fr-FR" sz="1200" dirty="0" smtClean="0"/>
              <a:t>en mettant en perspective </a:t>
            </a:r>
            <a:r>
              <a:rPr lang="fr-FR" sz="1200" dirty="0"/>
              <a:t>l’étude de cas </a:t>
            </a:r>
            <a:r>
              <a:rPr lang="fr-FR" sz="1200" dirty="0" smtClean="0"/>
              <a:t>des Kiribati  et en </a:t>
            </a:r>
            <a:r>
              <a:rPr lang="fr-FR" sz="1200" dirty="0"/>
              <a:t>abordant le changement global et ses effets à l’échelle mondiale.</a:t>
            </a:r>
          </a:p>
          <a:p>
            <a:endParaRPr lang="fr-FR" sz="1200" dirty="0"/>
          </a:p>
        </p:txBody>
      </p:sp>
      <p:sp>
        <p:nvSpPr>
          <p:cNvPr id="16" name="Bouton d'action : Accueil 15">
            <a:hlinkClick r:id="rId2" action="ppaction://hlinksldjump" highlightClick="1"/>
          </p:cNvPr>
          <p:cNvSpPr/>
          <p:nvPr/>
        </p:nvSpPr>
        <p:spPr>
          <a:xfrm>
            <a:off x="11043112" y="2830945"/>
            <a:ext cx="676448" cy="814985"/>
          </a:xfrm>
          <a:prstGeom prst="actionButtonHome">
            <a:avLst/>
          </a:prstGeom>
          <a:ln w="4762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Tree>
    <p:extLst>
      <p:ext uri="{BB962C8B-B14F-4D97-AF65-F5344CB8AC3E}">
        <p14:creationId xmlns:p14="http://schemas.microsoft.com/office/powerpoint/2010/main" val="20721410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2286000" y="2459647"/>
            <a:ext cx="7946136" cy="1569660"/>
          </a:xfrm>
          <a:prstGeom prst="rect">
            <a:avLst/>
          </a:prstGeom>
          <a:solidFill>
            <a:srgbClr val="FF3300"/>
          </a:solidFill>
        </p:spPr>
        <p:txBody>
          <a:bodyPr wrap="square" rtlCol="0">
            <a:spAutoFit/>
          </a:bodyPr>
          <a:lstStyle/>
          <a:p>
            <a:pPr algn="ctr"/>
            <a:r>
              <a:rPr lang="fr-FR" sz="9600" b="1" dirty="0"/>
              <a:t>Connaissances</a:t>
            </a:r>
          </a:p>
        </p:txBody>
      </p:sp>
    </p:spTree>
    <p:extLst>
      <p:ext uri="{BB962C8B-B14F-4D97-AF65-F5344CB8AC3E}">
        <p14:creationId xmlns:p14="http://schemas.microsoft.com/office/powerpoint/2010/main" val="16996089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646176" y="127381"/>
            <a:ext cx="11067288" cy="878459"/>
          </a:xfrm>
        </p:spPr>
        <p:txBody>
          <a:bodyPr/>
          <a:lstStyle/>
          <a:p>
            <a:r>
              <a:rPr lang="fr-FR" dirty="0" smtClean="0"/>
              <a:t>Quatre domaines de connaissances à explorer : </a:t>
            </a:r>
            <a:endParaRPr lang="fr-FR" dirty="0"/>
          </a:p>
        </p:txBody>
      </p:sp>
      <p:sp>
        <p:nvSpPr>
          <p:cNvPr id="5" name="Flèche à quatre pointes 4"/>
          <p:cNvSpPr/>
          <p:nvPr/>
        </p:nvSpPr>
        <p:spPr>
          <a:xfrm>
            <a:off x="4185665" y="2360518"/>
            <a:ext cx="2555748" cy="2527078"/>
          </a:xfrm>
          <a:prstGeom prst="quadArrow">
            <a:avLst>
              <a:gd name="adj1" fmla="val 22500"/>
              <a:gd name="adj2" fmla="val 22877"/>
              <a:gd name="adj3" fmla="val 225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p:cNvSpPr txBox="1"/>
          <p:nvPr/>
        </p:nvSpPr>
        <p:spPr>
          <a:xfrm>
            <a:off x="118872" y="1005840"/>
            <a:ext cx="11987784" cy="1231106"/>
          </a:xfrm>
          <a:prstGeom prst="rect">
            <a:avLst/>
          </a:prstGeom>
          <a:noFill/>
          <a:ln w="38100">
            <a:solidFill>
              <a:schemeClr val="accent1"/>
            </a:solidFill>
          </a:ln>
        </p:spPr>
        <p:txBody>
          <a:bodyPr wrap="square" rtlCol="0">
            <a:spAutoFit/>
          </a:bodyPr>
          <a:lstStyle/>
          <a:p>
            <a:pPr algn="ctr"/>
            <a:r>
              <a:rPr lang="fr-FR" sz="2000" b="1" u="heavy" dirty="0" smtClean="0"/>
              <a:t>L'origine et les effets possibles du changement climatique</a:t>
            </a:r>
          </a:p>
          <a:p>
            <a:r>
              <a:rPr lang="fr-FR" dirty="0" smtClean="0"/>
              <a:t>Il s'agit d'expliquer l'origine du réchauffement climatique et de montrer qu'il peut conduire à une élévation du niveau des océans. Les phénomènes météorologiques (tempêtes... ) biologiques (destruction de la barrière de corail) et géologiques (érosion) peuvent contribuer à la fragilisation des atolls.</a:t>
            </a:r>
            <a:endParaRPr lang="fr-FR" dirty="0"/>
          </a:p>
        </p:txBody>
      </p:sp>
      <p:sp>
        <p:nvSpPr>
          <p:cNvPr id="7" name="ZoneTexte 6"/>
          <p:cNvSpPr txBox="1"/>
          <p:nvPr/>
        </p:nvSpPr>
        <p:spPr>
          <a:xfrm>
            <a:off x="6629400" y="2312092"/>
            <a:ext cx="5477256" cy="2893100"/>
          </a:xfrm>
          <a:prstGeom prst="rect">
            <a:avLst/>
          </a:prstGeom>
          <a:noFill/>
          <a:ln w="38100">
            <a:solidFill>
              <a:schemeClr val="accent1"/>
            </a:solidFill>
          </a:ln>
        </p:spPr>
        <p:txBody>
          <a:bodyPr wrap="square" rtlCol="0">
            <a:spAutoFit/>
          </a:bodyPr>
          <a:lstStyle/>
          <a:p>
            <a:pPr algn="ctr"/>
            <a:r>
              <a:rPr lang="fr-FR" sz="2000" b="1" u="heavy" dirty="0"/>
              <a:t>Les conséquences sur la biodiversité</a:t>
            </a:r>
          </a:p>
          <a:p>
            <a:pPr algn="just"/>
            <a:r>
              <a:rPr lang="fr-FR" dirty="0" smtClean="0"/>
              <a:t>Il s'agit d'établir qu'une modification du milieu de vie  (température, salinité, sol, courants marins...) a comme conséquence </a:t>
            </a:r>
            <a:r>
              <a:rPr lang="fr-FR" dirty="0"/>
              <a:t>de modifier l'importance </a:t>
            </a:r>
            <a:r>
              <a:rPr lang="fr-FR" dirty="0" smtClean="0"/>
              <a:t>des populations animales et végétales de l'écosystème. Cela peut conduire à faire disparaitre certaines espèces mais aussi à permettre l'existence  d'autres espèces. Dans tous les cas la biodiversité est modifiée. Cet exemple permet d'établir les notions d'aléa et de risques vis-à-vis des écosystèmes</a:t>
            </a:r>
          </a:p>
        </p:txBody>
      </p:sp>
      <p:sp>
        <p:nvSpPr>
          <p:cNvPr id="8" name="ZoneTexte 7"/>
          <p:cNvSpPr txBox="1"/>
          <p:nvPr/>
        </p:nvSpPr>
        <p:spPr>
          <a:xfrm>
            <a:off x="118872" y="2312092"/>
            <a:ext cx="4178808" cy="2646878"/>
          </a:xfrm>
          <a:prstGeom prst="rect">
            <a:avLst/>
          </a:prstGeom>
          <a:noFill/>
          <a:ln w="38100">
            <a:solidFill>
              <a:schemeClr val="accent1"/>
            </a:solidFill>
          </a:ln>
        </p:spPr>
        <p:txBody>
          <a:bodyPr wrap="square" rtlCol="0">
            <a:spAutoFit/>
          </a:bodyPr>
          <a:lstStyle/>
          <a:p>
            <a:pPr algn="ctr"/>
            <a:r>
              <a:rPr lang="fr-FR" sz="2000" b="1" u="heavy" dirty="0">
                <a:solidFill>
                  <a:prstClr val="black"/>
                </a:solidFill>
              </a:rPr>
              <a:t>Les conséquences sur </a:t>
            </a:r>
            <a:r>
              <a:rPr lang="fr-FR" sz="2000" b="1" u="heavy" dirty="0" smtClean="0">
                <a:solidFill>
                  <a:prstClr val="black"/>
                </a:solidFill>
              </a:rPr>
              <a:t>le territoire  des Kiribati et sur </a:t>
            </a:r>
            <a:r>
              <a:rPr lang="fr-FR" sz="2000" b="1" u="heavy" dirty="0">
                <a:solidFill>
                  <a:prstClr val="black"/>
                </a:solidFill>
              </a:rPr>
              <a:t>s</a:t>
            </a:r>
            <a:r>
              <a:rPr lang="fr-FR" sz="2000" b="1" u="heavy" dirty="0" smtClean="0">
                <a:solidFill>
                  <a:prstClr val="black"/>
                </a:solidFill>
              </a:rPr>
              <a:t>es habitants</a:t>
            </a:r>
          </a:p>
          <a:p>
            <a:r>
              <a:rPr lang="fr-FR" dirty="0"/>
              <a:t>Il s'agit </a:t>
            </a:r>
            <a:r>
              <a:rPr lang="fr-FR" dirty="0" smtClean="0"/>
              <a:t>de s’interroger sur les conséquences du changement climatique et de l’élévation du niveau de la mer sur le territoire des Kiribati et ses habitants, en expliquant de manière nuancée la vulnérabilité des populations face aux aléas physiques. </a:t>
            </a:r>
            <a:endParaRPr lang="fr-FR" sz="1200" b="1" dirty="0"/>
          </a:p>
        </p:txBody>
      </p:sp>
      <p:sp>
        <p:nvSpPr>
          <p:cNvPr id="9" name="ZoneTexte 8"/>
          <p:cNvSpPr txBox="1"/>
          <p:nvPr/>
        </p:nvSpPr>
        <p:spPr>
          <a:xfrm>
            <a:off x="118872" y="5280339"/>
            <a:ext cx="11253978" cy="954107"/>
          </a:xfrm>
          <a:prstGeom prst="rect">
            <a:avLst/>
          </a:prstGeom>
          <a:noFill/>
          <a:ln w="38100">
            <a:solidFill>
              <a:schemeClr val="accent1"/>
            </a:solidFill>
          </a:ln>
        </p:spPr>
        <p:txBody>
          <a:bodyPr wrap="square" rtlCol="0">
            <a:spAutoFit/>
          </a:bodyPr>
          <a:lstStyle/>
          <a:p>
            <a:pPr algn="ctr"/>
            <a:r>
              <a:rPr lang="fr-FR" sz="2000" b="1" u="heavy" dirty="0">
                <a:solidFill>
                  <a:prstClr val="black"/>
                </a:solidFill>
              </a:rPr>
              <a:t>Les solutions envisageables</a:t>
            </a:r>
          </a:p>
          <a:p>
            <a:r>
              <a:rPr lang="fr-FR" dirty="0" smtClean="0"/>
              <a:t>Il </a:t>
            </a:r>
            <a:r>
              <a:rPr lang="fr-FR" dirty="0"/>
              <a:t>s'agit d'envisager </a:t>
            </a:r>
            <a:r>
              <a:rPr lang="fr-FR" dirty="0" smtClean="0"/>
              <a:t>des réponses politiques, techniques... des différents acteurs pour prévenir et s'adapter aux</a:t>
            </a:r>
            <a:r>
              <a:rPr lang="fr-FR" dirty="0"/>
              <a:t> </a:t>
            </a:r>
            <a:r>
              <a:rPr lang="fr-FR" dirty="0" smtClean="0"/>
              <a:t>conséquences d'un </a:t>
            </a:r>
            <a:r>
              <a:rPr lang="fr-FR" dirty="0"/>
              <a:t>changement </a:t>
            </a:r>
            <a:r>
              <a:rPr lang="fr-FR" dirty="0" smtClean="0"/>
              <a:t>climatique. Par des scénarios prospectifs le futur des territoires sera imaginé. </a:t>
            </a:r>
            <a:endParaRPr lang="fr-FR" dirty="0"/>
          </a:p>
        </p:txBody>
      </p:sp>
      <p:pic>
        <p:nvPicPr>
          <p:cNvPr id="10" name="Picture 2" descr="Afficher l'image d'origine"/>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13628"/>
          <a:stretch/>
        </p:blipFill>
        <p:spPr bwMode="auto">
          <a:xfrm rot="10800000" flipV="1">
            <a:off x="4948045" y="3287025"/>
            <a:ext cx="1030987" cy="674063"/>
          </a:xfrm>
          <a:prstGeom prst="rect">
            <a:avLst/>
          </a:prstGeom>
          <a:noFill/>
          <a:extLst>
            <a:ext uri="{909E8E84-426E-40DD-AFC4-6F175D3DCCD1}">
              <a14:hiddenFill xmlns:a14="http://schemas.microsoft.com/office/drawing/2010/main">
                <a:solidFill>
                  <a:srgbClr val="FFFFFF"/>
                </a:solidFill>
              </a14:hiddenFill>
            </a:ext>
          </a:extLst>
        </p:spPr>
      </p:pic>
      <p:sp>
        <p:nvSpPr>
          <p:cNvPr id="11" name="Flèche vers le bas 10">
            <a:hlinkClick r:id="rId3" action="ppaction://hlinksldjump"/>
          </p:cNvPr>
          <p:cNvSpPr/>
          <p:nvPr/>
        </p:nvSpPr>
        <p:spPr>
          <a:xfrm>
            <a:off x="11457432" y="5545417"/>
            <a:ext cx="512064" cy="7406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6572908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75129" y="365124"/>
            <a:ext cx="10878671" cy="6309995"/>
          </a:xfrm>
        </p:spPr>
        <p:txBody>
          <a:bodyPr>
            <a:normAutofit/>
          </a:bodyPr>
          <a:lstStyle/>
          <a:p>
            <a:r>
              <a:rPr lang="fr-FR" sz="3200" dirty="0" smtClean="0"/>
              <a:t>Une réflexion entre professeurs de plusieurs disciplines peut conduire à construire des réseaux notionnels comme ceux partiels ou total présentés ci-après. </a:t>
            </a:r>
            <a:br>
              <a:rPr lang="fr-FR" sz="3200" dirty="0" smtClean="0"/>
            </a:br>
            <a:r>
              <a:rPr lang="fr-FR" sz="3200" dirty="0" smtClean="0"/>
              <a:t/>
            </a:r>
            <a:br>
              <a:rPr lang="fr-FR" sz="3200" dirty="0" smtClean="0"/>
            </a:br>
            <a:r>
              <a:rPr lang="fr-FR" sz="3200" dirty="0" smtClean="0"/>
              <a:t>Le projet doit cependant être adaptés aux élèves et à leurs besoins. Cette adaptation doit déterminer la durée et le choix des pistes d'études. Les propositions faites sont donc indicatives mais ni exhaustives ni obligatoires. Certains aspects peuvent être ajoutés, d'autres peuvent ne pas être traités</a:t>
            </a:r>
            <a:r>
              <a:rPr lang="fr-FR" sz="3200" dirty="0"/>
              <a:t>.</a:t>
            </a:r>
          </a:p>
        </p:txBody>
      </p:sp>
      <p:sp>
        <p:nvSpPr>
          <p:cNvPr id="3" name="Flèche vers le bas 2">
            <a:hlinkClick r:id="rId2" action="ppaction://hlinksldjump"/>
          </p:cNvPr>
          <p:cNvSpPr/>
          <p:nvPr/>
        </p:nvSpPr>
        <p:spPr>
          <a:xfrm>
            <a:off x="11457432" y="5545417"/>
            <a:ext cx="512064" cy="7406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1634585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734056" y="2093976"/>
            <a:ext cx="6629399" cy="1569660"/>
          </a:xfrm>
          <a:prstGeom prst="rect">
            <a:avLst/>
          </a:prstGeom>
          <a:solidFill>
            <a:schemeClr val="accent6"/>
          </a:solidFill>
        </p:spPr>
        <p:txBody>
          <a:bodyPr wrap="square" rtlCol="0">
            <a:spAutoFit/>
          </a:bodyPr>
          <a:lstStyle/>
          <a:p>
            <a:pPr algn="ctr"/>
            <a:r>
              <a:rPr lang="fr-FR" sz="9600" b="1" dirty="0" smtClean="0">
                <a:hlinkClick r:id="rId2" action="ppaction://hlinksldjump"/>
              </a:rPr>
              <a:t>Sujet</a:t>
            </a:r>
            <a:endParaRPr lang="fr-FR" sz="9600" b="1" dirty="0"/>
          </a:p>
        </p:txBody>
      </p:sp>
    </p:spTree>
    <p:extLst>
      <p:ext uri="{BB962C8B-B14F-4D97-AF65-F5344CB8AC3E}">
        <p14:creationId xmlns:p14="http://schemas.microsoft.com/office/powerpoint/2010/main" val="9866379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6303781" y="4199656"/>
            <a:ext cx="1783956" cy="738664"/>
          </a:xfrm>
          <a:prstGeom prst="rect">
            <a:avLst/>
          </a:prstGeom>
          <a:noFill/>
          <a:ln w="38100">
            <a:solidFill>
              <a:schemeClr val="tx1"/>
            </a:solidFill>
          </a:ln>
        </p:spPr>
        <p:txBody>
          <a:bodyPr wrap="square" rtlCol="0">
            <a:spAutoFit/>
          </a:bodyPr>
          <a:lstStyle/>
          <a:p>
            <a:pPr algn="ctr"/>
            <a:r>
              <a:rPr lang="fr-FR" sz="1400" b="1" dirty="0"/>
              <a:t>Eventuelle submersion des </a:t>
            </a:r>
            <a:r>
              <a:rPr lang="fr-FR" sz="1400" b="1" dirty="0" smtClean="0"/>
              <a:t>îles </a:t>
            </a:r>
            <a:r>
              <a:rPr lang="fr-FR" sz="1400" b="1" dirty="0"/>
              <a:t>Kiribati </a:t>
            </a:r>
          </a:p>
        </p:txBody>
      </p:sp>
      <p:sp>
        <p:nvSpPr>
          <p:cNvPr id="4" name="ZoneTexte 3"/>
          <p:cNvSpPr txBox="1"/>
          <p:nvPr/>
        </p:nvSpPr>
        <p:spPr>
          <a:xfrm>
            <a:off x="6019454" y="3464996"/>
            <a:ext cx="2352610" cy="461665"/>
          </a:xfrm>
          <a:prstGeom prst="rect">
            <a:avLst/>
          </a:prstGeom>
          <a:noFill/>
          <a:ln>
            <a:solidFill>
              <a:schemeClr val="tx1"/>
            </a:solidFill>
          </a:ln>
        </p:spPr>
        <p:txBody>
          <a:bodyPr wrap="square" rtlCol="0">
            <a:spAutoFit/>
          </a:bodyPr>
          <a:lstStyle/>
          <a:p>
            <a:pPr algn="ctr"/>
            <a:r>
              <a:rPr lang="fr-FR" sz="1200" b="1" dirty="0" smtClean="0"/>
              <a:t>Les océans se dilatent et leur niveau moyen augmente</a:t>
            </a:r>
            <a:endParaRPr lang="fr-FR" sz="1200" b="1" dirty="0"/>
          </a:p>
        </p:txBody>
      </p:sp>
      <p:sp>
        <p:nvSpPr>
          <p:cNvPr id="5" name="ZoneTexte 4"/>
          <p:cNvSpPr txBox="1"/>
          <p:nvPr/>
        </p:nvSpPr>
        <p:spPr>
          <a:xfrm>
            <a:off x="5291534" y="2495500"/>
            <a:ext cx="3818965" cy="646331"/>
          </a:xfrm>
          <a:prstGeom prst="rect">
            <a:avLst/>
          </a:prstGeom>
          <a:noFill/>
          <a:ln>
            <a:solidFill>
              <a:schemeClr val="tx1"/>
            </a:solidFill>
          </a:ln>
        </p:spPr>
        <p:txBody>
          <a:bodyPr wrap="square" rtlCol="0">
            <a:spAutoFit/>
          </a:bodyPr>
          <a:lstStyle/>
          <a:p>
            <a:pPr algn="ctr"/>
            <a:r>
              <a:rPr lang="fr-FR" sz="1200" b="1" dirty="0" smtClean="0"/>
              <a:t>L'augmentation de l'effet de serre essentiellement d'origine anthropique conduit à une élévation de température superficielle des océans et de l'atmosphère</a:t>
            </a:r>
            <a:endParaRPr lang="fr-FR" sz="1200" b="1" dirty="0"/>
          </a:p>
        </p:txBody>
      </p:sp>
      <p:sp>
        <p:nvSpPr>
          <p:cNvPr id="6" name="ZoneTexte 5"/>
          <p:cNvSpPr txBox="1"/>
          <p:nvPr/>
        </p:nvSpPr>
        <p:spPr>
          <a:xfrm>
            <a:off x="5286275" y="1741363"/>
            <a:ext cx="3818965" cy="461665"/>
          </a:xfrm>
          <a:prstGeom prst="rect">
            <a:avLst/>
          </a:prstGeom>
          <a:noFill/>
          <a:ln>
            <a:solidFill>
              <a:schemeClr val="tx1"/>
            </a:solidFill>
          </a:ln>
        </p:spPr>
        <p:txBody>
          <a:bodyPr wrap="square" rtlCol="0">
            <a:spAutoFit/>
          </a:bodyPr>
          <a:lstStyle/>
          <a:p>
            <a:pPr algn="ctr"/>
            <a:r>
              <a:rPr lang="fr-FR" sz="1200" b="1" dirty="0" smtClean="0"/>
              <a:t>Le CO</a:t>
            </a:r>
            <a:r>
              <a:rPr lang="fr-FR" sz="1200" b="1" baseline="-25000" dirty="0" smtClean="0"/>
              <a:t>2</a:t>
            </a:r>
            <a:r>
              <a:rPr lang="fr-FR" sz="1200" b="1" dirty="0" smtClean="0"/>
              <a:t> est le principal gaz responsable de l'augmentation de l'effet de serre d'origine anthropique</a:t>
            </a:r>
            <a:endParaRPr lang="fr-FR" sz="1200" b="1" dirty="0"/>
          </a:p>
        </p:txBody>
      </p:sp>
      <p:cxnSp>
        <p:nvCxnSpPr>
          <p:cNvPr id="8" name="Connecteur droit avec flèche 7"/>
          <p:cNvCxnSpPr>
            <a:stCxn id="80" idx="2"/>
            <a:endCxn id="6" idx="0"/>
          </p:cNvCxnSpPr>
          <p:nvPr/>
        </p:nvCxnSpPr>
        <p:spPr>
          <a:xfrm>
            <a:off x="7195757" y="1379175"/>
            <a:ext cx="1" cy="362188"/>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a:stCxn id="6" idx="2"/>
            <a:endCxn id="5" idx="0"/>
          </p:cNvCxnSpPr>
          <p:nvPr/>
        </p:nvCxnSpPr>
        <p:spPr>
          <a:xfrm>
            <a:off x="7195758" y="2203028"/>
            <a:ext cx="5259" cy="292472"/>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a:stCxn id="5" idx="2"/>
            <a:endCxn id="4" idx="0"/>
          </p:cNvCxnSpPr>
          <p:nvPr/>
        </p:nvCxnSpPr>
        <p:spPr>
          <a:xfrm flipH="1">
            <a:off x="7195759" y="3141831"/>
            <a:ext cx="5258" cy="323165"/>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a:stCxn id="4" idx="2"/>
            <a:endCxn id="3" idx="0"/>
          </p:cNvCxnSpPr>
          <p:nvPr/>
        </p:nvCxnSpPr>
        <p:spPr>
          <a:xfrm>
            <a:off x="7195759" y="3926661"/>
            <a:ext cx="0" cy="272995"/>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2" name="ZoneTexte 21"/>
          <p:cNvSpPr txBox="1"/>
          <p:nvPr/>
        </p:nvSpPr>
        <p:spPr>
          <a:xfrm>
            <a:off x="9785757" y="2488603"/>
            <a:ext cx="1574894" cy="646331"/>
          </a:xfrm>
          <a:prstGeom prst="rect">
            <a:avLst/>
          </a:prstGeom>
          <a:noFill/>
          <a:ln>
            <a:solidFill>
              <a:schemeClr val="tx1"/>
            </a:solidFill>
          </a:ln>
        </p:spPr>
        <p:txBody>
          <a:bodyPr wrap="square" rtlCol="0">
            <a:spAutoFit/>
          </a:bodyPr>
          <a:lstStyle>
            <a:defPPr>
              <a:defRPr lang="fr-FR"/>
            </a:defPPr>
            <a:lvl1pPr algn="ctr">
              <a:defRPr sz="1200" b="1"/>
            </a:lvl1pPr>
          </a:lstStyle>
          <a:p>
            <a:r>
              <a:rPr lang="fr-FR" dirty="0"/>
              <a:t>Fonte des glaciers </a:t>
            </a:r>
            <a:r>
              <a:rPr lang="fr-FR" dirty="0" smtClean="0"/>
              <a:t> terrestres et des calottes polaires</a:t>
            </a:r>
            <a:endParaRPr lang="fr-FR" dirty="0"/>
          </a:p>
        </p:txBody>
      </p:sp>
      <p:cxnSp>
        <p:nvCxnSpPr>
          <p:cNvPr id="24" name="Connecteur droit avec flèche 23"/>
          <p:cNvCxnSpPr>
            <a:stCxn id="5" idx="3"/>
            <a:endCxn id="22" idx="1"/>
          </p:cNvCxnSpPr>
          <p:nvPr/>
        </p:nvCxnSpPr>
        <p:spPr>
          <a:xfrm flipV="1">
            <a:off x="9110499" y="2811769"/>
            <a:ext cx="675258" cy="6897"/>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7" name="ZoneTexte 26"/>
          <p:cNvSpPr txBox="1"/>
          <p:nvPr/>
        </p:nvSpPr>
        <p:spPr>
          <a:xfrm>
            <a:off x="9785756" y="3461500"/>
            <a:ext cx="1574895" cy="738664"/>
          </a:xfrm>
          <a:prstGeom prst="rect">
            <a:avLst/>
          </a:prstGeom>
          <a:noFill/>
          <a:ln w="38100">
            <a:solidFill>
              <a:schemeClr val="tx1"/>
            </a:solidFill>
          </a:ln>
        </p:spPr>
        <p:txBody>
          <a:bodyPr wrap="square" rtlCol="0">
            <a:spAutoFit/>
          </a:bodyPr>
          <a:lstStyle/>
          <a:p>
            <a:pPr algn="ctr"/>
            <a:r>
              <a:rPr lang="fr-FR" sz="1400" b="1" dirty="0" smtClean="0"/>
              <a:t>Augmentation du</a:t>
            </a:r>
            <a:r>
              <a:rPr lang="fr-FR" sz="1400" b="1" dirty="0"/>
              <a:t> niveau moyen</a:t>
            </a:r>
            <a:r>
              <a:rPr lang="fr-FR" sz="1400" b="1" dirty="0" smtClean="0"/>
              <a:t> des océans</a:t>
            </a:r>
            <a:endParaRPr lang="fr-FR" sz="1400" b="1" dirty="0"/>
          </a:p>
        </p:txBody>
      </p:sp>
      <p:cxnSp>
        <p:nvCxnSpPr>
          <p:cNvPr id="28" name="Connecteur droit avec flèche 27"/>
          <p:cNvCxnSpPr>
            <a:stCxn id="22" idx="2"/>
            <a:endCxn id="27" idx="0"/>
          </p:cNvCxnSpPr>
          <p:nvPr/>
        </p:nvCxnSpPr>
        <p:spPr>
          <a:xfrm>
            <a:off x="10573204" y="3134934"/>
            <a:ext cx="0" cy="326566"/>
          </a:xfrm>
          <a:prstGeom prst="straightConnector1">
            <a:avLst/>
          </a:prstGeom>
          <a:ln w="317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a:stCxn id="3" idx="3"/>
            <a:endCxn id="27" idx="1"/>
          </p:cNvCxnSpPr>
          <p:nvPr/>
        </p:nvCxnSpPr>
        <p:spPr>
          <a:xfrm flipV="1">
            <a:off x="8087737" y="3830832"/>
            <a:ext cx="1698019" cy="738156"/>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8" name="ZoneTexte 37"/>
          <p:cNvSpPr txBox="1"/>
          <p:nvPr/>
        </p:nvSpPr>
        <p:spPr>
          <a:xfrm>
            <a:off x="180849" y="3125614"/>
            <a:ext cx="3734050" cy="461665"/>
          </a:xfrm>
          <a:prstGeom prst="rect">
            <a:avLst/>
          </a:prstGeom>
          <a:noFill/>
          <a:ln>
            <a:solidFill>
              <a:schemeClr val="tx1"/>
            </a:solidFill>
          </a:ln>
        </p:spPr>
        <p:txBody>
          <a:bodyPr wrap="square" rtlCol="0">
            <a:spAutoFit/>
          </a:bodyPr>
          <a:lstStyle/>
          <a:p>
            <a:pPr algn="ctr"/>
            <a:r>
              <a:rPr lang="fr-FR" sz="1200" b="1" dirty="0" smtClean="0"/>
              <a:t>Les coraux de l'atoll dégénèrent (blanchiment des coraux)</a:t>
            </a:r>
            <a:endParaRPr lang="fr-FR" sz="1200" b="1" dirty="0"/>
          </a:p>
        </p:txBody>
      </p:sp>
      <p:sp>
        <p:nvSpPr>
          <p:cNvPr id="39" name="ZoneTexte 38"/>
          <p:cNvSpPr txBox="1"/>
          <p:nvPr/>
        </p:nvSpPr>
        <p:spPr>
          <a:xfrm>
            <a:off x="180849" y="2367445"/>
            <a:ext cx="3734050" cy="461665"/>
          </a:xfrm>
          <a:prstGeom prst="rect">
            <a:avLst/>
          </a:prstGeom>
          <a:noFill/>
          <a:ln>
            <a:solidFill>
              <a:schemeClr val="tx1"/>
            </a:solidFill>
          </a:ln>
        </p:spPr>
        <p:txBody>
          <a:bodyPr wrap="square" rtlCol="0">
            <a:spAutoFit/>
          </a:bodyPr>
          <a:lstStyle/>
          <a:p>
            <a:pPr algn="ctr"/>
            <a:r>
              <a:rPr lang="fr-FR" sz="1200" b="1" dirty="0" smtClean="0"/>
              <a:t>Les caractéristiques physico-chimiques de l'océan  (pH, température, salinité) sont modifiées </a:t>
            </a:r>
            <a:endParaRPr lang="fr-FR" sz="1200" b="1" dirty="0"/>
          </a:p>
        </p:txBody>
      </p:sp>
      <p:sp>
        <p:nvSpPr>
          <p:cNvPr id="40" name="ZoneTexte 39"/>
          <p:cNvSpPr txBox="1"/>
          <p:nvPr/>
        </p:nvSpPr>
        <p:spPr>
          <a:xfrm>
            <a:off x="180849" y="3883783"/>
            <a:ext cx="3734050" cy="276999"/>
          </a:xfrm>
          <a:prstGeom prst="rect">
            <a:avLst/>
          </a:prstGeom>
          <a:noFill/>
          <a:ln>
            <a:solidFill>
              <a:schemeClr val="tx1"/>
            </a:solidFill>
          </a:ln>
        </p:spPr>
        <p:txBody>
          <a:bodyPr wrap="square" rtlCol="0">
            <a:spAutoFit/>
          </a:bodyPr>
          <a:lstStyle/>
          <a:p>
            <a:pPr algn="ctr"/>
            <a:r>
              <a:rPr lang="fr-FR" sz="1200" b="1" dirty="0" smtClean="0"/>
              <a:t>Erosion des coraux non compensée par leur croissance</a:t>
            </a:r>
            <a:endParaRPr lang="fr-FR" sz="1200" b="1" dirty="0"/>
          </a:p>
        </p:txBody>
      </p:sp>
      <p:sp>
        <p:nvSpPr>
          <p:cNvPr id="42" name="ZoneTexte 41"/>
          <p:cNvSpPr txBox="1"/>
          <p:nvPr/>
        </p:nvSpPr>
        <p:spPr>
          <a:xfrm>
            <a:off x="180849" y="4457286"/>
            <a:ext cx="3734050" cy="461665"/>
          </a:xfrm>
          <a:prstGeom prst="rect">
            <a:avLst/>
          </a:prstGeom>
          <a:noFill/>
          <a:ln>
            <a:solidFill>
              <a:schemeClr val="tx1"/>
            </a:solidFill>
          </a:ln>
        </p:spPr>
        <p:txBody>
          <a:bodyPr wrap="square" rtlCol="0">
            <a:spAutoFit/>
          </a:bodyPr>
          <a:lstStyle/>
          <a:p>
            <a:pPr algn="ctr"/>
            <a:r>
              <a:rPr lang="fr-FR" sz="1200" b="1" dirty="0"/>
              <a:t>Destruction de la barrière naturelle protectrice (rôle de brise-lames atténuant la force érosive des vagues</a:t>
            </a:r>
            <a:r>
              <a:rPr lang="fr-FR" sz="1200" b="1" dirty="0" smtClean="0"/>
              <a:t>)</a:t>
            </a:r>
            <a:endParaRPr lang="fr-FR" sz="1200" b="1" dirty="0"/>
          </a:p>
        </p:txBody>
      </p:sp>
      <p:sp>
        <p:nvSpPr>
          <p:cNvPr id="43" name="ZoneTexte 42"/>
          <p:cNvSpPr txBox="1"/>
          <p:nvPr/>
        </p:nvSpPr>
        <p:spPr>
          <a:xfrm>
            <a:off x="1233485" y="789552"/>
            <a:ext cx="1628775" cy="1169551"/>
          </a:xfrm>
          <a:prstGeom prst="rect">
            <a:avLst/>
          </a:prstGeom>
          <a:noFill/>
          <a:ln w="38100">
            <a:solidFill>
              <a:schemeClr val="tx1"/>
            </a:solidFill>
          </a:ln>
        </p:spPr>
        <p:txBody>
          <a:bodyPr wrap="square" rtlCol="0">
            <a:spAutoFit/>
          </a:bodyPr>
          <a:lstStyle/>
          <a:p>
            <a:pPr algn="ctr"/>
            <a:r>
              <a:rPr lang="fr-FR" sz="1400" b="1" dirty="0" smtClean="0"/>
              <a:t>Les océans s'acidifient à la suite de la dissolution du CO</a:t>
            </a:r>
            <a:r>
              <a:rPr lang="fr-FR" sz="1400" b="1" baseline="-25000" dirty="0" smtClean="0"/>
              <a:t>2 </a:t>
            </a:r>
            <a:r>
              <a:rPr lang="fr-FR" sz="1400" b="1" dirty="0" smtClean="0"/>
              <a:t>atmosphérique  </a:t>
            </a:r>
            <a:r>
              <a:rPr lang="fr-FR" sz="1400" b="1" u="sng" dirty="0" smtClean="0"/>
              <a:t> </a:t>
            </a:r>
            <a:endParaRPr lang="fr-FR" sz="1400" b="1" u="sng" dirty="0"/>
          </a:p>
        </p:txBody>
      </p:sp>
      <p:sp>
        <p:nvSpPr>
          <p:cNvPr id="44" name="ZoneTexte 43"/>
          <p:cNvSpPr txBox="1"/>
          <p:nvPr/>
        </p:nvSpPr>
        <p:spPr>
          <a:xfrm>
            <a:off x="4458199" y="5167983"/>
            <a:ext cx="1260999" cy="276999"/>
          </a:xfrm>
          <a:prstGeom prst="rect">
            <a:avLst/>
          </a:prstGeom>
          <a:noFill/>
          <a:ln>
            <a:solidFill>
              <a:schemeClr val="tx1"/>
            </a:solidFill>
          </a:ln>
        </p:spPr>
        <p:txBody>
          <a:bodyPr wrap="square" rtlCol="0">
            <a:spAutoFit/>
          </a:bodyPr>
          <a:lstStyle/>
          <a:p>
            <a:pPr algn="ctr"/>
            <a:r>
              <a:rPr lang="fr-FR" sz="1200" b="1" dirty="0" smtClean="0"/>
              <a:t>Erosion côtière</a:t>
            </a:r>
            <a:endParaRPr lang="fr-FR" sz="1200" b="1" dirty="0"/>
          </a:p>
        </p:txBody>
      </p:sp>
      <p:cxnSp>
        <p:nvCxnSpPr>
          <p:cNvPr id="45" name="Connecteur droit avec flèche 44"/>
          <p:cNvCxnSpPr>
            <a:stCxn id="42" idx="3"/>
            <a:endCxn id="44" idx="1"/>
          </p:cNvCxnSpPr>
          <p:nvPr/>
        </p:nvCxnSpPr>
        <p:spPr>
          <a:xfrm>
            <a:off x="3914899" y="4688119"/>
            <a:ext cx="543300" cy="618364"/>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6" name="Connecteur droit avec flèche 45"/>
          <p:cNvCxnSpPr>
            <a:stCxn id="43" idx="3"/>
            <a:endCxn id="6" idx="1"/>
          </p:cNvCxnSpPr>
          <p:nvPr/>
        </p:nvCxnSpPr>
        <p:spPr>
          <a:xfrm>
            <a:off x="2862260" y="1374328"/>
            <a:ext cx="2424015" cy="597868"/>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3" name="Connecteur droit avec flèche 52"/>
          <p:cNvCxnSpPr>
            <a:stCxn id="40" idx="3"/>
            <a:endCxn id="4" idx="1"/>
          </p:cNvCxnSpPr>
          <p:nvPr/>
        </p:nvCxnSpPr>
        <p:spPr>
          <a:xfrm flipV="1">
            <a:off x="3914899" y="3695829"/>
            <a:ext cx="2104555" cy="326454"/>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6" name="Connecteur droit avec flèche 55"/>
          <p:cNvCxnSpPr>
            <a:stCxn id="4" idx="3"/>
            <a:endCxn id="27" idx="1"/>
          </p:cNvCxnSpPr>
          <p:nvPr/>
        </p:nvCxnSpPr>
        <p:spPr>
          <a:xfrm>
            <a:off x="8372064" y="3695829"/>
            <a:ext cx="1413692" cy="135003"/>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2" name="Connecteur droit avec flèche 61"/>
          <p:cNvCxnSpPr>
            <a:stCxn id="40" idx="3"/>
            <a:endCxn id="44" idx="1"/>
          </p:cNvCxnSpPr>
          <p:nvPr/>
        </p:nvCxnSpPr>
        <p:spPr>
          <a:xfrm>
            <a:off x="3914899" y="4022283"/>
            <a:ext cx="543300" cy="128420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5" name="Connecteur droit avec flèche 64"/>
          <p:cNvCxnSpPr>
            <a:stCxn id="38" idx="2"/>
            <a:endCxn id="40" idx="0"/>
          </p:cNvCxnSpPr>
          <p:nvPr/>
        </p:nvCxnSpPr>
        <p:spPr>
          <a:xfrm>
            <a:off x="2047874" y="3587279"/>
            <a:ext cx="0" cy="296504"/>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6" name="Connecteur droit avec flèche 65"/>
          <p:cNvCxnSpPr>
            <a:stCxn id="39" idx="2"/>
            <a:endCxn id="38" idx="0"/>
          </p:cNvCxnSpPr>
          <p:nvPr/>
        </p:nvCxnSpPr>
        <p:spPr>
          <a:xfrm>
            <a:off x="2047874" y="2829110"/>
            <a:ext cx="0" cy="296504"/>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7" name="Connecteur droit avec flèche 66"/>
          <p:cNvCxnSpPr>
            <a:stCxn id="43" idx="2"/>
            <a:endCxn id="39" idx="0"/>
          </p:cNvCxnSpPr>
          <p:nvPr/>
        </p:nvCxnSpPr>
        <p:spPr>
          <a:xfrm>
            <a:off x="2047873" y="1959103"/>
            <a:ext cx="1" cy="408342"/>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4" name="Connecteur droit avec flèche 73"/>
          <p:cNvCxnSpPr>
            <a:stCxn id="40" idx="2"/>
            <a:endCxn id="42" idx="0"/>
          </p:cNvCxnSpPr>
          <p:nvPr/>
        </p:nvCxnSpPr>
        <p:spPr>
          <a:xfrm>
            <a:off x="2047874" y="4160782"/>
            <a:ext cx="0" cy="296504"/>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7" name="Connecteur droit avec flèche 76"/>
          <p:cNvCxnSpPr>
            <a:stCxn id="44" idx="3"/>
          </p:cNvCxnSpPr>
          <p:nvPr/>
        </p:nvCxnSpPr>
        <p:spPr>
          <a:xfrm flipV="1">
            <a:off x="5719198" y="4919103"/>
            <a:ext cx="647305" cy="38738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80" name="ZoneTexte 79"/>
          <p:cNvSpPr txBox="1"/>
          <p:nvPr/>
        </p:nvSpPr>
        <p:spPr>
          <a:xfrm>
            <a:off x="4048874" y="732844"/>
            <a:ext cx="6293766" cy="646331"/>
          </a:xfrm>
          <a:prstGeom prst="rect">
            <a:avLst/>
          </a:prstGeom>
          <a:noFill/>
          <a:ln>
            <a:solidFill>
              <a:schemeClr val="tx1"/>
            </a:solidFill>
          </a:ln>
        </p:spPr>
        <p:txBody>
          <a:bodyPr wrap="square" rtlCol="0">
            <a:spAutoFit/>
          </a:bodyPr>
          <a:lstStyle/>
          <a:p>
            <a:pPr algn="ctr"/>
            <a:r>
              <a:rPr lang="fr-FR" sz="1200" b="1" dirty="0" smtClean="0"/>
              <a:t>L'effet de serre est dû à des gaz présents dans l'atmosphère (CO</a:t>
            </a:r>
            <a:r>
              <a:rPr lang="fr-FR" sz="1200" b="1" baseline="-25000" dirty="0" smtClean="0"/>
              <a:t>2</a:t>
            </a:r>
            <a:r>
              <a:rPr lang="fr-FR" sz="1200" b="1" dirty="0" smtClean="0"/>
              <a:t>, méthane, vapeur d'eau...). Leur effet est de retenir les rayonnements infrarouges émis par la Terre à suite de la réception de l'énergie solaire. Le rayonnement infrarouge provoque un réchauffement  de l'atmosphère</a:t>
            </a:r>
            <a:endParaRPr lang="fr-FR" sz="1200" b="1" dirty="0"/>
          </a:p>
        </p:txBody>
      </p:sp>
      <p:cxnSp>
        <p:nvCxnSpPr>
          <p:cNvPr id="84" name="Connecteur droit avec flèche 83"/>
          <p:cNvCxnSpPr>
            <a:stCxn id="43" idx="3"/>
            <a:endCxn id="80" idx="1"/>
          </p:cNvCxnSpPr>
          <p:nvPr/>
        </p:nvCxnSpPr>
        <p:spPr>
          <a:xfrm flipV="1">
            <a:off x="2862260" y="1056010"/>
            <a:ext cx="1186614" cy="318318"/>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55" name="ZoneTexte 154"/>
          <p:cNvSpPr txBox="1"/>
          <p:nvPr/>
        </p:nvSpPr>
        <p:spPr>
          <a:xfrm>
            <a:off x="2776157" y="136547"/>
            <a:ext cx="8839200" cy="276999"/>
          </a:xfrm>
          <a:prstGeom prst="rect">
            <a:avLst/>
          </a:prstGeom>
          <a:noFill/>
          <a:ln>
            <a:solidFill>
              <a:schemeClr val="tx1"/>
            </a:solidFill>
          </a:ln>
        </p:spPr>
        <p:txBody>
          <a:bodyPr wrap="square" rtlCol="0">
            <a:spAutoFit/>
          </a:bodyPr>
          <a:lstStyle/>
          <a:p>
            <a:pPr algn="ctr"/>
            <a:r>
              <a:rPr lang="fr-FR" sz="1200" b="1" dirty="0" smtClean="0"/>
              <a:t>Les activités humaines nécessitent d'importants besoins en énergie. L'utilisation des énergie fossiles libère du CO</a:t>
            </a:r>
            <a:r>
              <a:rPr lang="fr-FR" sz="1200" b="1" baseline="-25000" dirty="0" smtClean="0"/>
              <a:t>2  </a:t>
            </a:r>
            <a:r>
              <a:rPr lang="fr-FR" sz="1200" b="1" dirty="0" smtClean="0"/>
              <a:t>dans l'atmosphère</a:t>
            </a:r>
            <a:endParaRPr lang="fr-FR" sz="1200" b="1" dirty="0"/>
          </a:p>
        </p:txBody>
      </p:sp>
      <p:sp>
        <p:nvSpPr>
          <p:cNvPr id="2" name="ZoneTexte 1"/>
          <p:cNvSpPr txBox="1"/>
          <p:nvPr/>
        </p:nvSpPr>
        <p:spPr>
          <a:xfrm>
            <a:off x="5637470" y="5840091"/>
            <a:ext cx="3116573" cy="646331"/>
          </a:xfrm>
          <a:prstGeom prst="rect">
            <a:avLst/>
          </a:prstGeom>
          <a:solidFill>
            <a:schemeClr val="tx1"/>
          </a:solidFill>
          <a:ln>
            <a:solidFill>
              <a:schemeClr val="tx1"/>
            </a:solidFill>
          </a:ln>
        </p:spPr>
        <p:txBody>
          <a:bodyPr wrap="square" rtlCol="0">
            <a:spAutoFit/>
          </a:bodyPr>
          <a:lstStyle/>
          <a:p>
            <a:r>
              <a:rPr lang="fr-FR" b="1" dirty="0">
                <a:solidFill>
                  <a:schemeClr val="bg1"/>
                </a:solidFill>
              </a:rPr>
              <a:t>L'origine et les effets possibles du changement </a:t>
            </a:r>
            <a:r>
              <a:rPr lang="fr-FR" b="1" dirty="0" smtClean="0">
                <a:solidFill>
                  <a:schemeClr val="bg1"/>
                </a:solidFill>
              </a:rPr>
              <a:t>climatique</a:t>
            </a:r>
            <a:endParaRPr lang="fr-FR" dirty="0">
              <a:solidFill>
                <a:schemeClr val="bg1"/>
              </a:solidFill>
            </a:endParaRPr>
          </a:p>
        </p:txBody>
      </p:sp>
      <p:cxnSp>
        <p:nvCxnSpPr>
          <p:cNvPr id="88" name="Connecteur droit avec flèche 87"/>
          <p:cNvCxnSpPr>
            <a:stCxn id="3" idx="2"/>
            <a:endCxn id="2" idx="0"/>
          </p:cNvCxnSpPr>
          <p:nvPr/>
        </p:nvCxnSpPr>
        <p:spPr>
          <a:xfrm flipH="1">
            <a:off x="7195757" y="4938320"/>
            <a:ext cx="2" cy="901771"/>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2" name="ZoneTexte 91"/>
          <p:cNvSpPr txBox="1"/>
          <p:nvPr/>
        </p:nvSpPr>
        <p:spPr>
          <a:xfrm>
            <a:off x="180849" y="5788958"/>
            <a:ext cx="3734049" cy="461665"/>
          </a:xfrm>
          <a:prstGeom prst="rect">
            <a:avLst/>
          </a:prstGeom>
          <a:noFill/>
          <a:ln>
            <a:solidFill>
              <a:schemeClr val="tx1"/>
            </a:solidFill>
          </a:ln>
        </p:spPr>
        <p:txBody>
          <a:bodyPr wrap="square" rtlCol="0">
            <a:spAutoFit/>
          </a:bodyPr>
          <a:lstStyle>
            <a:defPPr>
              <a:defRPr lang="fr-FR"/>
            </a:defPPr>
            <a:lvl1pPr algn="ctr">
              <a:defRPr sz="1200" b="1"/>
            </a:lvl1pPr>
          </a:lstStyle>
          <a:p>
            <a:r>
              <a:rPr lang="fr-FR" dirty="0" smtClean="0"/>
              <a:t>Apport d'eau </a:t>
            </a:r>
            <a:r>
              <a:rPr lang="fr-FR" dirty="0"/>
              <a:t>de mer dans les lentilles d'eau </a:t>
            </a:r>
            <a:r>
              <a:rPr lang="fr-FR" dirty="0" smtClean="0"/>
              <a:t>douce créées par différence de densité</a:t>
            </a:r>
            <a:endParaRPr lang="fr-FR" dirty="0"/>
          </a:p>
        </p:txBody>
      </p:sp>
      <p:sp>
        <p:nvSpPr>
          <p:cNvPr id="94" name="ZoneTexte 93"/>
          <p:cNvSpPr txBox="1"/>
          <p:nvPr/>
        </p:nvSpPr>
        <p:spPr>
          <a:xfrm>
            <a:off x="180849" y="6547129"/>
            <a:ext cx="3734049" cy="276999"/>
          </a:xfrm>
          <a:prstGeom prst="rect">
            <a:avLst/>
          </a:prstGeom>
          <a:noFill/>
          <a:ln>
            <a:solidFill>
              <a:schemeClr val="tx1"/>
            </a:solidFill>
          </a:ln>
        </p:spPr>
        <p:txBody>
          <a:bodyPr wrap="square" rtlCol="0">
            <a:spAutoFit/>
          </a:bodyPr>
          <a:lstStyle/>
          <a:p>
            <a:pPr algn="ctr"/>
            <a:r>
              <a:rPr lang="fr-FR" sz="1200" b="1" dirty="0" smtClean="0"/>
              <a:t>Salinisation des lentilles d'eau douces</a:t>
            </a:r>
            <a:endParaRPr lang="fr-FR" sz="1200" b="1" dirty="0"/>
          </a:p>
        </p:txBody>
      </p:sp>
      <p:cxnSp>
        <p:nvCxnSpPr>
          <p:cNvPr id="95" name="Connecteur droit avec flèche 94"/>
          <p:cNvCxnSpPr>
            <a:stCxn id="92" idx="2"/>
            <a:endCxn id="94" idx="0"/>
          </p:cNvCxnSpPr>
          <p:nvPr/>
        </p:nvCxnSpPr>
        <p:spPr>
          <a:xfrm>
            <a:off x="2047874" y="6250623"/>
            <a:ext cx="0" cy="296506"/>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7" name="ZoneTexte 96"/>
          <p:cNvSpPr txBox="1"/>
          <p:nvPr/>
        </p:nvSpPr>
        <p:spPr>
          <a:xfrm>
            <a:off x="180849" y="5215455"/>
            <a:ext cx="3734049" cy="276999"/>
          </a:xfrm>
          <a:prstGeom prst="rect">
            <a:avLst/>
          </a:prstGeom>
          <a:noFill/>
          <a:ln>
            <a:solidFill>
              <a:schemeClr val="tx1"/>
            </a:solidFill>
          </a:ln>
        </p:spPr>
        <p:txBody>
          <a:bodyPr wrap="square" rtlCol="0">
            <a:spAutoFit/>
          </a:bodyPr>
          <a:lstStyle/>
          <a:p>
            <a:r>
              <a:rPr lang="fr-FR" sz="1200" b="1" dirty="0"/>
              <a:t>Submersion temporaires plus fréquentes</a:t>
            </a:r>
          </a:p>
        </p:txBody>
      </p:sp>
      <p:cxnSp>
        <p:nvCxnSpPr>
          <p:cNvPr id="108" name="Connecteur droit avec flèche 107"/>
          <p:cNvCxnSpPr>
            <a:stCxn id="94" idx="3"/>
            <a:endCxn id="2" idx="1"/>
          </p:cNvCxnSpPr>
          <p:nvPr/>
        </p:nvCxnSpPr>
        <p:spPr>
          <a:xfrm flipV="1">
            <a:off x="3914898" y="6163257"/>
            <a:ext cx="1722572" cy="522372"/>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59" name="Connecteur droit avec flèche 158"/>
          <p:cNvCxnSpPr>
            <a:stCxn id="42" idx="2"/>
            <a:endCxn id="97" idx="0"/>
          </p:cNvCxnSpPr>
          <p:nvPr/>
        </p:nvCxnSpPr>
        <p:spPr>
          <a:xfrm>
            <a:off x="2047874" y="4918951"/>
            <a:ext cx="0" cy="296504"/>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84" name="Connecteur droit avec flèche 183"/>
          <p:cNvCxnSpPr>
            <a:stCxn id="155" idx="2"/>
            <a:endCxn id="80" idx="0"/>
          </p:cNvCxnSpPr>
          <p:nvPr/>
        </p:nvCxnSpPr>
        <p:spPr>
          <a:xfrm>
            <a:off x="7195757" y="413546"/>
            <a:ext cx="0" cy="319298"/>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04" name="ZoneTexte 203"/>
          <p:cNvSpPr txBox="1"/>
          <p:nvPr/>
        </p:nvSpPr>
        <p:spPr>
          <a:xfrm>
            <a:off x="4388790" y="4199656"/>
            <a:ext cx="1622700" cy="738664"/>
          </a:xfrm>
          <a:prstGeom prst="rect">
            <a:avLst/>
          </a:prstGeom>
          <a:noFill/>
          <a:ln>
            <a:solidFill>
              <a:schemeClr val="tx1"/>
            </a:solidFill>
          </a:ln>
        </p:spPr>
        <p:txBody>
          <a:bodyPr wrap="square" rtlCol="0">
            <a:spAutoFit/>
          </a:bodyPr>
          <a:lstStyle/>
          <a:p>
            <a:r>
              <a:rPr lang="fr-FR" sz="1200" b="1" dirty="0" smtClean="0"/>
              <a:t>Arrêt de l'élévation</a:t>
            </a:r>
            <a:r>
              <a:rPr lang="fr-FR" dirty="0" smtClean="0"/>
              <a:t> </a:t>
            </a:r>
            <a:r>
              <a:rPr lang="fr-FR" sz="1200" b="1" dirty="0"/>
              <a:t>naturelle de </a:t>
            </a:r>
            <a:r>
              <a:rPr lang="fr-FR" sz="1200" b="1" dirty="0" smtClean="0"/>
              <a:t>l'atoll par croissance des coraux</a:t>
            </a:r>
            <a:endParaRPr lang="fr-FR" sz="1200" b="1" dirty="0"/>
          </a:p>
        </p:txBody>
      </p:sp>
      <p:cxnSp>
        <p:nvCxnSpPr>
          <p:cNvPr id="221" name="Connecteur droit avec flèche 220"/>
          <p:cNvCxnSpPr>
            <a:stCxn id="40" idx="3"/>
            <a:endCxn id="204" idx="1"/>
          </p:cNvCxnSpPr>
          <p:nvPr/>
        </p:nvCxnSpPr>
        <p:spPr>
          <a:xfrm>
            <a:off x="3914899" y="4022283"/>
            <a:ext cx="473891" cy="546705"/>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24" name="Connecteur droit avec flèche 223"/>
          <p:cNvCxnSpPr>
            <a:stCxn id="204" idx="3"/>
            <a:endCxn id="3" idx="1"/>
          </p:cNvCxnSpPr>
          <p:nvPr/>
        </p:nvCxnSpPr>
        <p:spPr>
          <a:xfrm>
            <a:off x="6011490" y="4568988"/>
            <a:ext cx="292291"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29" name="Connecteur droit avec flèche 228"/>
          <p:cNvCxnSpPr>
            <a:stCxn id="97" idx="2"/>
            <a:endCxn id="92" idx="0"/>
          </p:cNvCxnSpPr>
          <p:nvPr/>
        </p:nvCxnSpPr>
        <p:spPr>
          <a:xfrm>
            <a:off x="2047874" y="5492454"/>
            <a:ext cx="0" cy="296504"/>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55" name="Connecteur droit avec flèche 254"/>
          <p:cNvCxnSpPr>
            <a:stCxn id="44" idx="3"/>
            <a:endCxn id="2" idx="0"/>
          </p:cNvCxnSpPr>
          <p:nvPr/>
        </p:nvCxnSpPr>
        <p:spPr>
          <a:xfrm>
            <a:off x="5719198" y="5306483"/>
            <a:ext cx="1476559" cy="533608"/>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1" name="Connecteur droit avec flèche 60"/>
          <p:cNvCxnSpPr>
            <a:stCxn id="97" idx="3"/>
            <a:endCxn id="44" idx="1"/>
          </p:cNvCxnSpPr>
          <p:nvPr/>
        </p:nvCxnSpPr>
        <p:spPr>
          <a:xfrm flipV="1">
            <a:off x="3914898" y="5306483"/>
            <a:ext cx="543301" cy="47472"/>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4" name="Flèche vers le bas 63">
            <a:hlinkClick r:id="rId2" action="ppaction://hlinksldjump"/>
          </p:cNvPr>
          <p:cNvSpPr/>
          <p:nvPr/>
        </p:nvSpPr>
        <p:spPr>
          <a:xfrm>
            <a:off x="11457432" y="5545417"/>
            <a:ext cx="512064" cy="7406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25293918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6" name="Connecteur droit avec flèche 75"/>
          <p:cNvCxnSpPr/>
          <p:nvPr/>
        </p:nvCxnSpPr>
        <p:spPr>
          <a:xfrm>
            <a:off x="4376006" y="6759776"/>
            <a:ext cx="4434619" cy="2974"/>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 name="ZoneTexte 1"/>
          <p:cNvSpPr txBox="1"/>
          <p:nvPr/>
        </p:nvSpPr>
        <p:spPr>
          <a:xfrm>
            <a:off x="4810294" y="3137913"/>
            <a:ext cx="3070871" cy="738664"/>
          </a:xfrm>
          <a:prstGeom prst="rect">
            <a:avLst/>
          </a:prstGeom>
          <a:solidFill>
            <a:schemeClr val="tx1"/>
          </a:solidFill>
        </p:spPr>
        <p:txBody>
          <a:bodyPr wrap="square" rtlCol="0">
            <a:spAutoFit/>
          </a:bodyPr>
          <a:lstStyle/>
          <a:p>
            <a:pPr algn="ctr"/>
            <a:r>
              <a:rPr lang="fr-FR" sz="1400" b="1" dirty="0" smtClean="0">
                <a:solidFill>
                  <a:schemeClr val="bg1"/>
                </a:solidFill>
              </a:rPr>
              <a:t>Les </a:t>
            </a:r>
            <a:r>
              <a:rPr lang="fr-FR" sz="1400" b="1" dirty="0">
                <a:solidFill>
                  <a:schemeClr val="bg1"/>
                </a:solidFill>
              </a:rPr>
              <a:t>conséquences </a:t>
            </a:r>
            <a:r>
              <a:rPr lang="fr-FR" sz="1400" b="1" dirty="0" smtClean="0">
                <a:solidFill>
                  <a:schemeClr val="bg1"/>
                </a:solidFill>
              </a:rPr>
              <a:t>du changement climatique sur </a:t>
            </a:r>
            <a:r>
              <a:rPr lang="fr-FR" sz="1400" b="1" dirty="0">
                <a:solidFill>
                  <a:schemeClr val="bg1"/>
                </a:solidFill>
              </a:rPr>
              <a:t>le territoire  des Kiribati et sur ses </a:t>
            </a:r>
            <a:r>
              <a:rPr lang="fr-FR" sz="1400" b="1" dirty="0" smtClean="0">
                <a:solidFill>
                  <a:schemeClr val="bg1"/>
                </a:solidFill>
              </a:rPr>
              <a:t>habitants </a:t>
            </a:r>
            <a:endParaRPr lang="fr-FR" sz="1400" dirty="0">
              <a:solidFill>
                <a:schemeClr val="bg1"/>
              </a:solidFill>
            </a:endParaRPr>
          </a:p>
        </p:txBody>
      </p:sp>
      <p:sp>
        <p:nvSpPr>
          <p:cNvPr id="121" name="Bouton d'action : Accueil 120">
            <a:hlinkClick r:id="rId2" action="ppaction://hlinksldjump" highlightClick="1"/>
          </p:cNvPr>
          <p:cNvSpPr/>
          <p:nvPr/>
        </p:nvSpPr>
        <p:spPr>
          <a:xfrm>
            <a:off x="11479689" y="6091646"/>
            <a:ext cx="611310" cy="712783"/>
          </a:xfrm>
          <a:prstGeom prst="actionButtonHome">
            <a:avLst/>
          </a:prstGeom>
          <a:ln w="4762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23" name="ZoneTexte 122"/>
          <p:cNvSpPr txBox="1"/>
          <p:nvPr/>
        </p:nvSpPr>
        <p:spPr>
          <a:xfrm>
            <a:off x="10087983" y="105868"/>
            <a:ext cx="1851624" cy="461665"/>
          </a:xfrm>
          <a:prstGeom prst="rect">
            <a:avLst/>
          </a:prstGeom>
          <a:solidFill>
            <a:srgbClr val="FFC000"/>
          </a:solidFill>
          <a:ln>
            <a:solidFill>
              <a:schemeClr val="tx1"/>
            </a:solidFill>
          </a:ln>
        </p:spPr>
        <p:txBody>
          <a:bodyPr wrap="square" rtlCol="0">
            <a:spAutoFit/>
          </a:bodyPr>
          <a:lstStyle/>
          <a:p>
            <a:pPr algn="ctr"/>
            <a:r>
              <a:rPr lang="fr-FR" sz="1200" b="1" dirty="0" smtClean="0"/>
              <a:t>Achat de terres dans des îles voisines (Fidji)</a:t>
            </a:r>
            <a:endParaRPr lang="fr-FR" sz="1200" b="1" dirty="0"/>
          </a:p>
        </p:txBody>
      </p:sp>
      <p:sp>
        <p:nvSpPr>
          <p:cNvPr id="125" name="ZoneTexte 124"/>
          <p:cNvSpPr txBox="1"/>
          <p:nvPr/>
        </p:nvSpPr>
        <p:spPr>
          <a:xfrm>
            <a:off x="7764342" y="2109773"/>
            <a:ext cx="1542942" cy="276999"/>
          </a:xfrm>
          <a:prstGeom prst="rect">
            <a:avLst/>
          </a:prstGeom>
          <a:noFill/>
          <a:ln>
            <a:solidFill>
              <a:schemeClr val="tx1"/>
            </a:solidFill>
          </a:ln>
        </p:spPr>
        <p:txBody>
          <a:bodyPr wrap="square" rtlCol="0">
            <a:spAutoFit/>
          </a:bodyPr>
          <a:lstStyle/>
          <a:p>
            <a:pPr algn="ctr"/>
            <a:r>
              <a:rPr lang="fr-FR" sz="1200" b="1" dirty="0" smtClean="0"/>
              <a:t>Erosion côtière (aléa)</a:t>
            </a:r>
            <a:endParaRPr lang="fr-FR" sz="1200" b="1" dirty="0"/>
          </a:p>
        </p:txBody>
      </p:sp>
      <p:sp>
        <p:nvSpPr>
          <p:cNvPr id="127" name="ZoneTexte 126"/>
          <p:cNvSpPr txBox="1"/>
          <p:nvPr/>
        </p:nvSpPr>
        <p:spPr>
          <a:xfrm>
            <a:off x="5223245" y="5096776"/>
            <a:ext cx="4362437" cy="276999"/>
          </a:xfrm>
          <a:prstGeom prst="rect">
            <a:avLst/>
          </a:prstGeom>
          <a:noFill/>
          <a:ln>
            <a:solidFill>
              <a:schemeClr val="tx1"/>
            </a:solidFill>
          </a:ln>
        </p:spPr>
        <p:txBody>
          <a:bodyPr wrap="square" rtlCol="0">
            <a:spAutoFit/>
          </a:bodyPr>
          <a:lstStyle/>
          <a:p>
            <a:pPr algn="ctr"/>
            <a:r>
              <a:rPr lang="fr-FR" sz="1200" b="1" dirty="0" smtClean="0"/>
              <a:t>Submersions des zones basses (aléa) de plus en plus fréquentes </a:t>
            </a:r>
          </a:p>
        </p:txBody>
      </p:sp>
      <p:sp>
        <p:nvSpPr>
          <p:cNvPr id="128" name="Rectangle 127"/>
          <p:cNvSpPr/>
          <p:nvPr/>
        </p:nvSpPr>
        <p:spPr>
          <a:xfrm>
            <a:off x="7764342" y="1422694"/>
            <a:ext cx="1542942" cy="461665"/>
          </a:xfrm>
          <a:prstGeom prst="rect">
            <a:avLst/>
          </a:prstGeom>
          <a:noFill/>
          <a:ln>
            <a:solidFill>
              <a:schemeClr val="tx1"/>
            </a:solidFill>
          </a:ln>
        </p:spPr>
        <p:txBody>
          <a:bodyPr wrap="square">
            <a:spAutoFit/>
          </a:bodyPr>
          <a:lstStyle/>
          <a:p>
            <a:pPr lvl="0" algn="ctr"/>
            <a:r>
              <a:rPr lang="fr-FR" sz="1200" b="1" dirty="0" smtClean="0">
                <a:solidFill>
                  <a:prstClr val="black"/>
                </a:solidFill>
              </a:rPr>
              <a:t>Diminution locale de  la surface de l’île.  </a:t>
            </a:r>
            <a:endParaRPr lang="fr-FR" sz="1200" b="1" dirty="0">
              <a:solidFill>
                <a:prstClr val="black"/>
              </a:solidFill>
            </a:endParaRPr>
          </a:p>
        </p:txBody>
      </p:sp>
      <p:sp>
        <p:nvSpPr>
          <p:cNvPr id="129" name="ZoneTexte 128"/>
          <p:cNvSpPr txBox="1"/>
          <p:nvPr/>
        </p:nvSpPr>
        <p:spPr>
          <a:xfrm>
            <a:off x="8285813" y="5584777"/>
            <a:ext cx="2115671" cy="461665"/>
          </a:xfrm>
          <a:prstGeom prst="rect">
            <a:avLst/>
          </a:prstGeom>
          <a:noFill/>
          <a:ln>
            <a:solidFill>
              <a:schemeClr val="tx1"/>
            </a:solidFill>
          </a:ln>
        </p:spPr>
        <p:txBody>
          <a:bodyPr wrap="square" rtlCol="0">
            <a:spAutoFit/>
          </a:bodyPr>
          <a:lstStyle/>
          <a:p>
            <a:pPr algn="ctr"/>
            <a:r>
              <a:rPr lang="fr-FR" sz="1200" b="1" dirty="0" smtClean="0"/>
              <a:t>Existence d'aménagements dans des  zones inondables</a:t>
            </a:r>
            <a:endParaRPr lang="fr-FR" sz="1200" b="1" dirty="0"/>
          </a:p>
        </p:txBody>
      </p:sp>
      <p:sp>
        <p:nvSpPr>
          <p:cNvPr id="130" name="ZoneTexte 129"/>
          <p:cNvSpPr txBox="1"/>
          <p:nvPr/>
        </p:nvSpPr>
        <p:spPr>
          <a:xfrm>
            <a:off x="7924803" y="4430423"/>
            <a:ext cx="2837690" cy="276999"/>
          </a:xfrm>
          <a:prstGeom prst="rect">
            <a:avLst/>
          </a:prstGeom>
          <a:noFill/>
          <a:ln>
            <a:solidFill>
              <a:schemeClr val="tx1"/>
            </a:solidFill>
          </a:ln>
        </p:spPr>
        <p:txBody>
          <a:bodyPr wrap="square" rtlCol="0">
            <a:spAutoFit/>
          </a:bodyPr>
          <a:lstStyle/>
          <a:p>
            <a:pPr algn="ctr"/>
            <a:r>
              <a:rPr lang="fr-FR" sz="1200" b="1" dirty="0" smtClean="0"/>
              <a:t>Le niveau </a:t>
            </a:r>
            <a:r>
              <a:rPr lang="fr-FR" sz="1200" b="1" dirty="0"/>
              <a:t>moyen </a:t>
            </a:r>
            <a:r>
              <a:rPr lang="fr-FR" sz="1200" b="1" dirty="0" smtClean="0"/>
              <a:t>des océans augmente</a:t>
            </a:r>
            <a:endParaRPr lang="fr-FR" sz="1200" b="1" dirty="0"/>
          </a:p>
        </p:txBody>
      </p:sp>
      <p:sp>
        <p:nvSpPr>
          <p:cNvPr id="132" name="ZoneTexte 131"/>
          <p:cNvSpPr txBox="1"/>
          <p:nvPr/>
        </p:nvSpPr>
        <p:spPr>
          <a:xfrm>
            <a:off x="8783718" y="3225010"/>
            <a:ext cx="2965924" cy="646331"/>
          </a:xfrm>
          <a:prstGeom prst="rect">
            <a:avLst/>
          </a:prstGeom>
          <a:noFill/>
          <a:ln>
            <a:solidFill>
              <a:schemeClr val="tx1"/>
            </a:solidFill>
          </a:ln>
        </p:spPr>
        <p:txBody>
          <a:bodyPr wrap="square" rtlCol="0">
            <a:spAutoFit/>
          </a:bodyPr>
          <a:lstStyle/>
          <a:p>
            <a:pPr algn="ctr"/>
            <a:r>
              <a:rPr lang="fr-FR" sz="1200" b="1" dirty="0" smtClean="0"/>
              <a:t>Les îles sont des atolls de l'Océan pacifique </a:t>
            </a:r>
            <a:r>
              <a:rPr lang="fr-FR" sz="1200" b="1" dirty="0"/>
              <a:t>dont </a:t>
            </a:r>
            <a:r>
              <a:rPr lang="fr-FR" sz="1200" b="1" dirty="0" smtClean="0"/>
              <a:t>l'altitude moyenne est de </a:t>
            </a:r>
            <a:r>
              <a:rPr lang="fr-FR" sz="1200" b="1" dirty="0"/>
              <a:t>2 à </a:t>
            </a:r>
            <a:r>
              <a:rPr lang="fr-FR" sz="1200" b="1" dirty="0" smtClean="0"/>
              <a:t>3 m </a:t>
            </a:r>
            <a:r>
              <a:rPr lang="fr-FR" sz="1200" b="1" dirty="0"/>
              <a:t>au dessus du niveau de la mer </a:t>
            </a:r>
          </a:p>
        </p:txBody>
      </p:sp>
      <p:sp>
        <p:nvSpPr>
          <p:cNvPr id="134" name="ZoneTexte 133"/>
          <p:cNvSpPr txBox="1"/>
          <p:nvPr/>
        </p:nvSpPr>
        <p:spPr>
          <a:xfrm>
            <a:off x="10068898" y="1435808"/>
            <a:ext cx="1680744" cy="461665"/>
          </a:xfrm>
          <a:prstGeom prst="rect">
            <a:avLst/>
          </a:prstGeom>
          <a:solidFill>
            <a:srgbClr val="FFC000"/>
          </a:solidFill>
          <a:ln>
            <a:solidFill>
              <a:schemeClr val="tx1"/>
            </a:solidFill>
          </a:ln>
        </p:spPr>
        <p:txBody>
          <a:bodyPr wrap="square" rtlCol="0">
            <a:spAutoFit/>
          </a:bodyPr>
          <a:lstStyle/>
          <a:p>
            <a:pPr algn="ctr"/>
            <a:r>
              <a:rPr lang="fr-FR" sz="1200" b="1" dirty="0" smtClean="0"/>
              <a:t>Construction d'îles flottantes artificielles </a:t>
            </a:r>
            <a:endParaRPr lang="fr-FR" sz="1200" b="1" dirty="0"/>
          </a:p>
        </p:txBody>
      </p:sp>
      <p:sp>
        <p:nvSpPr>
          <p:cNvPr id="135" name="ZoneTexte 134"/>
          <p:cNvSpPr txBox="1"/>
          <p:nvPr/>
        </p:nvSpPr>
        <p:spPr>
          <a:xfrm>
            <a:off x="8783718" y="6360139"/>
            <a:ext cx="2173778" cy="461665"/>
          </a:xfrm>
          <a:prstGeom prst="rect">
            <a:avLst/>
          </a:prstGeom>
          <a:solidFill>
            <a:srgbClr val="FFC000"/>
          </a:solidFill>
          <a:ln>
            <a:solidFill>
              <a:schemeClr val="tx1"/>
            </a:solidFill>
          </a:ln>
        </p:spPr>
        <p:txBody>
          <a:bodyPr wrap="square" rtlCol="0">
            <a:spAutoFit/>
          </a:bodyPr>
          <a:lstStyle/>
          <a:p>
            <a:pPr algn="ctr"/>
            <a:r>
              <a:rPr lang="fr-FR" sz="1200" b="1" dirty="0" smtClean="0"/>
              <a:t>Construction, élévation  et renforcement  des digues</a:t>
            </a:r>
            <a:endParaRPr lang="fr-FR" sz="1200" b="1" dirty="0"/>
          </a:p>
        </p:txBody>
      </p:sp>
      <p:sp>
        <p:nvSpPr>
          <p:cNvPr id="138" name="ZoneTexte 137"/>
          <p:cNvSpPr txBox="1"/>
          <p:nvPr/>
        </p:nvSpPr>
        <p:spPr>
          <a:xfrm>
            <a:off x="367019" y="5972144"/>
            <a:ext cx="1763273" cy="646331"/>
          </a:xfrm>
          <a:prstGeom prst="rect">
            <a:avLst/>
          </a:prstGeom>
          <a:noFill/>
          <a:ln>
            <a:solidFill>
              <a:schemeClr val="tx1"/>
            </a:solidFill>
          </a:ln>
        </p:spPr>
        <p:txBody>
          <a:bodyPr wrap="square" rtlCol="0">
            <a:spAutoFit/>
          </a:bodyPr>
          <a:lstStyle/>
          <a:p>
            <a:pPr algn="ctr"/>
            <a:r>
              <a:rPr lang="fr-FR" sz="1200" b="1" dirty="0" smtClean="0"/>
              <a:t>Faible niveau de développement des </a:t>
            </a:r>
            <a:r>
              <a:rPr lang="fr-FR" sz="1200" b="1" dirty="0"/>
              <a:t>habitants </a:t>
            </a:r>
          </a:p>
        </p:txBody>
      </p:sp>
      <p:sp>
        <p:nvSpPr>
          <p:cNvPr id="140" name="ZoneTexte 139"/>
          <p:cNvSpPr txBox="1"/>
          <p:nvPr/>
        </p:nvSpPr>
        <p:spPr>
          <a:xfrm>
            <a:off x="10344137" y="880880"/>
            <a:ext cx="1149351" cy="276999"/>
          </a:xfrm>
          <a:prstGeom prst="rect">
            <a:avLst/>
          </a:prstGeom>
          <a:solidFill>
            <a:srgbClr val="FFC000"/>
          </a:solidFill>
          <a:ln>
            <a:solidFill>
              <a:schemeClr val="tx1"/>
            </a:solidFill>
          </a:ln>
        </p:spPr>
        <p:txBody>
          <a:bodyPr wrap="square" rtlCol="0">
            <a:spAutoFit/>
          </a:bodyPr>
          <a:lstStyle/>
          <a:p>
            <a:pPr algn="ctr"/>
            <a:r>
              <a:rPr lang="fr-FR" sz="1200" b="1" dirty="0" smtClean="0"/>
              <a:t>Migrations </a:t>
            </a:r>
            <a:endParaRPr lang="fr-FR" sz="1200" b="1" dirty="0"/>
          </a:p>
        </p:txBody>
      </p:sp>
      <p:sp>
        <p:nvSpPr>
          <p:cNvPr id="141" name="ZoneTexte 140"/>
          <p:cNvSpPr txBox="1"/>
          <p:nvPr/>
        </p:nvSpPr>
        <p:spPr>
          <a:xfrm>
            <a:off x="581025" y="5101302"/>
            <a:ext cx="1381530" cy="646331"/>
          </a:xfrm>
          <a:prstGeom prst="rect">
            <a:avLst/>
          </a:prstGeom>
          <a:noFill/>
          <a:ln>
            <a:solidFill>
              <a:schemeClr val="tx1"/>
            </a:solidFill>
          </a:ln>
        </p:spPr>
        <p:txBody>
          <a:bodyPr wrap="square" rtlCol="0">
            <a:spAutoFit/>
          </a:bodyPr>
          <a:lstStyle/>
          <a:p>
            <a:pPr algn="ctr"/>
            <a:r>
              <a:rPr lang="fr-FR" sz="1200" b="1" dirty="0" smtClean="0"/>
              <a:t>Augmentation de la vulnérabilité des habitants</a:t>
            </a:r>
            <a:endParaRPr lang="fr-FR" sz="1200" b="1" dirty="0"/>
          </a:p>
        </p:txBody>
      </p:sp>
      <p:sp>
        <p:nvSpPr>
          <p:cNvPr id="145" name="ZoneTexte 144"/>
          <p:cNvSpPr txBox="1"/>
          <p:nvPr/>
        </p:nvSpPr>
        <p:spPr>
          <a:xfrm>
            <a:off x="9343648" y="2616804"/>
            <a:ext cx="2608103" cy="461665"/>
          </a:xfrm>
          <a:prstGeom prst="rect">
            <a:avLst/>
          </a:prstGeom>
          <a:solidFill>
            <a:srgbClr val="FFC000"/>
          </a:solidFill>
          <a:ln>
            <a:solidFill>
              <a:schemeClr val="tx1"/>
            </a:solidFill>
          </a:ln>
        </p:spPr>
        <p:txBody>
          <a:bodyPr wrap="square" rtlCol="0">
            <a:spAutoFit/>
          </a:bodyPr>
          <a:lstStyle/>
          <a:p>
            <a:pPr algn="ctr"/>
            <a:r>
              <a:rPr lang="fr-FR" sz="1200" b="1" dirty="0" smtClean="0"/>
              <a:t>Réimplantation de </a:t>
            </a:r>
            <a:r>
              <a:rPr lang="fr-FR" sz="1200" b="1" dirty="0"/>
              <a:t>mangroves dont les palétuviers fixent les dunes</a:t>
            </a:r>
          </a:p>
        </p:txBody>
      </p:sp>
      <p:sp>
        <p:nvSpPr>
          <p:cNvPr id="5" name="ZoneTexte 4"/>
          <p:cNvSpPr txBox="1"/>
          <p:nvPr/>
        </p:nvSpPr>
        <p:spPr>
          <a:xfrm>
            <a:off x="2817930" y="5787479"/>
            <a:ext cx="1558076" cy="1015663"/>
          </a:xfrm>
          <a:prstGeom prst="rect">
            <a:avLst/>
          </a:prstGeom>
          <a:noFill/>
          <a:ln>
            <a:solidFill>
              <a:schemeClr val="tx1"/>
            </a:solidFill>
          </a:ln>
        </p:spPr>
        <p:txBody>
          <a:bodyPr wrap="square" rtlCol="0">
            <a:spAutoFit/>
          </a:bodyPr>
          <a:lstStyle/>
          <a:p>
            <a:r>
              <a:rPr lang="fr-FR" sz="1200" b="1" dirty="0" smtClean="0"/>
              <a:t>Risque d’endommagement des infrastructures (aéroport , digues, routes)</a:t>
            </a:r>
          </a:p>
        </p:txBody>
      </p:sp>
      <p:sp>
        <p:nvSpPr>
          <p:cNvPr id="7" name="ZoneTexte 6"/>
          <p:cNvSpPr txBox="1"/>
          <p:nvPr/>
        </p:nvSpPr>
        <p:spPr>
          <a:xfrm>
            <a:off x="5215418" y="5563525"/>
            <a:ext cx="2253541" cy="461665"/>
          </a:xfrm>
          <a:prstGeom prst="rect">
            <a:avLst/>
          </a:prstGeom>
          <a:noFill/>
          <a:ln>
            <a:solidFill>
              <a:schemeClr val="tx1"/>
            </a:solidFill>
          </a:ln>
        </p:spPr>
        <p:txBody>
          <a:bodyPr wrap="square" rtlCol="0">
            <a:spAutoFit/>
          </a:bodyPr>
          <a:lstStyle/>
          <a:p>
            <a:r>
              <a:rPr lang="fr-FR" sz="1200" b="1" dirty="0" smtClean="0"/>
              <a:t>Risque d'inondation ou de destruction  des habitations </a:t>
            </a:r>
            <a:endParaRPr lang="fr-FR" sz="1200" b="1" dirty="0"/>
          </a:p>
        </p:txBody>
      </p:sp>
      <p:sp>
        <p:nvSpPr>
          <p:cNvPr id="57" name="ZoneTexte 56"/>
          <p:cNvSpPr txBox="1"/>
          <p:nvPr/>
        </p:nvSpPr>
        <p:spPr>
          <a:xfrm>
            <a:off x="393994" y="1971273"/>
            <a:ext cx="2679930" cy="830997"/>
          </a:xfrm>
          <a:prstGeom prst="rect">
            <a:avLst/>
          </a:prstGeom>
          <a:noFill/>
          <a:ln>
            <a:solidFill>
              <a:schemeClr val="tx1"/>
            </a:solidFill>
          </a:ln>
        </p:spPr>
        <p:txBody>
          <a:bodyPr wrap="square" rtlCol="0">
            <a:spAutoFit/>
          </a:bodyPr>
          <a:lstStyle/>
          <a:p>
            <a:pPr algn="ctr"/>
            <a:r>
              <a:rPr lang="fr-FR" sz="1200" b="1" dirty="0" smtClean="0"/>
              <a:t>Mise en place des politiques locales  gouvernementales ou internationales d'atténuation  de prévision de protection et de prévention </a:t>
            </a:r>
            <a:endParaRPr lang="fr-FR" sz="1200" b="1" dirty="0"/>
          </a:p>
        </p:txBody>
      </p:sp>
      <p:sp>
        <p:nvSpPr>
          <p:cNvPr id="23" name="ZoneTexte 22"/>
          <p:cNvSpPr txBox="1"/>
          <p:nvPr/>
        </p:nvSpPr>
        <p:spPr>
          <a:xfrm>
            <a:off x="5223245" y="4143011"/>
            <a:ext cx="2253541" cy="646331"/>
          </a:xfrm>
          <a:prstGeom prst="rect">
            <a:avLst/>
          </a:prstGeom>
          <a:noFill/>
          <a:ln>
            <a:solidFill>
              <a:schemeClr val="tx1"/>
            </a:solidFill>
          </a:ln>
        </p:spPr>
        <p:txBody>
          <a:bodyPr wrap="square" rtlCol="0">
            <a:spAutoFit/>
          </a:bodyPr>
          <a:lstStyle/>
          <a:p>
            <a:pPr algn="ctr"/>
            <a:r>
              <a:rPr lang="fr-FR" sz="1200" b="1" dirty="0" smtClean="0"/>
              <a:t>La fréquence des phénomènes météorologiques exceptionnels augmente</a:t>
            </a:r>
            <a:endParaRPr lang="fr-FR" sz="1200" b="1" dirty="0"/>
          </a:p>
        </p:txBody>
      </p:sp>
      <p:cxnSp>
        <p:nvCxnSpPr>
          <p:cNvPr id="25" name="Connecteur droit avec flèche 24"/>
          <p:cNvCxnSpPr>
            <a:stCxn id="23" idx="1"/>
            <a:endCxn id="5" idx="3"/>
          </p:cNvCxnSpPr>
          <p:nvPr/>
        </p:nvCxnSpPr>
        <p:spPr>
          <a:xfrm flipH="1">
            <a:off x="4376006" y="4466177"/>
            <a:ext cx="847239" cy="1829134"/>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6" name="Connecteur droit avec flèche 25"/>
          <p:cNvCxnSpPr>
            <a:stCxn id="7" idx="2"/>
            <a:endCxn id="49" idx="0"/>
          </p:cNvCxnSpPr>
          <p:nvPr/>
        </p:nvCxnSpPr>
        <p:spPr>
          <a:xfrm>
            <a:off x="6342189" y="6025190"/>
            <a:ext cx="7826" cy="230833"/>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7" name="Connecteur droit avec flèche 26"/>
          <p:cNvCxnSpPr>
            <a:stCxn id="23" idx="2"/>
          </p:cNvCxnSpPr>
          <p:nvPr/>
        </p:nvCxnSpPr>
        <p:spPr>
          <a:xfrm flipH="1">
            <a:off x="6350015" y="4789342"/>
            <a:ext cx="1" cy="278605"/>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a:stCxn id="2" idx="2"/>
            <a:endCxn id="23" idx="0"/>
          </p:cNvCxnSpPr>
          <p:nvPr/>
        </p:nvCxnSpPr>
        <p:spPr>
          <a:xfrm>
            <a:off x="6345730" y="3876577"/>
            <a:ext cx="4286" cy="266434"/>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0" name="Connecteur droit avec flèche 49"/>
          <p:cNvCxnSpPr/>
          <p:nvPr/>
        </p:nvCxnSpPr>
        <p:spPr>
          <a:xfrm flipH="1">
            <a:off x="6342189" y="5362873"/>
            <a:ext cx="7826" cy="299554"/>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8" name="Connecteur droit avec flèche 57"/>
          <p:cNvCxnSpPr>
            <a:stCxn id="2" idx="3"/>
            <a:endCxn id="132" idx="1"/>
          </p:cNvCxnSpPr>
          <p:nvPr/>
        </p:nvCxnSpPr>
        <p:spPr>
          <a:xfrm>
            <a:off x="7881165" y="3507245"/>
            <a:ext cx="902553" cy="40931"/>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2" name="Connecteur droit avec flèche 61"/>
          <p:cNvCxnSpPr>
            <a:stCxn id="132" idx="2"/>
            <a:endCxn id="130" idx="0"/>
          </p:cNvCxnSpPr>
          <p:nvPr/>
        </p:nvCxnSpPr>
        <p:spPr>
          <a:xfrm flipH="1">
            <a:off x="9343648" y="3871341"/>
            <a:ext cx="923032" cy="559082"/>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6" name="Connecteur droit avec flèche 65"/>
          <p:cNvCxnSpPr>
            <a:stCxn id="130" idx="1"/>
            <a:endCxn id="127" idx="0"/>
          </p:cNvCxnSpPr>
          <p:nvPr/>
        </p:nvCxnSpPr>
        <p:spPr>
          <a:xfrm flipH="1">
            <a:off x="7404464" y="4568923"/>
            <a:ext cx="520339" cy="527853"/>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2" name="Connecteur droit avec flèche 71"/>
          <p:cNvCxnSpPr>
            <a:stCxn id="125" idx="2"/>
            <a:endCxn id="145" idx="1"/>
          </p:cNvCxnSpPr>
          <p:nvPr/>
        </p:nvCxnSpPr>
        <p:spPr>
          <a:xfrm>
            <a:off x="8535813" y="2386772"/>
            <a:ext cx="807835" cy="460865"/>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3" name="Connecteur droit avec flèche 82"/>
          <p:cNvCxnSpPr>
            <a:stCxn id="7" idx="3"/>
            <a:endCxn id="135" idx="1"/>
          </p:cNvCxnSpPr>
          <p:nvPr/>
        </p:nvCxnSpPr>
        <p:spPr>
          <a:xfrm>
            <a:off x="7468959" y="5794358"/>
            <a:ext cx="1314759" cy="796614"/>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7" name="Connecteur droit avec flèche 86"/>
          <p:cNvCxnSpPr>
            <a:stCxn id="2" idx="3"/>
            <a:endCxn id="130" idx="0"/>
          </p:cNvCxnSpPr>
          <p:nvPr/>
        </p:nvCxnSpPr>
        <p:spPr>
          <a:xfrm>
            <a:off x="7881165" y="3507245"/>
            <a:ext cx="1462483" cy="923178"/>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9" name="Rectangle 48"/>
          <p:cNvSpPr/>
          <p:nvPr/>
        </p:nvSpPr>
        <p:spPr>
          <a:xfrm>
            <a:off x="4675526" y="6256023"/>
            <a:ext cx="3348978" cy="461665"/>
          </a:xfrm>
          <a:prstGeom prst="rect">
            <a:avLst/>
          </a:prstGeom>
          <a:noFill/>
          <a:ln>
            <a:solidFill>
              <a:schemeClr val="tx1"/>
            </a:solidFill>
          </a:ln>
        </p:spPr>
        <p:txBody>
          <a:bodyPr wrap="square">
            <a:spAutoFit/>
          </a:bodyPr>
          <a:lstStyle/>
          <a:p>
            <a:pPr lvl="0" algn="ctr"/>
            <a:r>
              <a:rPr lang="fr-FR" sz="1200" b="1" dirty="0" smtClean="0">
                <a:solidFill>
                  <a:prstClr val="black"/>
                </a:solidFill>
              </a:rPr>
              <a:t>Construction d’une nouvelle forme d’habitat dans les espaces urbains (en dur et de plein pied)</a:t>
            </a:r>
            <a:endParaRPr lang="fr-FR" sz="1200" b="1" dirty="0">
              <a:solidFill>
                <a:prstClr val="black"/>
              </a:solidFill>
            </a:endParaRPr>
          </a:p>
        </p:txBody>
      </p:sp>
      <p:cxnSp>
        <p:nvCxnSpPr>
          <p:cNvPr id="108" name="Connecteur droit avec flèche 107"/>
          <p:cNvCxnSpPr>
            <a:stCxn id="127" idx="1"/>
            <a:endCxn id="5" idx="3"/>
          </p:cNvCxnSpPr>
          <p:nvPr/>
        </p:nvCxnSpPr>
        <p:spPr>
          <a:xfrm flipH="1">
            <a:off x="4376006" y="5235276"/>
            <a:ext cx="847239" cy="1060035"/>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1" name="Connecteur droit avec flèche 110"/>
          <p:cNvCxnSpPr>
            <a:stCxn id="140" idx="1"/>
            <a:endCxn id="128" idx="3"/>
          </p:cNvCxnSpPr>
          <p:nvPr/>
        </p:nvCxnSpPr>
        <p:spPr>
          <a:xfrm flipH="1">
            <a:off x="9307284" y="1019380"/>
            <a:ext cx="1036853" cy="634147"/>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5" name="Connecteur droit avec flèche 114"/>
          <p:cNvCxnSpPr>
            <a:stCxn id="123" idx="1"/>
            <a:endCxn id="128" idx="3"/>
          </p:cNvCxnSpPr>
          <p:nvPr/>
        </p:nvCxnSpPr>
        <p:spPr>
          <a:xfrm flipH="1">
            <a:off x="9307284" y="336701"/>
            <a:ext cx="780699" cy="1316826"/>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8" name="Connecteur droit avec flèche 117"/>
          <p:cNvCxnSpPr>
            <a:stCxn id="138" idx="3"/>
            <a:endCxn id="5" idx="1"/>
          </p:cNvCxnSpPr>
          <p:nvPr/>
        </p:nvCxnSpPr>
        <p:spPr>
          <a:xfrm>
            <a:off x="2130292" y="6295310"/>
            <a:ext cx="687638" cy="1"/>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9" name="Connecteur droit avec flèche 118"/>
          <p:cNvCxnSpPr>
            <a:stCxn id="2" idx="0"/>
            <a:endCxn id="125" idx="1"/>
          </p:cNvCxnSpPr>
          <p:nvPr/>
        </p:nvCxnSpPr>
        <p:spPr>
          <a:xfrm flipV="1">
            <a:off x="6345730" y="2248273"/>
            <a:ext cx="1418612" cy="889640"/>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22" name="Connecteur droit avec flèche 121"/>
          <p:cNvCxnSpPr>
            <a:stCxn id="128" idx="2"/>
            <a:endCxn id="125" idx="0"/>
          </p:cNvCxnSpPr>
          <p:nvPr/>
        </p:nvCxnSpPr>
        <p:spPr>
          <a:xfrm>
            <a:off x="8535813" y="1884359"/>
            <a:ext cx="0" cy="225414"/>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26" name="Connecteur droit avec flèche 125"/>
          <p:cNvCxnSpPr>
            <a:endCxn id="129" idx="0"/>
          </p:cNvCxnSpPr>
          <p:nvPr/>
        </p:nvCxnSpPr>
        <p:spPr>
          <a:xfrm>
            <a:off x="9343648" y="5343422"/>
            <a:ext cx="1" cy="241355"/>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31" name="Connecteur droit avec flèche 130"/>
          <p:cNvCxnSpPr>
            <a:stCxn id="129" idx="2"/>
            <a:endCxn id="135" idx="0"/>
          </p:cNvCxnSpPr>
          <p:nvPr/>
        </p:nvCxnSpPr>
        <p:spPr>
          <a:xfrm>
            <a:off x="9343649" y="6046442"/>
            <a:ext cx="526958" cy="313697"/>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36" name="Connecteur droit avec flèche 135"/>
          <p:cNvCxnSpPr>
            <a:stCxn id="141" idx="3"/>
            <a:endCxn id="5" idx="1"/>
          </p:cNvCxnSpPr>
          <p:nvPr/>
        </p:nvCxnSpPr>
        <p:spPr>
          <a:xfrm>
            <a:off x="1962555" y="5424468"/>
            <a:ext cx="855375" cy="870843"/>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39" name="Connecteur droit avec flèche 138"/>
          <p:cNvCxnSpPr>
            <a:stCxn id="128" idx="3"/>
            <a:endCxn id="134" idx="1"/>
          </p:cNvCxnSpPr>
          <p:nvPr/>
        </p:nvCxnSpPr>
        <p:spPr>
          <a:xfrm>
            <a:off x="9307284" y="1653527"/>
            <a:ext cx="761614" cy="13114"/>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42" name="Connecteur droit avec flèche 141"/>
          <p:cNvCxnSpPr>
            <a:stCxn id="141" idx="2"/>
            <a:endCxn id="138" idx="0"/>
          </p:cNvCxnSpPr>
          <p:nvPr/>
        </p:nvCxnSpPr>
        <p:spPr>
          <a:xfrm flipH="1">
            <a:off x="1248656" y="5747633"/>
            <a:ext cx="23134" cy="224511"/>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49" name="ZoneTexte 148"/>
          <p:cNvSpPr txBox="1"/>
          <p:nvPr/>
        </p:nvSpPr>
        <p:spPr>
          <a:xfrm>
            <a:off x="2588601" y="4712937"/>
            <a:ext cx="1828194" cy="646331"/>
          </a:xfrm>
          <a:prstGeom prst="rect">
            <a:avLst/>
          </a:prstGeom>
          <a:noFill/>
          <a:ln>
            <a:solidFill>
              <a:schemeClr val="tx1"/>
            </a:solidFill>
          </a:ln>
        </p:spPr>
        <p:txBody>
          <a:bodyPr wrap="square" rtlCol="0">
            <a:spAutoFit/>
          </a:bodyPr>
          <a:lstStyle/>
          <a:p>
            <a:pPr algn="ctr"/>
            <a:r>
              <a:rPr lang="fr-FR" sz="1200" b="1" dirty="0" smtClean="0"/>
              <a:t>Salinisation des lentilles d'eau douces (modification du milieu)</a:t>
            </a:r>
            <a:endParaRPr lang="fr-FR" sz="1200" b="1" dirty="0"/>
          </a:p>
        </p:txBody>
      </p:sp>
      <p:sp>
        <p:nvSpPr>
          <p:cNvPr id="150" name="Rectangle 149"/>
          <p:cNvSpPr/>
          <p:nvPr/>
        </p:nvSpPr>
        <p:spPr>
          <a:xfrm>
            <a:off x="900401" y="3907742"/>
            <a:ext cx="1062154" cy="646331"/>
          </a:xfrm>
          <a:prstGeom prst="rect">
            <a:avLst/>
          </a:prstGeom>
          <a:solidFill>
            <a:srgbClr val="FFC000"/>
          </a:solidFill>
          <a:ln>
            <a:solidFill>
              <a:schemeClr val="tx1"/>
            </a:solidFill>
          </a:ln>
        </p:spPr>
        <p:txBody>
          <a:bodyPr wrap="square">
            <a:spAutoFit/>
          </a:bodyPr>
          <a:lstStyle/>
          <a:p>
            <a:pPr lvl="0"/>
            <a:r>
              <a:rPr lang="fr-FR" sz="1200" b="1" dirty="0">
                <a:solidFill>
                  <a:prstClr val="black"/>
                </a:solidFill>
              </a:rPr>
              <a:t>Construction de réserves d'eau potable</a:t>
            </a:r>
          </a:p>
        </p:txBody>
      </p:sp>
      <p:sp>
        <p:nvSpPr>
          <p:cNvPr id="151" name="ZoneTexte 150"/>
          <p:cNvSpPr txBox="1"/>
          <p:nvPr/>
        </p:nvSpPr>
        <p:spPr>
          <a:xfrm>
            <a:off x="2280501" y="4089591"/>
            <a:ext cx="2308563" cy="276999"/>
          </a:xfrm>
          <a:prstGeom prst="rect">
            <a:avLst/>
          </a:prstGeom>
          <a:noFill/>
          <a:ln>
            <a:solidFill>
              <a:schemeClr val="tx1"/>
            </a:solidFill>
          </a:ln>
        </p:spPr>
        <p:txBody>
          <a:bodyPr wrap="square" rtlCol="0">
            <a:spAutoFit/>
          </a:bodyPr>
          <a:lstStyle/>
          <a:p>
            <a:r>
              <a:rPr lang="fr-FR" sz="1200" b="1" dirty="0" smtClean="0"/>
              <a:t>Effet sur l'alimentation humaine </a:t>
            </a:r>
            <a:endParaRPr lang="fr-FR" sz="1200" b="1" dirty="0"/>
          </a:p>
        </p:txBody>
      </p:sp>
      <p:cxnSp>
        <p:nvCxnSpPr>
          <p:cNvPr id="152" name="Connecteur droit avec flèche 151"/>
          <p:cNvCxnSpPr>
            <a:stCxn id="149" idx="3"/>
            <a:endCxn id="127" idx="1"/>
          </p:cNvCxnSpPr>
          <p:nvPr/>
        </p:nvCxnSpPr>
        <p:spPr>
          <a:xfrm>
            <a:off x="4416795" y="5036103"/>
            <a:ext cx="806450" cy="199173"/>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55" name="Connecteur droit avec flèche 154"/>
          <p:cNvCxnSpPr>
            <a:stCxn id="151" idx="2"/>
            <a:endCxn id="149" idx="0"/>
          </p:cNvCxnSpPr>
          <p:nvPr/>
        </p:nvCxnSpPr>
        <p:spPr>
          <a:xfrm>
            <a:off x="3434783" y="4366590"/>
            <a:ext cx="67915" cy="346347"/>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58" name="Connecteur droit avec flèche 157"/>
          <p:cNvCxnSpPr>
            <a:stCxn id="150" idx="3"/>
            <a:endCxn id="151" idx="1"/>
          </p:cNvCxnSpPr>
          <p:nvPr/>
        </p:nvCxnSpPr>
        <p:spPr>
          <a:xfrm flipV="1">
            <a:off x="1962555" y="4228091"/>
            <a:ext cx="317946" cy="2817"/>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61" name="Connecteur droit avec flèche 160"/>
          <p:cNvCxnSpPr>
            <a:stCxn id="151" idx="1"/>
            <a:endCxn id="141" idx="3"/>
          </p:cNvCxnSpPr>
          <p:nvPr/>
        </p:nvCxnSpPr>
        <p:spPr>
          <a:xfrm flipH="1">
            <a:off x="1962555" y="4228091"/>
            <a:ext cx="317946" cy="1196377"/>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65" name="Rectangle 164"/>
          <p:cNvSpPr/>
          <p:nvPr/>
        </p:nvSpPr>
        <p:spPr>
          <a:xfrm>
            <a:off x="7603417" y="481806"/>
            <a:ext cx="1864791" cy="646331"/>
          </a:xfrm>
          <a:prstGeom prst="rect">
            <a:avLst/>
          </a:prstGeom>
          <a:noFill/>
          <a:ln>
            <a:solidFill>
              <a:schemeClr val="tx1"/>
            </a:solidFill>
          </a:ln>
        </p:spPr>
        <p:txBody>
          <a:bodyPr wrap="square">
            <a:spAutoFit/>
          </a:bodyPr>
          <a:lstStyle/>
          <a:p>
            <a:pPr lvl="0" algn="ctr"/>
            <a:r>
              <a:rPr lang="fr-FR" sz="1200" b="1" dirty="0" smtClean="0">
                <a:solidFill>
                  <a:prstClr val="black"/>
                </a:solidFill>
              </a:rPr>
              <a:t>Pertes éventuelle de </a:t>
            </a:r>
            <a:r>
              <a:rPr lang="fr-FR" sz="1200" b="1" dirty="0">
                <a:solidFill>
                  <a:prstClr val="black"/>
                </a:solidFill>
              </a:rPr>
              <a:t>surface </a:t>
            </a:r>
            <a:r>
              <a:rPr lang="fr-FR" sz="1200" b="1" dirty="0" smtClean="0">
                <a:solidFill>
                  <a:prstClr val="black"/>
                </a:solidFill>
              </a:rPr>
              <a:t>habitable et de surface agraire</a:t>
            </a:r>
            <a:endParaRPr lang="fr-FR" sz="1200" b="1" dirty="0">
              <a:solidFill>
                <a:prstClr val="black"/>
              </a:solidFill>
            </a:endParaRPr>
          </a:p>
        </p:txBody>
      </p:sp>
      <p:sp>
        <p:nvSpPr>
          <p:cNvPr id="166" name="ZoneTexte 165"/>
          <p:cNvSpPr txBox="1"/>
          <p:nvPr/>
        </p:nvSpPr>
        <p:spPr>
          <a:xfrm>
            <a:off x="2621335" y="594947"/>
            <a:ext cx="1704395" cy="461665"/>
          </a:xfrm>
          <a:prstGeom prst="rect">
            <a:avLst/>
          </a:prstGeom>
          <a:noFill/>
          <a:ln>
            <a:solidFill>
              <a:schemeClr val="tx1"/>
            </a:solidFill>
          </a:ln>
        </p:spPr>
        <p:txBody>
          <a:bodyPr wrap="square" rtlCol="0">
            <a:spAutoFit/>
          </a:bodyPr>
          <a:lstStyle/>
          <a:p>
            <a:pPr algn="ctr"/>
            <a:r>
              <a:rPr lang="fr-FR" sz="1200" b="1" dirty="0" smtClean="0"/>
              <a:t>Appauvrissement des populations humaines</a:t>
            </a:r>
            <a:endParaRPr lang="fr-FR" sz="1200" b="1" dirty="0"/>
          </a:p>
        </p:txBody>
      </p:sp>
      <p:sp>
        <p:nvSpPr>
          <p:cNvPr id="167" name="ZoneTexte 166"/>
          <p:cNvSpPr txBox="1"/>
          <p:nvPr/>
        </p:nvSpPr>
        <p:spPr>
          <a:xfrm>
            <a:off x="4799624" y="1541361"/>
            <a:ext cx="1804697" cy="461665"/>
          </a:xfrm>
          <a:prstGeom prst="rect">
            <a:avLst/>
          </a:prstGeom>
          <a:noFill/>
          <a:ln>
            <a:solidFill>
              <a:schemeClr val="tx1"/>
            </a:solidFill>
          </a:ln>
        </p:spPr>
        <p:txBody>
          <a:bodyPr wrap="square" rtlCol="0">
            <a:spAutoFit/>
          </a:bodyPr>
          <a:lstStyle/>
          <a:p>
            <a:pPr algn="ctr"/>
            <a:r>
              <a:rPr lang="fr-FR" sz="1200" b="1" dirty="0" smtClean="0"/>
              <a:t>Diminution de la pêche et de ses revenus</a:t>
            </a:r>
            <a:endParaRPr lang="fr-FR" sz="1200" b="1" dirty="0"/>
          </a:p>
        </p:txBody>
      </p:sp>
      <p:cxnSp>
        <p:nvCxnSpPr>
          <p:cNvPr id="168" name="Connecteur droit avec flèche 167"/>
          <p:cNvCxnSpPr>
            <a:stCxn id="165" idx="2"/>
            <a:endCxn id="128" idx="0"/>
          </p:cNvCxnSpPr>
          <p:nvPr/>
        </p:nvCxnSpPr>
        <p:spPr>
          <a:xfrm>
            <a:off x="8535813" y="1128137"/>
            <a:ext cx="0" cy="294557"/>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74" name="Connecteur droit avec flèche 173"/>
          <p:cNvCxnSpPr>
            <a:stCxn id="123" idx="1"/>
            <a:endCxn id="165" idx="3"/>
          </p:cNvCxnSpPr>
          <p:nvPr/>
        </p:nvCxnSpPr>
        <p:spPr>
          <a:xfrm flipH="1">
            <a:off x="9468208" y="336701"/>
            <a:ext cx="619775" cy="468271"/>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77" name="Connecteur droit avec flèche 176"/>
          <p:cNvCxnSpPr>
            <a:stCxn id="123" idx="2"/>
            <a:endCxn id="140" idx="0"/>
          </p:cNvCxnSpPr>
          <p:nvPr/>
        </p:nvCxnSpPr>
        <p:spPr>
          <a:xfrm flipH="1">
            <a:off x="10918813" y="567533"/>
            <a:ext cx="94982" cy="313347"/>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80" name="Connecteur droit avec flèche 179"/>
          <p:cNvCxnSpPr>
            <a:stCxn id="140" idx="2"/>
            <a:endCxn id="134" idx="0"/>
          </p:cNvCxnSpPr>
          <p:nvPr/>
        </p:nvCxnSpPr>
        <p:spPr>
          <a:xfrm flipH="1">
            <a:off x="10909270" y="1157879"/>
            <a:ext cx="9543" cy="277929"/>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83" name="ZoneTexte 182"/>
          <p:cNvSpPr txBox="1"/>
          <p:nvPr/>
        </p:nvSpPr>
        <p:spPr>
          <a:xfrm>
            <a:off x="4799624" y="2325834"/>
            <a:ext cx="1815365" cy="461665"/>
          </a:xfrm>
          <a:prstGeom prst="rect">
            <a:avLst/>
          </a:prstGeom>
          <a:noFill/>
          <a:ln>
            <a:solidFill>
              <a:schemeClr val="tx1"/>
            </a:solidFill>
          </a:ln>
        </p:spPr>
        <p:txBody>
          <a:bodyPr wrap="square" rtlCol="0">
            <a:spAutoFit/>
          </a:bodyPr>
          <a:lstStyle/>
          <a:p>
            <a:pPr algn="ctr"/>
            <a:r>
              <a:rPr lang="fr-FR" sz="1200" b="1" dirty="0" smtClean="0"/>
              <a:t>Modification des chaines alimentaires</a:t>
            </a:r>
            <a:endParaRPr lang="fr-FR" sz="1200" b="1" dirty="0"/>
          </a:p>
        </p:txBody>
      </p:sp>
      <p:cxnSp>
        <p:nvCxnSpPr>
          <p:cNvPr id="184" name="Connecteur droit avec flèche 183"/>
          <p:cNvCxnSpPr>
            <a:stCxn id="183" idx="2"/>
            <a:endCxn id="2" idx="0"/>
          </p:cNvCxnSpPr>
          <p:nvPr/>
        </p:nvCxnSpPr>
        <p:spPr>
          <a:xfrm>
            <a:off x="5707307" y="2787499"/>
            <a:ext cx="638423" cy="350414"/>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87" name="Connecteur droit avec flèche 186"/>
          <p:cNvCxnSpPr>
            <a:stCxn id="167" idx="2"/>
            <a:endCxn id="183" idx="0"/>
          </p:cNvCxnSpPr>
          <p:nvPr/>
        </p:nvCxnSpPr>
        <p:spPr>
          <a:xfrm>
            <a:off x="5701973" y="2003026"/>
            <a:ext cx="5334" cy="322808"/>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91" name="Connecteur droit avec flèche 190"/>
          <p:cNvCxnSpPr>
            <a:stCxn id="166" idx="2"/>
            <a:endCxn id="167" idx="1"/>
          </p:cNvCxnSpPr>
          <p:nvPr/>
        </p:nvCxnSpPr>
        <p:spPr>
          <a:xfrm>
            <a:off x="3473533" y="1056612"/>
            <a:ext cx="1326091" cy="715582"/>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96" name="Connecteur droit avec flèche 195"/>
          <p:cNvCxnSpPr>
            <a:stCxn id="57" idx="3"/>
            <a:endCxn id="2" idx="1"/>
          </p:cNvCxnSpPr>
          <p:nvPr/>
        </p:nvCxnSpPr>
        <p:spPr>
          <a:xfrm>
            <a:off x="3073924" y="2386772"/>
            <a:ext cx="1736370" cy="1120473"/>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99" name="Connecteur droit avec flèche 198"/>
          <p:cNvCxnSpPr>
            <a:stCxn id="166" idx="2"/>
            <a:endCxn id="57" idx="3"/>
          </p:cNvCxnSpPr>
          <p:nvPr/>
        </p:nvCxnSpPr>
        <p:spPr>
          <a:xfrm flipH="1">
            <a:off x="3073924" y="1056612"/>
            <a:ext cx="399609" cy="1330160"/>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02" name="Connecteur droit avec flèche 201"/>
          <p:cNvCxnSpPr/>
          <p:nvPr/>
        </p:nvCxnSpPr>
        <p:spPr>
          <a:xfrm flipH="1">
            <a:off x="771525" y="2775223"/>
            <a:ext cx="12053" cy="2339702"/>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10" name="Connecteur droit avec flèche 209"/>
          <p:cNvCxnSpPr/>
          <p:nvPr/>
        </p:nvCxnSpPr>
        <p:spPr>
          <a:xfrm flipH="1">
            <a:off x="463746" y="2814136"/>
            <a:ext cx="11732" cy="3158008"/>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32" name="Connecteur droit avec flèche 231"/>
          <p:cNvCxnSpPr/>
          <p:nvPr/>
        </p:nvCxnSpPr>
        <p:spPr>
          <a:xfrm flipH="1">
            <a:off x="10527778" y="4707422"/>
            <a:ext cx="12052" cy="1697704"/>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44" name="ZoneTexte 243"/>
          <p:cNvSpPr txBox="1"/>
          <p:nvPr/>
        </p:nvSpPr>
        <p:spPr>
          <a:xfrm>
            <a:off x="9637571" y="2045247"/>
            <a:ext cx="2376416" cy="276999"/>
          </a:xfrm>
          <a:prstGeom prst="rect">
            <a:avLst/>
          </a:prstGeom>
          <a:solidFill>
            <a:srgbClr val="FFC000"/>
          </a:solidFill>
          <a:ln>
            <a:solidFill>
              <a:schemeClr val="tx1"/>
            </a:solidFill>
          </a:ln>
        </p:spPr>
        <p:txBody>
          <a:bodyPr wrap="square" rtlCol="0">
            <a:spAutoFit/>
          </a:bodyPr>
          <a:lstStyle/>
          <a:p>
            <a:pPr algn="ctr"/>
            <a:r>
              <a:rPr lang="fr-FR" sz="1200" b="1" dirty="0" smtClean="0"/>
              <a:t>Apport de sable des </a:t>
            </a:r>
            <a:r>
              <a:rPr lang="fr-FR" sz="1200" b="1" dirty="0"/>
              <a:t>fonds marins</a:t>
            </a:r>
          </a:p>
        </p:txBody>
      </p:sp>
      <p:cxnSp>
        <p:nvCxnSpPr>
          <p:cNvPr id="245" name="Connecteur droit avec flèche 244"/>
          <p:cNvCxnSpPr>
            <a:stCxn id="125" idx="3"/>
            <a:endCxn id="244" idx="1"/>
          </p:cNvCxnSpPr>
          <p:nvPr/>
        </p:nvCxnSpPr>
        <p:spPr>
          <a:xfrm flipV="1">
            <a:off x="9307284" y="2183747"/>
            <a:ext cx="330287" cy="64526"/>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48" name="Connecteur droit avec flèche 247"/>
          <p:cNvCxnSpPr>
            <a:stCxn id="128" idx="3"/>
            <a:endCxn id="244" idx="1"/>
          </p:cNvCxnSpPr>
          <p:nvPr/>
        </p:nvCxnSpPr>
        <p:spPr>
          <a:xfrm>
            <a:off x="9307284" y="1653527"/>
            <a:ext cx="330287" cy="530220"/>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64" name="Connecteur droit avec flèche 263"/>
          <p:cNvCxnSpPr>
            <a:stCxn id="165" idx="1"/>
            <a:endCxn id="271" idx="3"/>
          </p:cNvCxnSpPr>
          <p:nvPr/>
        </p:nvCxnSpPr>
        <p:spPr>
          <a:xfrm flipH="1">
            <a:off x="6604321" y="804972"/>
            <a:ext cx="999096" cy="20809"/>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71" name="ZoneTexte 270"/>
          <p:cNvSpPr txBox="1"/>
          <p:nvPr/>
        </p:nvSpPr>
        <p:spPr>
          <a:xfrm>
            <a:off x="4799624" y="502615"/>
            <a:ext cx="1804697" cy="646331"/>
          </a:xfrm>
          <a:prstGeom prst="rect">
            <a:avLst/>
          </a:prstGeom>
          <a:noFill/>
          <a:ln>
            <a:solidFill>
              <a:schemeClr val="tx1"/>
            </a:solidFill>
          </a:ln>
        </p:spPr>
        <p:txBody>
          <a:bodyPr wrap="square" rtlCol="0">
            <a:spAutoFit/>
          </a:bodyPr>
          <a:lstStyle/>
          <a:p>
            <a:pPr algn="ctr"/>
            <a:r>
              <a:rPr lang="fr-FR" sz="1200" b="1" dirty="0" smtClean="0"/>
              <a:t>Diminution de l'agriculture et de ses revenus</a:t>
            </a:r>
            <a:endParaRPr lang="fr-FR" sz="1200" b="1" dirty="0"/>
          </a:p>
        </p:txBody>
      </p:sp>
      <p:cxnSp>
        <p:nvCxnSpPr>
          <p:cNvPr id="282" name="Connecteur droit avec flèche 281"/>
          <p:cNvCxnSpPr>
            <a:stCxn id="271" idx="1"/>
            <a:endCxn id="166" idx="3"/>
          </p:cNvCxnSpPr>
          <p:nvPr/>
        </p:nvCxnSpPr>
        <p:spPr>
          <a:xfrm flipH="1" flipV="1">
            <a:off x="4325730" y="825780"/>
            <a:ext cx="473894" cy="1"/>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 name="ZoneTexte 2"/>
          <p:cNvSpPr txBox="1"/>
          <p:nvPr/>
        </p:nvSpPr>
        <p:spPr>
          <a:xfrm>
            <a:off x="50994" y="44312"/>
            <a:ext cx="2395321" cy="584775"/>
          </a:xfrm>
          <a:prstGeom prst="rect">
            <a:avLst/>
          </a:prstGeom>
          <a:solidFill>
            <a:srgbClr val="FFC000"/>
          </a:solidFill>
        </p:spPr>
        <p:txBody>
          <a:bodyPr wrap="square" rtlCol="0">
            <a:spAutoFit/>
          </a:bodyPr>
          <a:lstStyle/>
          <a:p>
            <a:r>
              <a:rPr lang="fr-FR" sz="1600" b="1" dirty="0" smtClean="0"/>
              <a:t>Légende : en orange les solutions envisagées</a:t>
            </a:r>
            <a:endParaRPr lang="fr-FR" sz="1600" b="1" dirty="0"/>
          </a:p>
        </p:txBody>
      </p:sp>
    </p:spTree>
    <p:extLst>
      <p:ext uri="{BB962C8B-B14F-4D97-AF65-F5344CB8AC3E}">
        <p14:creationId xmlns:p14="http://schemas.microsoft.com/office/powerpoint/2010/main" val="23721531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844217" y="5818709"/>
            <a:ext cx="2009843" cy="584775"/>
          </a:xfrm>
          <a:prstGeom prst="rect">
            <a:avLst/>
          </a:prstGeom>
          <a:solidFill>
            <a:schemeClr val="tx1"/>
          </a:solidFill>
        </p:spPr>
        <p:txBody>
          <a:bodyPr wrap="square" rtlCol="0">
            <a:spAutoFit/>
          </a:bodyPr>
          <a:lstStyle/>
          <a:p>
            <a:pPr algn="ctr"/>
            <a:r>
              <a:rPr lang="fr-FR" sz="1600" b="1" dirty="0">
                <a:solidFill>
                  <a:schemeClr val="bg1"/>
                </a:solidFill>
              </a:rPr>
              <a:t>Les conséquences sur la biodiversité</a:t>
            </a:r>
          </a:p>
        </p:txBody>
      </p:sp>
      <p:sp>
        <p:nvSpPr>
          <p:cNvPr id="3" name="ZoneTexte 2"/>
          <p:cNvSpPr txBox="1"/>
          <p:nvPr/>
        </p:nvSpPr>
        <p:spPr>
          <a:xfrm>
            <a:off x="7088886" y="2089022"/>
            <a:ext cx="2195576" cy="461665"/>
          </a:xfrm>
          <a:prstGeom prst="rect">
            <a:avLst/>
          </a:prstGeom>
          <a:noFill/>
          <a:ln>
            <a:solidFill>
              <a:schemeClr val="tx1"/>
            </a:solidFill>
          </a:ln>
        </p:spPr>
        <p:txBody>
          <a:bodyPr wrap="square" rtlCol="0">
            <a:spAutoFit/>
          </a:bodyPr>
          <a:lstStyle/>
          <a:p>
            <a:pPr algn="ctr"/>
            <a:r>
              <a:rPr lang="fr-FR" sz="1200" b="1" dirty="0" smtClean="0"/>
              <a:t>Les coraux de l'atoll dégénèrent (blanchiment des coraux)</a:t>
            </a:r>
            <a:endParaRPr lang="fr-FR" sz="1200" b="1" dirty="0"/>
          </a:p>
        </p:txBody>
      </p:sp>
      <p:sp>
        <p:nvSpPr>
          <p:cNvPr id="4" name="ZoneTexte 3"/>
          <p:cNvSpPr txBox="1"/>
          <p:nvPr/>
        </p:nvSpPr>
        <p:spPr>
          <a:xfrm>
            <a:off x="4534712" y="288776"/>
            <a:ext cx="2617818" cy="461665"/>
          </a:xfrm>
          <a:prstGeom prst="rect">
            <a:avLst/>
          </a:prstGeom>
          <a:noFill/>
          <a:ln>
            <a:solidFill>
              <a:schemeClr val="tx1"/>
            </a:solidFill>
          </a:ln>
        </p:spPr>
        <p:txBody>
          <a:bodyPr wrap="square" rtlCol="0">
            <a:spAutoFit/>
          </a:bodyPr>
          <a:lstStyle/>
          <a:p>
            <a:pPr algn="ctr"/>
            <a:r>
              <a:rPr lang="fr-FR" sz="1200" b="1" dirty="0" smtClean="0"/>
              <a:t>Les océans s'acidifient à la suite de la dissolution du CO</a:t>
            </a:r>
            <a:r>
              <a:rPr lang="fr-FR" sz="1200" b="1" baseline="-25000" dirty="0" smtClean="0"/>
              <a:t>2 </a:t>
            </a:r>
            <a:r>
              <a:rPr lang="fr-FR" sz="1200" b="1" dirty="0" smtClean="0"/>
              <a:t>atmosphérique  </a:t>
            </a:r>
            <a:r>
              <a:rPr lang="fr-FR" sz="1200" b="1" u="sng" dirty="0" smtClean="0"/>
              <a:t> </a:t>
            </a:r>
            <a:endParaRPr lang="fr-FR" sz="1200" b="1" u="sng" dirty="0"/>
          </a:p>
        </p:txBody>
      </p:sp>
      <p:sp>
        <p:nvSpPr>
          <p:cNvPr id="5" name="ZoneTexte 4"/>
          <p:cNvSpPr txBox="1"/>
          <p:nvPr/>
        </p:nvSpPr>
        <p:spPr>
          <a:xfrm>
            <a:off x="4534712" y="967022"/>
            <a:ext cx="2617818" cy="646331"/>
          </a:xfrm>
          <a:prstGeom prst="rect">
            <a:avLst/>
          </a:prstGeom>
          <a:noFill/>
          <a:ln>
            <a:solidFill>
              <a:schemeClr val="tx1"/>
            </a:solidFill>
          </a:ln>
        </p:spPr>
        <p:txBody>
          <a:bodyPr wrap="square" rtlCol="0">
            <a:spAutoFit/>
          </a:bodyPr>
          <a:lstStyle/>
          <a:p>
            <a:pPr algn="ctr"/>
            <a:r>
              <a:rPr lang="fr-FR" sz="1200" b="1" dirty="0" smtClean="0"/>
              <a:t>Les caractéristiques physico-chimiques de l'océan  (pH, température, salinité) sont modifiées </a:t>
            </a:r>
            <a:endParaRPr lang="fr-FR" sz="1200" b="1" dirty="0"/>
          </a:p>
        </p:txBody>
      </p:sp>
      <p:sp>
        <p:nvSpPr>
          <p:cNvPr id="6" name="ZoneTexte 5"/>
          <p:cNvSpPr txBox="1"/>
          <p:nvPr/>
        </p:nvSpPr>
        <p:spPr>
          <a:xfrm>
            <a:off x="987676" y="1072215"/>
            <a:ext cx="2377440" cy="461665"/>
          </a:xfrm>
          <a:prstGeom prst="rect">
            <a:avLst/>
          </a:prstGeom>
          <a:noFill/>
          <a:ln>
            <a:solidFill>
              <a:schemeClr val="tx1"/>
            </a:solidFill>
          </a:ln>
        </p:spPr>
        <p:txBody>
          <a:bodyPr wrap="square" rtlCol="0">
            <a:spAutoFit/>
          </a:bodyPr>
          <a:lstStyle/>
          <a:p>
            <a:pPr algn="ctr"/>
            <a:r>
              <a:rPr lang="fr-FR" sz="1200" b="1" dirty="0" smtClean="0"/>
              <a:t>Diminution des ions carbonates disponibles dans l'eau de mer</a:t>
            </a:r>
            <a:endParaRPr lang="fr-FR" sz="1200" b="1" dirty="0"/>
          </a:p>
        </p:txBody>
      </p:sp>
      <p:sp>
        <p:nvSpPr>
          <p:cNvPr id="7" name="ZoneTexte 6"/>
          <p:cNvSpPr txBox="1"/>
          <p:nvPr/>
        </p:nvSpPr>
        <p:spPr>
          <a:xfrm>
            <a:off x="987676" y="1816207"/>
            <a:ext cx="2377440" cy="646331"/>
          </a:xfrm>
          <a:prstGeom prst="rect">
            <a:avLst/>
          </a:prstGeom>
          <a:noFill/>
          <a:ln>
            <a:solidFill>
              <a:schemeClr val="tx1"/>
            </a:solidFill>
          </a:ln>
        </p:spPr>
        <p:txBody>
          <a:bodyPr wrap="square" rtlCol="0">
            <a:spAutoFit/>
          </a:bodyPr>
          <a:lstStyle/>
          <a:p>
            <a:pPr algn="ctr"/>
            <a:r>
              <a:rPr lang="fr-FR" sz="1200" b="1" dirty="0" smtClean="0"/>
              <a:t>Développement plus lent des animaux à tests, à coquilles </a:t>
            </a:r>
            <a:r>
              <a:rPr lang="fr-FR" sz="1200" b="1" dirty="0"/>
              <a:t>ou à squelette </a:t>
            </a:r>
            <a:r>
              <a:rPr lang="fr-FR" sz="1200" b="1" dirty="0" smtClean="0"/>
              <a:t>calcaires</a:t>
            </a:r>
            <a:endParaRPr lang="fr-FR" sz="1200" b="1" dirty="0"/>
          </a:p>
        </p:txBody>
      </p:sp>
      <p:sp>
        <p:nvSpPr>
          <p:cNvPr id="8" name="ZoneTexte 7"/>
          <p:cNvSpPr txBox="1"/>
          <p:nvPr/>
        </p:nvSpPr>
        <p:spPr>
          <a:xfrm>
            <a:off x="7088886" y="2951934"/>
            <a:ext cx="2195576" cy="461665"/>
          </a:xfrm>
          <a:prstGeom prst="rect">
            <a:avLst/>
          </a:prstGeom>
          <a:noFill/>
          <a:ln>
            <a:solidFill>
              <a:schemeClr val="tx1"/>
            </a:solidFill>
          </a:ln>
        </p:spPr>
        <p:txBody>
          <a:bodyPr wrap="square" rtlCol="0">
            <a:spAutoFit/>
          </a:bodyPr>
          <a:lstStyle/>
          <a:p>
            <a:pPr algn="ctr"/>
            <a:r>
              <a:rPr lang="fr-FR" sz="1200" b="1" dirty="0" smtClean="0"/>
              <a:t>Erosion des coraux non compensée par leur croissance</a:t>
            </a:r>
            <a:endParaRPr lang="fr-FR" sz="1200" b="1" dirty="0"/>
          </a:p>
        </p:txBody>
      </p:sp>
      <p:sp>
        <p:nvSpPr>
          <p:cNvPr id="10" name="ZoneTexte 9"/>
          <p:cNvSpPr txBox="1"/>
          <p:nvPr/>
        </p:nvSpPr>
        <p:spPr>
          <a:xfrm>
            <a:off x="978528" y="2744865"/>
            <a:ext cx="2377440" cy="461665"/>
          </a:xfrm>
          <a:prstGeom prst="rect">
            <a:avLst/>
          </a:prstGeom>
          <a:noFill/>
          <a:ln>
            <a:solidFill>
              <a:schemeClr val="tx1"/>
            </a:solidFill>
          </a:ln>
        </p:spPr>
        <p:txBody>
          <a:bodyPr wrap="square" rtlCol="0">
            <a:spAutoFit/>
          </a:bodyPr>
          <a:lstStyle/>
          <a:p>
            <a:pPr algn="ctr"/>
            <a:r>
              <a:rPr lang="fr-FR" sz="1200" b="1" dirty="0" smtClean="0"/>
              <a:t>Diminution du phytoplancton et du zooplancton</a:t>
            </a:r>
            <a:endParaRPr lang="fr-FR" sz="1200" b="1" dirty="0"/>
          </a:p>
        </p:txBody>
      </p:sp>
      <p:sp>
        <p:nvSpPr>
          <p:cNvPr id="11" name="ZoneTexte 10"/>
          <p:cNvSpPr txBox="1"/>
          <p:nvPr/>
        </p:nvSpPr>
        <p:spPr>
          <a:xfrm>
            <a:off x="1304819" y="4232848"/>
            <a:ext cx="1726058" cy="461665"/>
          </a:xfrm>
          <a:prstGeom prst="rect">
            <a:avLst/>
          </a:prstGeom>
          <a:noFill/>
          <a:ln>
            <a:solidFill>
              <a:schemeClr val="tx1"/>
            </a:solidFill>
          </a:ln>
        </p:spPr>
        <p:txBody>
          <a:bodyPr wrap="square" rtlCol="0">
            <a:spAutoFit/>
          </a:bodyPr>
          <a:lstStyle/>
          <a:p>
            <a:pPr algn="ctr"/>
            <a:r>
              <a:rPr lang="fr-FR" sz="1200" b="1" dirty="0" smtClean="0"/>
              <a:t>Modification des chaînes alimentaires</a:t>
            </a:r>
            <a:endParaRPr lang="fr-FR" sz="1200" b="1" dirty="0"/>
          </a:p>
        </p:txBody>
      </p:sp>
      <p:sp>
        <p:nvSpPr>
          <p:cNvPr id="12" name="ZoneTexte 11"/>
          <p:cNvSpPr txBox="1"/>
          <p:nvPr/>
        </p:nvSpPr>
        <p:spPr>
          <a:xfrm>
            <a:off x="4844217" y="4852112"/>
            <a:ext cx="2014544" cy="523220"/>
          </a:xfrm>
          <a:prstGeom prst="rect">
            <a:avLst/>
          </a:prstGeom>
          <a:noFill/>
          <a:ln w="28575">
            <a:solidFill>
              <a:schemeClr val="tx1"/>
            </a:solidFill>
          </a:ln>
        </p:spPr>
        <p:txBody>
          <a:bodyPr wrap="square" rtlCol="0">
            <a:spAutoFit/>
          </a:bodyPr>
          <a:lstStyle/>
          <a:p>
            <a:pPr algn="ctr"/>
            <a:r>
              <a:rPr lang="fr-FR" sz="1400" b="1" dirty="0" smtClean="0"/>
              <a:t>Modification de la Biodiversité</a:t>
            </a:r>
            <a:endParaRPr lang="fr-FR" sz="1400" b="1" dirty="0"/>
          </a:p>
        </p:txBody>
      </p:sp>
      <p:sp>
        <p:nvSpPr>
          <p:cNvPr id="13" name="ZoneTexte 12"/>
          <p:cNvSpPr txBox="1"/>
          <p:nvPr/>
        </p:nvSpPr>
        <p:spPr>
          <a:xfrm>
            <a:off x="978528" y="3488857"/>
            <a:ext cx="2377439" cy="461665"/>
          </a:xfrm>
          <a:prstGeom prst="rect">
            <a:avLst/>
          </a:prstGeom>
          <a:noFill/>
          <a:ln>
            <a:solidFill>
              <a:schemeClr val="tx1"/>
            </a:solidFill>
          </a:ln>
        </p:spPr>
        <p:txBody>
          <a:bodyPr wrap="square" rtlCol="0">
            <a:spAutoFit/>
          </a:bodyPr>
          <a:lstStyle/>
          <a:p>
            <a:pPr algn="ctr"/>
            <a:r>
              <a:rPr lang="fr-FR" sz="1200" b="1" dirty="0" smtClean="0"/>
              <a:t>Modification de l'importance des populations (flore et faune)</a:t>
            </a:r>
            <a:endParaRPr lang="fr-FR" sz="1200" b="1" dirty="0"/>
          </a:p>
        </p:txBody>
      </p:sp>
      <p:sp>
        <p:nvSpPr>
          <p:cNvPr id="14" name="ZoneTexte 13"/>
          <p:cNvSpPr txBox="1"/>
          <p:nvPr/>
        </p:nvSpPr>
        <p:spPr>
          <a:xfrm>
            <a:off x="7088887" y="3771183"/>
            <a:ext cx="2195576" cy="461665"/>
          </a:xfrm>
          <a:prstGeom prst="rect">
            <a:avLst/>
          </a:prstGeom>
          <a:noFill/>
          <a:ln>
            <a:solidFill>
              <a:schemeClr val="tx1"/>
            </a:solidFill>
          </a:ln>
        </p:spPr>
        <p:txBody>
          <a:bodyPr wrap="square" rtlCol="0">
            <a:spAutoFit/>
          </a:bodyPr>
          <a:lstStyle/>
          <a:p>
            <a:pPr algn="ctr"/>
            <a:r>
              <a:rPr lang="fr-FR" sz="1200" b="1" dirty="0" smtClean="0"/>
              <a:t>Modification de l'écosystème corallien  </a:t>
            </a:r>
            <a:endParaRPr lang="fr-FR" sz="1200" b="1" dirty="0"/>
          </a:p>
        </p:txBody>
      </p:sp>
      <p:cxnSp>
        <p:nvCxnSpPr>
          <p:cNvPr id="16" name="Connecteur droit avec flèche 15"/>
          <p:cNvCxnSpPr>
            <a:stCxn id="4" idx="2"/>
            <a:endCxn id="5" idx="0"/>
          </p:cNvCxnSpPr>
          <p:nvPr/>
        </p:nvCxnSpPr>
        <p:spPr>
          <a:xfrm>
            <a:off x="5843621" y="750441"/>
            <a:ext cx="0" cy="216581"/>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a:stCxn id="6" idx="3"/>
            <a:endCxn id="5" idx="1"/>
          </p:cNvCxnSpPr>
          <p:nvPr/>
        </p:nvCxnSpPr>
        <p:spPr>
          <a:xfrm flipV="1">
            <a:off x="3365116" y="1290188"/>
            <a:ext cx="1169596" cy="12860"/>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9" name="ZoneTexte 18"/>
          <p:cNvSpPr txBox="1"/>
          <p:nvPr/>
        </p:nvSpPr>
        <p:spPr>
          <a:xfrm>
            <a:off x="10116810" y="2951934"/>
            <a:ext cx="1484670" cy="1200329"/>
          </a:xfrm>
          <a:prstGeom prst="rect">
            <a:avLst/>
          </a:prstGeom>
          <a:noFill/>
          <a:ln>
            <a:solidFill>
              <a:schemeClr val="tx1"/>
            </a:solidFill>
          </a:ln>
        </p:spPr>
        <p:txBody>
          <a:bodyPr wrap="square" rtlCol="0">
            <a:spAutoFit/>
          </a:bodyPr>
          <a:lstStyle/>
          <a:p>
            <a:pPr algn="ctr"/>
            <a:r>
              <a:rPr lang="fr-FR" sz="1200" b="1" dirty="0"/>
              <a:t>Destruction de la barrière naturelle protectrice (rôle de brise-lames atténuant la force érosive des vagues</a:t>
            </a:r>
            <a:r>
              <a:rPr lang="fr-FR" sz="1200" b="1" dirty="0" smtClean="0"/>
              <a:t>)</a:t>
            </a:r>
            <a:endParaRPr lang="fr-FR" sz="1200" b="1" dirty="0"/>
          </a:p>
        </p:txBody>
      </p:sp>
      <p:sp>
        <p:nvSpPr>
          <p:cNvPr id="20" name="ZoneTexte 19"/>
          <p:cNvSpPr txBox="1"/>
          <p:nvPr/>
        </p:nvSpPr>
        <p:spPr>
          <a:xfrm>
            <a:off x="10116810" y="4547145"/>
            <a:ext cx="1484670" cy="276999"/>
          </a:xfrm>
          <a:prstGeom prst="rect">
            <a:avLst/>
          </a:prstGeom>
          <a:noFill/>
          <a:ln>
            <a:solidFill>
              <a:schemeClr val="tx1"/>
            </a:solidFill>
          </a:ln>
        </p:spPr>
        <p:txBody>
          <a:bodyPr wrap="square" rtlCol="0">
            <a:spAutoFit/>
          </a:bodyPr>
          <a:lstStyle/>
          <a:p>
            <a:pPr algn="ctr"/>
            <a:r>
              <a:rPr lang="fr-FR" sz="1200" b="1" dirty="0" smtClean="0"/>
              <a:t>Erosion côtière</a:t>
            </a:r>
            <a:endParaRPr lang="fr-FR" sz="1200" b="1" dirty="0"/>
          </a:p>
        </p:txBody>
      </p:sp>
      <p:cxnSp>
        <p:nvCxnSpPr>
          <p:cNvPr id="21" name="Connecteur droit avec flèche 20"/>
          <p:cNvCxnSpPr>
            <a:stCxn id="6" idx="2"/>
            <a:endCxn id="7" idx="0"/>
          </p:cNvCxnSpPr>
          <p:nvPr/>
        </p:nvCxnSpPr>
        <p:spPr>
          <a:xfrm>
            <a:off x="2176396" y="1533880"/>
            <a:ext cx="0" cy="282327"/>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a:stCxn id="13" idx="2"/>
            <a:endCxn id="11" idx="0"/>
          </p:cNvCxnSpPr>
          <p:nvPr/>
        </p:nvCxnSpPr>
        <p:spPr>
          <a:xfrm>
            <a:off x="2167248" y="3950522"/>
            <a:ext cx="600" cy="282326"/>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3" name="Connecteur droit avec flèche 22"/>
          <p:cNvCxnSpPr>
            <a:stCxn id="10" idx="2"/>
            <a:endCxn id="13" idx="0"/>
          </p:cNvCxnSpPr>
          <p:nvPr/>
        </p:nvCxnSpPr>
        <p:spPr>
          <a:xfrm>
            <a:off x="2167248" y="3206530"/>
            <a:ext cx="0" cy="282327"/>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4" name="Connecteur droit avec flèche 23"/>
          <p:cNvCxnSpPr>
            <a:stCxn id="7" idx="2"/>
            <a:endCxn id="10" idx="0"/>
          </p:cNvCxnSpPr>
          <p:nvPr/>
        </p:nvCxnSpPr>
        <p:spPr>
          <a:xfrm flipH="1">
            <a:off x="2167248" y="2462538"/>
            <a:ext cx="9148" cy="282327"/>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8" name="ZoneTexte 37"/>
          <p:cNvSpPr txBox="1"/>
          <p:nvPr/>
        </p:nvSpPr>
        <p:spPr>
          <a:xfrm>
            <a:off x="987676" y="5009712"/>
            <a:ext cx="2368291" cy="461665"/>
          </a:xfrm>
          <a:prstGeom prst="rect">
            <a:avLst/>
          </a:prstGeom>
          <a:noFill/>
          <a:ln>
            <a:solidFill>
              <a:schemeClr val="tx1"/>
            </a:solidFill>
          </a:ln>
        </p:spPr>
        <p:txBody>
          <a:bodyPr wrap="square" rtlCol="0">
            <a:spAutoFit/>
          </a:bodyPr>
          <a:lstStyle/>
          <a:p>
            <a:pPr algn="ctr"/>
            <a:r>
              <a:rPr lang="fr-FR" sz="1200" b="1" dirty="0" smtClean="0"/>
              <a:t>Modification de la reproduction  de la flore et de  faune marine </a:t>
            </a:r>
            <a:endParaRPr lang="fr-FR" sz="1200" b="1" dirty="0"/>
          </a:p>
        </p:txBody>
      </p:sp>
      <p:cxnSp>
        <p:nvCxnSpPr>
          <p:cNvPr id="39" name="Connecteur droit avec flèche 38"/>
          <p:cNvCxnSpPr/>
          <p:nvPr/>
        </p:nvCxnSpPr>
        <p:spPr>
          <a:xfrm>
            <a:off x="1157542" y="3950522"/>
            <a:ext cx="3438" cy="1059190"/>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1" name="Connecteur droit avec flèche 40"/>
          <p:cNvCxnSpPr>
            <a:stCxn id="11" idx="2"/>
            <a:endCxn id="38" idx="0"/>
          </p:cNvCxnSpPr>
          <p:nvPr/>
        </p:nvCxnSpPr>
        <p:spPr>
          <a:xfrm>
            <a:off x="2167848" y="4694513"/>
            <a:ext cx="3974" cy="315199"/>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7" name="ZoneTexte 46"/>
          <p:cNvSpPr txBox="1"/>
          <p:nvPr/>
        </p:nvSpPr>
        <p:spPr>
          <a:xfrm>
            <a:off x="3949914" y="2045936"/>
            <a:ext cx="2255677" cy="461665"/>
          </a:xfrm>
          <a:prstGeom prst="rect">
            <a:avLst/>
          </a:prstGeom>
          <a:noFill/>
          <a:ln>
            <a:solidFill>
              <a:schemeClr val="tx1"/>
            </a:solidFill>
          </a:ln>
        </p:spPr>
        <p:txBody>
          <a:bodyPr wrap="square" rtlCol="0">
            <a:spAutoFit/>
          </a:bodyPr>
          <a:lstStyle/>
          <a:p>
            <a:pPr algn="ctr"/>
            <a:r>
              <a:rPr lang="fr-FR" sz="1200" b="1" dirty="0" smtClean="0"/>
              <a:t>Modification de la circulation thermo-hyaline dans les océans </a:t>
            </a:r>
            <a:endParaRPr lang="fr-FR" sz="1200" b="1" dirty="0"/>
          </a:p>
        </p:txBody>
      </p:sp>
      <p:cxnSp>
        <p:nvCxnSpPr>
          <p:cNvPr id="48" name="Connecteur droit avec flèche 47"/>
          <p:cNvCxnSpPr>
            <a:stCxn id="5" idx="2"/>
            <a:endCxn id="47" idx="0"/>
          </p:cNvCxnSpPr>
          <p:nvPr/>
        </p:nvCxnSpPr>
        <p:spPr>
          <a:xfrm flipH="1">
            <a:off x="5077753" y="1613353"/>
            <a:ext cx="765868" cy="432583"/>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1" name="Connecteur droit avec flèche 50"/>
          <p:cNvCxnSpPr>
            <a:stCxn id="47" idx="2"/>
            <a:endCxn id="10" idx="3"/>
          </p:cNvCxnSpPr>
          <p:nvPr/>
        </p:nvCxnSpPr>
        <p:spPr>
          <a:xfrm flipH="1">
            <a:off x="3355968" y="2507601"/>
            <a:ext cx="1721785" cy="468097"/>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4" name="Connecteur droit avec flèche 53"/>
          <p:cNvCxnSpPr>
            <a:stCxn id="11" idx="3"/>
            <a:endCxn id="12" idx="1"/>
          </p:cNvCxnSpPr>
          <p:nvPr/>
        </p:nvCxnSpPr>
        <p:spPr>
          <a:xfrm>
            <a:off x="3030877" y="4463681"/>
            <a:ext cx="1813340" cy="650041"/>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7" name="Connecteur droit avec flèche 56"/>
          <p:cNvCxnSpPr>
            <a:stCxn id="38" idx="3"/>
            <a:endCxn id="12" idx="1"/>
          </p:cNvCxnSpPr>
          <p:nvPr/>
        </p:nvCxnSpPr>
        <p:spPr>
          <a:xfrm flipV="1">
            <a:off x="3355967" y="5113722"/>
            <a:ext cx="1488250" cy="126823"/>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0" name="Connecteur droit avec flèche 59"/>
          <p:cNvCxnSpPr>
            <a:stCxn id="14" idx="2"/>
            <a:endCxn id="12" idx="3"/>
          </p:cNvCxnSpPr>
          <p:nvPr/>
        </p:nvCxnSpPr>
        <p:spPr>
          <a:xfrm flipH="1">
            <a:off x="6858761" y="4232848"/>
            <a:ext cx="1327914" cy="880874"/>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3" name="Connecteur droit avec flèche 62"/>
          <p:cNvCxnSpPr>
            <a:stCxn id="5" idx="3"/>
            <a:endCxn id="3" idx="0"/>
          </p:cNvCxnSpPr>
          <p:nvPr/>
        </p:nvCxnSpPr>
        <p:spPr>
          <a:xfrm>
            <a:off x="7152530" y="1290188"/>
            <a:ext cx="1034144" cy="798834"/>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6" name="Connecteur droit avec flèche 65"/>
          <p:cNvCxnSpPr>
            <a:stCxn id="3" idx="2"/>
            <a:endCxn id="8" idx="0"/>
          </p:cNvCxnSpPr>
          <p:nvPr/>
        </p:nvCxnSpPr>
        <p:spPr>
          <a:xfrm>
            <a:off x="8186674" y="2550687"/>
            <a:ext cx="0" cy="401247"/>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0" name="Connecteur droit avec flèche 69"/>
          <p:cNvCxnSpPr>
            <a:stCxn id="8" idx="2"/>
            <a:endCxn id="14" idx="0"/>
          </p:cNvCxnSpPr>
          <p:nvPr/>
        </p:nvCxnSpPr>
        <p:spPr>
          <a:xfrm>
            <a:off x="8186674" y="3413599"/>
            <a:ext cx="1" cy="357584"/>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5" name="Connecteur droit avec flèche 74"/>
          <p:cNvCxnSpPr>
            <a:stCxn id="3" idx="3"/>
            <a:endCxn id="19" idx="1"/>
          </p:cNvCxnSpPr>
          <p:nvPr/>
        </p:nvCxnSpPr>
        <p:spPr>
          <a:xfrm>
            <a:off x="9284462" y="2319855"/>
            <a:ext cx="832348" cy="1232244"/>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8" name="Connecteur droit avec flèche 77"/>
          <p:cNvCxnSpPr>
            <a:stCxn id="8" idx="3"/>
            <a:endCxn id="19" idx="1"/>
          </p:cNvCxnSpPr>
          <p:nvPr/>
        </p:nvCxnSpPr>
        <p:spPr>
          <a:xfrm>
            <a:off x="9284462" y="3182767"/>
            <a:ext cx="832348" cy="369332"/>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1" name="Connecteur droit avec flèche 80"/>
          <p:cNvCxnSpPr>
            <a:stCxn id="19" idx="2"/>
            <a:endCxn id="20" idx="0"/>
          </p:cNvCxnSpPr>
          <p:nvPr/>
        </p:nvCxnSpPr>
        <p:spPr>
          <a:xfrm>
            <a:off x="10859145" y="4152263"/>
            <a:ext cx="0" cy="394882"/>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87" name="ZoneTexte 86"/>
          <p:cNvSpPr txBox="1"/>
          <p:nvPr/>
        </p:nvSpPr>
        <p:spPr>
          <a:xfrm>
            <a:off x="8038240" y="4772594"/>
            <a:ext cx="1484670" cy="646331"/>
          </a:xfrm>
          <a:prstGeom prst="rect">
            <a:avLst/>
          </a:prstGeom>
          <a:noFill/>
          <a:ln>
            <a:solidFill>
              <a:schemeClr val="tx1"/>
            </a:solidFill>
          </a:ln>
        </p:spPr>
        <p:txBody>
          <a:bodyPr wrap="square" rtlCol="0">
            <a:spAutoFit/>
          </a:bodyPr>
          <a:lstStyle/>
          <a:p>
            <a:pPr algn="ctr"/>
            <a:r>
              <a:rPr lang="fr-FR" sz="1200" b="1" dirty="0" smtClean="0"/>
              <a:t>Diminution d'écosystèmes côtiers </a:t>
            </a:r>
            <a:endParaRPr lang="fr-FR" sz="1200" b="1" dirty="0"/>
          </a:p>
        </p:txBody>
      </p:sp>
      <p:cxnSp>
        <p:nvCxnSpPr>
          <p:cNvPr id="91" name="Connecteur droit avec flèche 90"/>
          <p:cNvCxnSpPr>
            <a:stCxn id="12" idx="2"/>
            <a:endCxn id="2" idx="0"/>
          </p:cNvCxnSpPr>
          <p:nvPr/>
        </p:nvCxnSpPr>
        <p:spPr>
          <a:xfrm flipH="1">
            <a:off x="5849139" y="5375332"/>
            <a:ext cx="2350" cy="443377"/>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4" name="Connecteur droit avec flèche 93"/>
          <p:cNvCxnSpPr>
            <a:stCxn id="12" idx="3"/>
            <a:endCxn id="87" idx="1"/>
          </p:cNvCxnSpPr>
          <p:nvPr/>
        </p:nvCxnSpPr>
        <p:spPr>
          <a:xfrm flipV="1">
            <a:off x="6858761" y="5095760"/>
            <a:ext cx="1179479" cy="17962"/>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0" name="Connecteur droit avec flèche 99"/>
          <p:cNvCxnSpPr>
            <a:stCxn id="20" idx="1"/>
            <a:endCxn id="87" idx="3"/>
          </p:cNvCxnSpPr>
          <p:nvPr/>
        </p:nvCxnSpPr>
        <p:spPr>
          <a:xfrm flipH="1">
            <a:off x="9522910" y="4685645"/>
            <a:ext cx="593900" cy="410115"/>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04" name="Flèche vers le bas 103">
            <a:hlinkClick r:id="rId2" action="ppaction://hlinksldjump"/>
          </p:cNvPr>
          <p:cNvSpPr/>
          <p:nvPr/>
        </p:nvSpPr>
        <p:spPr>
          <a:xfrm>
            <a:off x="11457432" y="5545417"/>
            <a:ext cx="512064" cy="7406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8686659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674112" y="2547002"/>
            <a:ext cx="6683247" cy="1569660"/>
          </a:xfrm>
          <a:prstGeom prst="rect">
            <a:avLst/>
          </a:prstGeom>
          <a:solidFill>
            <a:schemeClr val="accent6">
              <a:lumMod val="40000"/>
              <a:lumOff val="60000"/>
            </a:schemeClr>
          </a:solidFill>
        </p:spPr>
        <p:txBody>
          <a:bodyPr wrap="square" rtlCol="0">
            <a:spAutoFit/>
          </a:bodyPr>
          <a:lstStyle/>
          <a:p>
            <a:pPr algn="ctr"/>
            <a:r>
              <a:rPr lang="fr-FR" sz="9600" b="1" dirty="0" smtClean="0"/>
              <a:t>Autonomie</a:t>
            </a:r>
            <a:endParaRPr lang="fr-FR" sz="9600" b="1" dirty="0"/>
          </a:p>
        </p:txBody>
      </p:sp>
    </p:spTree>
    <p:extLst>
      <p:ext uri="{BB962C8B-B14F-4D97-AF65-F5344CB8AC3E}">
        <p14:creationId xmlns:p14="http://schemas.microsoft.com/office/powerpoint/2010/main" val="297204260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15635" y="200634"/>
            <a:ext cx="11174681" cy="9510296"/>
          </a:xfrm>
          <a:prstGeom prst="rect">
            <a:avLst/>
          </a:prstGeom>
          <a:noFill/>
        </p:spPr>
        <p:txBody>
          <a:bodyPr wrap="square" rtlCol="0">
            <a:spAutoFit/>
          </a:bodyPr>
          <a:lstStyle/>
          <a:p>
            <a:r>
              <a:rPr lang="fr-FR" sz="3200" dirty="0" smtClean="0"/>
              <a:t>Compétences disciplinaires ou transversales liées à l'autonomie </a:t>
            </a:r>
          </a:p>
          <a:p>
            <a:endParaRPr lang="fr-FR" sz="1600" b="1" dirty="0" smtClean="0"/>
          </a:p>
          <a:p>
            <a:r>
              <a:rPr lang="fr-FR" b="1" dirty="0" smtClean="0"/>
              <a:t>Volet 3  - programme HG C4</a:t>
            </a:r>
          </a:p>
          <a:p>
            <a:r>
              <a:rPr lang="fr-FR" b="1" dirty="0" smtClean="0">
                <a:solidFill>
                  <a:schemeClr val="bg1">
                    <a:lumMod val="50000"/>
                  </a:schemeClr>
                </a:solidFill>
              </a:rPr>
              <a:t>Raisonner, justifier une démarche et les choix effectués</a:t>
            </a:r>
          </a:p>
          <a:p>
            <a:pPr marL="342900" indent="-342900">
              <a:buFont typeface="Arial" panose="020B0604020202020204" pitchFamily="34" charset="0"/>
              <a:buChar char="•"/>
            </a:pPr>
            <a:r>
              <a:rPr lang="fr-FR" dirty="0" smtClean="0"/>
              <a:t>Poser des questions, se poser des questions à propos de situations géographiques.</a:t>
            </a:r>
          </a:p>
          <a:p>
            <a:pPr marL="342900" indent="-342900">
              <a:buFont typeface="Arial" panose="020B0604020202020204" pitchFamily="34" charset="0"/>
              <a:buChar char="•"/>
            </a:pPr>
            <a:r>
              <a:rPr lang="fr-FR" dirty="0" smtClean="0"/>
              <a:t>Justifier une démarche, une interprétation.</a:t>
            </a:r>
          </a:p>
          <a:p>
            <a:r>
              <a:rPr lang="fr-FR" b="1" dirty="0" smtClean="0">
                <a:solidFill>
                  <a:schemeClr val="bg1">
                    <a:lumMod val="50000"/>
                  </a:schemeClr>
                </a:solidFill>
              </a:rPr>
              <a:t>Coopérer et mutualiser</a:t>
            </a:r>
          </a:p>
          <a:p>
            <a:pPr marL="342900" indent="-342900">
              <a:buFont typeface="Arial" panose="020B0604020202020204" pitchFamily="34" charset="0"/>
              <a:buChar char="•"/>
            </a:pPr>
            <a:r>
              <a:rPr lang="fr-FR" dirty="0" smtClean="0"/>
              <a:t>Organiser son travail dans le cadre d’un groupe pour élaborer une tâche commune et/ou une production collective.</a:t>
            </a:r>
          </a:p>
          <a:p>
            <a:r>
              <a:rPr lang="fr-FR" b="1" dirty="0" smtClean="0">
                <a:solidFill>
                  <a:schemeClr val="bg1">
                    <a:lumMod val="50000"/>
                  </a:schemeClr>
                </a:solidFill>
              </a:rPr>
              <a:t>S’informer dans le monde du numérique</a:t>
            </a:r>
          </a:p>
          <a:p>
            <a:pPr marL="285750" indent="-285750">
              <a:buFont typeface="Arial" panose="020B0604020202020204" pitchFamily="34" charset="0"/>
              <a:buChar char="•"/>
            </a:pPr>
            <a:r>
              <a:rPr lang="fr-FR" dirty="0" smtClean="0"/>
              <a:t>Trouver, sélectionner et exploiter des informations.</a:t>
            </a:r>
          </a:p>
          <a:p>
            <a:pPr marL="285750" indent="-285750">
              <a:buFont typeface="Arial" panose="020B0604020202020204" pitchFamily="34" charset="0"/>
              <a:buChar char="•"/>
            </a:pPr>
            <a:r>
              <a:rPr lang="fr-FR" dirty="0" smtClean="0"/>
              <a:t>Vérifier l’origine/la sources des informations et leur pertinence.</a:t>
            </a:r>
          </a:p>
          <a:p>
            <a:pPr marL="285750" indent="-285750">
              <a:buFont typeface="Arial" panose="020B0604020202020204" pitchFamily="34" charset="0"/>
              <a:buChar char="•"/>
            </a:pPr>
            <a:endParaRPr lang="fr-FR" b="1" dirty="0">
              <a:solidFill>
                <a:schemeClr val="bg1">
                  <a:lumMod val="50000"/>
                </a:schemeClr>
              </a:solidFill>
            </a:endParaRPr>
          </a:p>
          <a:p>
            <a:r>
              <a:rPr lang="fr-FR" b="1" dirty="0" smtClean="0"/>
              <a:t>Volet 3 – programme SVT  C4</a:t>
            </a:r>
          </a:p>
          <a:p>
            <a:r>
              <a:rPr lang="fr-FR" b="1" dirty="0" smtClean="0">
                <a:solidFill>
                  <a:schemeClr val="bg1">
                    <a:lumMod val="50000"/>
                  </a:schemeClr>
                </a:solidFill>
              </a:rPr>
              <a:t>Pratiquer des démarches scientifiques</a:t>
            </a:r>
          </a:p>
          <a:p>
            <a:pPr marL="342900" indent="-342900">
              <a:buFont typeface="Arial" panose="020B0604020202020204" pitchFamily="34" charset="0"/>
              <a:buChar char="•"/>
            </a:pPr>
            <a:r>
              <a:rPr lang="fr-FR" dirty="0" smtClean="0"/>
              <a:t>Identifier et choisir des notions, des outils et des techniques, ou des modèles simples pour mettre en œuvre une démarche scientifique.</a:t>
            </a:r>
          </a:p>
          <a:p>
            <a:r>
              <a:rPr lang="fr-FR" b="1" dirty="0" smtClean="0">
                <a:solidFill>
                  <a:schemeClr val="bg1">
                    <a:lumMod val="50000"/>
                  </a:schemeClr>
                </a:solidFill>
              </a:rPr>
              <a:t>Utiliser des outils et mobiliser des méthodes pour apprendre</a:t>
            </a:r>
          </a:p>
          <a:p>
            <a:pPr marL="342900" indent="-342900">
              <a:buFont typeface="Arial" panose="020B0604020202020204" pitchFamily="34" charset="0"/>
              <a:buChar char="•"/>
            </a:pPr>
            <a:r>
              <a:rPr lang="fr-FR" dirty="0" smtClean="0"/>
              <a:t>Apprendre à organiser son travail.</a:t>
            </a:r>
          </a:p>
          <a:p>
            <a:pPr marL="342900" indent="-342900">
              <a:buFont typeface="Arial" panose="020B0604020202020204" pitchFamily="34" charset="0"/>
              <a:buChar char="•"/>
            </a:pPr>
            <a:r>
              <a:rPr lang="fr-FR" dirty="0" smtClean="0"/>
              <a:t>Identifier et choisir les outils et les techniques pour garder traces de ses recherches (à l’oral et à l’écrit).</a:t>
            </a:r>
          </a:p>
          <a:p>
            <a:r>
              <a:rPr lang="fr-FR" b="1" dirty="0" smtClean="0">
                <a:solidFill>
                  <a:schemeClr val="bg1">
                    <a:lumMod val="50000"/>
                  </a:schemeClr>
                </a:solidFill>
              </a:rPr>
              <a:t>Utiliser des outils numériques</a:t>
            </a:r>
          </a:p>
          <a:p>
            <a:pPr marL="342900" indent="-342900">
              <a:buFont typeface="Arial" panose="020B0604020202020204" pitchFamily="34" charset="0"/>
              <a:buChar char="•"/>
            </a:pPr>
            <a:r>
              <a:rPr lang="fr-FR" dirty="0" smtClean="0"/>
              <a:t>Conduire une recherche d’informations sur internet pour répondre à une question ou un problème scientifique.</a:t>
            </a:r>
            <a:r>
              <a:rPr lang="fr-FR" sz="1600" dirty="0" smtClean="0"/>
              <a:t> </a:t>
            </a:r>
          </a:p>
          <a:p>
            <a:pPr marL="342900" indent="-342900">
              <a:buFont typeface="Arial" panose="020B0604020202020204" pitchFamily="34" charset="0"/>
              <a:buChar char="•"/>
            </a:pPr>
            <a:endParaRPr lang="fr-FR" sz="2000" b="1" dirty="0" smtClean="0"/>
          </a:p>
          <a:p>
            <a:endParaRPr lang="fr-FR" sz="2000" b="1" dirty="0" smtClean="0"/>
          </a:p>
          <a:p>
            <a:endParaRPr lang="fr-FR" sz="2000"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a:p>
        </p:txBody>
      </p:sp>
    </p:spTree>
    <p:extLst>
      <p:ext uri="{BB962C8B-B14F-4D97-AF65-F5344CB8AC3E}">
        <p14:creationId xmlns:p14="http://schemas.microsoft.com/office/powerpoint/2010/main" val="4783296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Pour catégoriser les différents types d'autonomie, nous distinguerons :</a:t>
            </a:r>
            <a:endParaRPr lang="fr-FR" dirty="0"/>
          </a:p>
        </p:txBody>
      </p:sp>
      <p:sp>
        <p:nvSpPr>
          <p:cNvPr id="3" name="Espace réservé du contenu 2"/>
          <p:cNvSpPr>
            <a:spLocks noGrp="1"/>
          </p:cNvSpPr>
          <p:nvPr>
            <p:ph idx="1"/>
          </p:nvPr>
        </p:nvSpPr>
        <p:spPr>
          <a:xfrm>
            <a:off x="768096" y="1825625"/>
            <a:ext cx="10585704" cy="4351338"/>
          </a:xfrm>
        </p:spPr>
        <p:txBody>
          <a:bodyPr>
            <a:normAutofit lnSpcReduction="10000"/>
          </a:bodyPr>
          <a:lstStyle/>
          <a:p>
            <a:pPr algn="just"/>
            <a:r>
              <a:rPr lang="fr-FR" b="1" dirty="0" smtClean="0"/>
              <a:t>L'autonomie </a:t>
            </a:r>
            <a:r>
              <a:rPr lang="fr-FR" b="1" dirty="0" smtClean="0"/>
              <a:t>conceptuelle/intellectuelle</a:t>
            </a:r>
            <a:r>
              <a:rPr lang="fr-FR" b="1" dirty="0" smtClean="0"/>
              <a:t> </a:t>
            </a:r>
            <a:r>
              <a:rPr lang="fr-FR" dirty="0" smtClean="0"/>
              <a:t>: Elle permet au groupe d'élèves d'élaborer sa stratégie de résolution de la problématique initiale. Elle lui permet aussi d'exercer son esprit critique et son jugement sur ses décisions. </a:t>
            </a:r>
          </a:p>
          <a:p>
            <a:pPr algn="just"/>
            <a:r>
              <a:rPr lang="fr-FR" b="1" dirty="0" smtClean="0"/>
              <a:t>L'autonomie organisationnelle </a:t>
            </a:r>
            <a:r>
              <a:rPr lang="fr-FR" dirty="0" smtClean="0"/>
              <a:t>: Elle permet </a:t>
            </a:r>
            <a:r>
              <a:rPr lang="fr-FR" dirty="0"/>
              <a:t>au groupe </a:t>
            </a:r>
            <a:r>
              <a:rPr lang="fr-FR" dirty="0" smtClean="0"/>
              <a:t>d'élèves de s'organiser dans l'espace et le temps. Elle peut laisser à chacun un rôle spécifique mais complémentaire dans le groupe afin que le projet soit mené à terme.</a:t>
            </a:r>
          </a:p>
          <a:p>
            <a:pPr algn="just"/>
            <a:r>
              <a:rPr lang="fr-FR" b="1" dirty="0" smtClean="0"/>
              <a:t>L'autonomie pratique </a:t>
            </a:r>
            <a:r>
              <a:rPr lang="fr-FR" dirty="0" smtClean="0"/>
              <a:t>: Elle permet </a:t>
            </a:r>
            <a:r>
              <a:rPr lang="fr-FR" dirty="0"/>
              <a:t>au groupe </a:t>
            </a:r>
            <a:r>
              <a:rPr lang="fr-FR" dirty="0" smtClean="0"/>
              <a:t>d'élèves de gérer les outils, qu'ils soient numériques ou non, afin de mener à bien les tâches à accomplir.</a:t>
            </a:r>
            <a:endParaRPr lang="fr-FR" dirty="0"/>
          </a:p>
        </p:txBody>
      </p:sp>
      <p:sp>
        <p:nvSpPr>
          <p:cNvPr id="4" name="Flèche vers le bas 3">
            <a:hlinkClick r:id="rId2" action="ppaction://hlinksldjump"/>
          </p:cNvPr>
          <p:cNvSpPr/>
          <p:nvPr/>
        </p:nvSpPr>
        <p:spPr>
          <a:xfrm>
            <a:off x="11235944" y="5573992"/>
            <a:ext cx="512064" cy="7406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12770399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7324" y="227965"/>
            <a:ext cx="10817352" cy="805307"/>
          </a:xfrm>
        </p:spPr>
        <p:txBody>
          <a:bodyPr/>
          <a:lstStyle/>
          <a:p>
            <a:r>
              <a:rPr lang="fr-FR" dirty="0" smtClean="0"/>
              <a:t>Comment laisser de l'autonomie conceptuelle?</a:t>
            </a:r>
            <a:endParaRPr lang="fr-FR" dirty="0"/>
          </a:p>
        </p:txBody>
      </p:sp>
      <p:sp>
        <p:nvSpPr>
          <p:cNvPr id="3" name="Espace réservé du contenu 2"/>
          <p:cNvSpPr>
            <a:spLocks noGrp="1"/>
          </p:cNvSpPr>
          <p:nvPr>
            <p:ph idx="1"/>
          </p:nvPr>
        </p:nvSpPr>
        <p:spPr>
          <a:xfrm>
            <a:off x="687324" y="1033272"/>
            <a:ext cx="10817352" cy="5143691"/>
          </a:xfrm>
        </p:spPr>
        <p:txBody>
          <a:bodyPr/>
          <a:lstStyle/>
          <a:p>
            <a:pPr marL="0" indent="0">
              <a:buNone/>
            </a:pPr>
            <a:r>
              <a:rPr lang="fr-FR" b="1" dirty="0" smtClean="0"/>
              <a:t>Par des sujets d'étude différents :</a:t>
            </a:r>
          </a:p>
          <a:p>
            <a:pPr algn="just"/>
            <a:r>
              <a:rPr lang="fr-FR" dirty="0" smtClean="0"/>
              <a:t>En donnant par exemple des îles différentes de l'archipel des Kiribati selon les groupes. Il est alors possible de choisir ou faire choisir des îles aux caractéristiques différentes (altitude, peuplement, type d'habitat, infrastructures, biodiversité...). Les projets menés seront alors complémentaires.</a:t>
            </a:r>
          </a:p>
          <a:p>
            <a:pPr algn="just"/>
            <a:r>
              <a:rPr lang="fr-FR" dirty="0" smtClean="0"/>
              <a:t>En centrant les projets des différents groupes sur des sujets complémentaires (sous problématiques) qui participent chacun à la résolution de la problématique. Cette option où les groupes sont complémentaires nécessite un temps de synthèse qui peut être mis  en rapport avec le type de production (débat ou exposition  ou...)</a:t>
            </a:r>
          </a:p>
          <a:p>
            <a:endParaRPr lang="fr-FR" dirty="0" smtClean="0"/>
          </a:p>
          <a:p>
            <a:endParaRPr lang="fr-FR" dirty="0"/>
          </a:p>
        </p:txBody>
      </p:sp>
      <p:sp>
        <p:nvSpPr>
          <p:cNvPr id="4" name="Flèche vers le bas 3">
            <a:hlinkClick r:id="rId2" action="ppaction://hlinksldjump"/>
          </p:cNvPr>
          <p:cNvSpPr/>
          <p:nvPr/>
        </p:nvSpPr>
        <p:spPr>
          <a:xfrm>
            <a:off x="11235944" y="5573992"/>
            <a:ext cx="512064" cy="7406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7677778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0080" y="365125"/>
            <a:ext cx="10954512" cy="741299"/>
          </a:xfrm>
        </p:spPr>
        <p:txBody>
          <a:bodyPr/>
          <a:lstStyle/>
          <a:p>
            <a:r>
              <a:rPr lang="fr-FR" dirty="0"/>
              <a:t>Comment laisser de l'autonomie conceptuelle?</a:t>
            </a:r>
          </a:p>
        </p:txBody>
      </p:sp>
      <p:sp>
        <p:nvSpPr>
          <p:cNvPr id="3" name="Espace réservé du contenu 2"/>
          <p:cNvSpPr>
            <a:spLocks noGrp="1"/>
          </p:cNvSpPr>
          <p:nvPr>
            <p:ph idx="1"/>
          </p:nvPr>
        </p:nvSpPr>
        <p:spPr>
          <a:xfrm>
            <a:off x="457200" y="1234440"/>
            <a:ext cx="10896600" cy="5280660"/>
          </a:xfrm>
        </p:spPr>
        <p:txBody>
          <a:bodyPr/>
          <a:lstStyle/>
          <a:p>
            <a:pPr marL="0" indent="0">
              <a:buNone/>
            </a:pPr>
            <a:r>
              <a:rPr lang="fr-FR" b="1" dirty="0" smtClean="0"/>
              <a:t>Par </a:t>
            </a:r>
            <a:r>
              <a:rPr lang="fr-FR" b="1" dirty="0"/>
              <a:t>la recherche et la sélection </a:t>
            </a:r>
            <a:r>
              <a:rPr lang="fr-FR" b="1" dirty="0" smtClean="0"/>
              <a:t>de documents : </a:t>
            </a:r>
          </a:p>
          <a:p>
            <a:pPr lvl="1"/>
            <a:r>
              <a:rPr lang="fr-FR" sz="2800" dirty="0" smtClean="0"/>
              <a:t>Le corpus de documents peut être donné par le professeur (EPI niveau Cinquième). Les élèves sélectionnent alors les documents pertinents pour leur sujet d'étude. Il serait souhaitable en cinquième de limiter le nombre documents mais cependant de retenir des documents de nature et de sources variées. Une progressivité est à envisager au cours du cycle 4, pour la recherche ou la sélection des documents (professeur ou élèves), pour le nombre de documents retenus et pour leur niveau de difficulté. </a:t>
            </a:r>
          </a:p>
          <a:p>
            <a:pPr lvl="1"/>
            <a:r>
              <a:rPr lang="fr-FR" sz="2800" dirty="0" smtClean="0"/>
              <a:t>Les élèves exercent leur esprit critique sur les documents proposés, ils les identifient et déterminent le point de vue développé. Ils parviennent à évaluer la scientificité, la rigueur... des informations apportées. </a:t>
            </a:r>
          </a:p>
        </p:txBody>
      </p:sp>
      <p:sp>
        <p:nvSpPr>
          <p:cNvPr id="4" name="Flèche vers le bas 3">
            <a:hlinkClick r:id="rId2" action="ppaction://hlinksldjump"/>
          </p:cNvPr>
          <p:cNvSpPr/>
          <p:nvPr/>
        </p:nvSpPr>
        <p:spPr>
          <a:xfrm>
            <a:off x="11235944" y="5573992"/>
            <a:ext cx="512064" cy="7406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42522737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829544" cy="823595"/>
          </a:xfrm>
        </p:spPr>
        <p:txBody>
          <a:bodyPr/>
          <a:lstStyle/>
          <a:p>
            <a:r>
              <a:rPr lang="fr-FR" dirty="0"/>
              <a:t>Comment laisser de l'autonomie conceptuelle?</a:t>
            </a:r>
          </a:p>
        </p:txBody>
      </p:sp>
      <p:sp>
        <p:nvSpPr>
          <p:cNvPr id="3" name="Espace réservé du contenu 2"/>
          <p:cNvSpPr>
            <a:spLocks noGrp="1"/>
          </p:cNvSpPr>
          <p:nvPr>
            <p:ph idx="1"/>
          </p:nvPr>
        </p:nvSpPr>
        <p:spPr>
          <a:xfrm>
            <a:off x="400050" y="1295400"/>
            <a:ext cx="11391900" cy="5276850"/>
          </a:xfrm>
        </p:spPr>
        <p:txBody>
          <a:bodyPr/>
          <a:lstStyle/>
          <a:p>
            <a:pPr marL="0" indent="0">
              <a:buNone/>
            </a:pPr>
            <a:r>
              <a:rPr lang="fr-FR" b="1" dirty="0"/>
              <a:t>Par le choix </a:t>
            </a:r>
            <a:r>
              <a:rPr lang="fr-FR" b="1" dirty="0" smtClean="0"/>
              <a:t>de différentes stratégies : </a:t>
            </a:r>
          </a:p>
          <a:p>
            <a:r>
              <a:rPr lang="fr-FR" dirty="0" smtClean="0"/>
              <a:t>Les groupes d'élèves (avec ou sans l'aide du professeur) peuvent construire des stratégies qui leur permettent de résoudre le problème posé.</a:t>
            </a:r>
          </a:p>
          <a:p>
            <a:r>
              <a:rPr lang="fr-FR" dirty="0"/>
              <a:t>Les groupes d'élèves </a:t>
            </a:r>
            <a:r>
              <a:rPr lang="fr-FR" dirty="0" smtClean="0"/>
              <a:t>peuvent choisir des outils différents pour rechercher ou acquérir des informations, pour organiser et traiter ces informations, pour construire une production...</a:t>
            </a:r>
          </a:p>
          <a:p>
            <a:pPr marL="0" indent="0">
              <a:buNone/>
            </a:pPr>
            <a:endParaRPr lang="fr-FR" dirty="0"/>
          </a:p>
          <a:p>
            <a:pPr marL="0" indent="0">
              <a:buNone/>
            </a:pPr>
            <a:r>
              <a:rPr lang="fr-FR" b="1" dirty="0"/>
              <a:t>Par le choix </a:t>
            </a:r>
            <a:r>
              <a:rPr lang="fr-FR" b="1" dirty="0" smtClean="0"/>
              <a:t>de la nature de la  production</a:t>
            </a:r>
          </a:p>
          <a:p>
            <a:r>
              <a:rPr lang="fr-FR" dirty="0" smtClean="0"/>
              <a:t> La nature de la production peut être différente selon les groupes d'élèves, voir rubrique production.</a:t>
            </a:r>
            <a:endParaRPr lang="fr-FR" dirty="0"/>
          </a:p>
          <a:p>
            <a:endParaRPr lang="fr-FR" dirty="0"/>
          </a:p>
        </p:txBody>
      </p:sp>
    </p:spTree>
    <p:extLst>
      <p:ext uri="{BB962C8B-B14F-4D97-AF65-F5344CB8AC3E}">
        <p14:creationId xmlns:p14="http://schemas.microsoft.com/office/powerpoint/2010/main" val="39139837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39268" y="182246"/>
            <a:ext cx="11713464" cy="608330"/>
          </a:xfrm>
        </p:spPr>
        <p:txBody>
          <a:bodyPr>
            <a:normAutofit fontScale="90000"/>
          </a:bodyPr>
          <a:lstStyle/>
          <a:p>
            <a:r>
              <a:rPr lang="fr-FR" dirty="0"/>
              <a:t>Comment laisser de l'autonomie </a:t>
            </a:r>
            <a:r>
              <a:rPr lang="fr-FR" dirty="0" smtClean="0"/>
              <a:t>organisationnelle?</a:t>
            </a:r>
            <a:endParaRPr lang="fr-FR" dirty="0"/>
          </a:p>
        </p:txBody>
      </p:sp>
      <p:sp>
        <p:nvSpPr>
          <p:cNvPr id="3" name="Espace réservé du contenu 2"/>
          <p:cNvSpPr>
            <a:spLocks noGrp="1"/>
          </p:cNvSpPr>
          <p:nvPr>
            <p:ph idx="1"/>
          </p:nvPr>
        </p:nvSpPr>
        <p:spPr>
          <a:xfrm>
            <a:off x="239268" y="866776"/>
            <a:ext cx="11533632" cy="5848350"/>
          </a:xfrm>
        </p:spPr>
        <p:txBody>
          <a:bodyPr>
            <a:normAutofit lnSpcReduction="10000"/>
          </a:bodyPr>
          <a:lstStyle/>
          <a:p>
            <a:pPr marL="0" indent="0">
              <a:buNone/>
            </a:pPr>
            <a:r>
              <a:rPr lang="fr-FR" b="1" dirty="0" smtClean="0"/>
              <a:t>Calendrier de travail </a:t>
            </a:r>
          </a:p>
          <a:p>
            <a:r>
              <a:rPr lang="fr-FR" sz="2400" dirty="0"/>
              <a:t>Même si l'échéance est fixée, les élèves peuvent (seuls ou avec leur professeur) déterminer des étapes dans leur travail voire des durées pour chaque tâche à </a:t>
            </a:r>
            <a:r>
              <a:rPr lang="fr-FR" sz="2400" dirty="0" smtClean="0"/>
              <a:t>accomplir.</a:t>
            </a:r>
            <a:endParaRPr lang="fr-FR" sz="2400" dirty="0"/>
          </a:p>
          <a:p>
            <a:pPr marL="0" indent="0">
              <a:buNone/>
            </a:pPr>
            <a:r>
              <a:rPr lang="fr-FR" b="1" dirty="0" smtClean="0"/>
              <a:t>Rôles différents dans les groupes</a:t>
            </a:r>
          </a:p>
          <a:p>
            <a:r>
              <a:rPr lang="fr-FR" sz="2400" dirty="0" smtClean="0"/>
              <a:t>Dans un groupe les différents membres peuvent avoir des rôles distincts et complémentaires. Il serait envisageable pour chaque rôle de créer une "fiche de poste" fondée sur les compétences du socle commun. Au cours du cycle 4, selon les EPI réalisés, les élèves pourraient avoir des rôles différents et ainsi se former à différentes compétences. </a:t>
            </a:r>
          </a:p>
          <a:p>
            <a:r>
              <a:rPr lang="fr-FR" sz="2400" dirty="0" smtClean="0"/>
              <a:t>Le choix d'un rôle doit donc s'appuyer sur un diagnostic des compétences des élèves afin de déterminer ses points forts et ses points faibles. Une progressivité des apprentissages résulterait dans le fait de débuter en confortant des compétences puis d'aller vers l'acquisition de nouvelles compétences.</a:t>
            </a:r>
          </a:p>
          <a:p>
            <a:pPr marL="457200" lvl="1" indent="0">
              <a:buNone/>
            </a:pPr>
            <a:r>
              <a:rPr lang="fr-FR" sz="2000" dirty="0" smtClean="0"/>
              <a:t>(Points de vigilance : Attribuer à un élève un rôle qu'il maîtrise déjà est rassurant mais peu formateur. Proposer un rôle demandant des compétences très différentes de celles qu'il possède risque de le mettre en échec)</a:t>
            </a:r>
            <a:endParaRPr lang="fr-FR" dirty="0" smtClean="0"/>
          </a:p>
        </p:txBody>
      </p:sp>
      <p:sp>
        <p:nvSpPr>
          <p:cNvPr id="4" name="Flèche vers le bas 3">
            <a:hlinkClick r:id="rId2" action="ppaction://hlinksldjump"/>
          </p:cNvPr>
          <p:cNvSpPr/>
          <p:nvPr/>
        </p:nvSpPr>
        <p:spPr>
          <a:xfrm>
            <a:off x="11521440" y="5573992"/>
            <a:ext cx="512064" cy="7406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7963918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1450" y="131446"/>
            <a:ext cx="11868912" cy="722375"/>
          </a:xfrm>
        </p:spPr>
        <p:txBody>
          <a:bodyPr>
            <a:noAutofit/>
          </a:bodyPr>
          <a:lstStyle/>
          <a:p>
            <a:pPr algn="ctr"/>
            <a:r>
              <a:rPr lang="fr-FR" sz="3600" b="1" dirty="0" smtClean="0"/>
              <a:t>Un archipel en péril dans l'océan pacifique : les </a:t>
            </a:r>
            <a:r>
              <a:rPr lang="fr-FR" sz="3600" b="1" dirty="0"/>
              <a:t>î</a:t>
            </a:r>
            <a:r>
              <a:rPr lang="fr-FR" sz="3600" b="1" dirty="0" smtClean="0"/>
              <a:t>les KIRIBATI ?</a:t>
            </a:r>
            <a:endParaRPr lang="fr-FR" sz="3600" b="1" dirty="0"/>
          </a:p>
        </p:txBody>
      </p:sp>
      <p:sp>
        <p:nvSpPr>
          <p:cNvPr id="8" name="ZoneTexte 7"/>
          <p:cNvSpPr txBox="1"/>
          <p:nvPr/>
        </p:nvSpPr>
        <p:spPr>
          <a:xfrm>
            <a:off x="6101255" y="853821"/>
            <a:ext cx="5939107" cy="5940088"/>
          </a:xfrm>
          <a:prstGeom prst="rect">
            <a:avLst/>
          </a:prstGeom>
          <a:noFill/>
        </p:spPr>
        <p:txBody>
          <a:bodyPr wrap="square" rtlCol="0">
            <a:spAutoFit/>
          </a:bodyPr>
          <a:lstStyle/>
          <a:p>
            <a:pPr algn="just"/>
            <a:r>
              <a:rPr lang="fr-FR" sz="1900" dirty="0" smtClean="0"/>
              <a:t>La république des Kiribati se composent de trente trois atolls, dont vingt-trois habités, répartis en trois archipels </a:t>
            </a:r>
            <a:r>
              <a:rPr lang="fr-FR" sz="1900" dirty="0"/>
              <a:t>principaux : les îles </a:t>
            </a:r>
            <a:r>
              <a:rPr lang="fr-FR" sz="1900" dirty="0" smtClean="0"/>
              <a:t>Gilbert (91 </a:t>
            </a:r>
            <a:r>
              <a:rPr lang="fr-FR" sz="1900" dirty="0"/>
              <a:t>% </a:t>
            </a:r>
            <a:r>
              <a:rPr lang="fr-FR" sz="1900" dirty="0" smtClean="0"/>
              <a:t>des 103</a:t>
            </a:r>
            <a:r>
              <a:rPr lang="fr-FR" sz="1900" dirty="0"/>
              <a:t> 000 habitants du </a:t>
            </a:r>
            <a:r>
              <a:rPr lang="fr-FR" sz="1900" dirty="0" smtClean="0"/>
              <a:t>pays), les </a:t>
            </a:r>
            <a:r>
              <a:rPr lang="fr-FR" sz="1900" dirty="0"/>
              <a:t>îles Phœnix et les îles de la Ligne auxquels il faut rajouter </a:t>
            </a:r>
            <a:r>
              <a:rPr lang="fr-FR" sz="1900" dirty="0" smtClean="0"/>
              <a:t>l'île de Banaba. </a:t>
            </a:r>
          </a:p>
          <a:p>
            <a:pPr algn="just"/>
            <a:r>
              <a:rPr lang="fr-FR" sz="1900" dirty="0" smtClean="0"/>
              <a:t>Trente-deux îles ont une altitude maximale inférieure à douze mètres et en moyenne de 2 à 3 m au dessus du niveau de la mer. L'altitude maximale de la treizième île (Banaba) est de 81 m. La superficie totale des terres émergées est de 726 km</a:t>
            </a:r>
            <a:r>
              <a:rPr lang="fr-FR" sz="1900" baseline="30000" dirty="0" smtClean="0"/>
              <a:t>2</a:t>
            </a:r>
            <a:r>
              <a:rPr lang="fr-FR" sz="1900" dirty="0"/>
              <a:t> </a:t>
            </a:r>
            <a:r>
              <a:rPr lang="fr-FR" sz="1900" dirty="0" smtClean="0"/>
              <a:t>répartie sur </a:t>
            </a:r>
            <a:r>
              <a:rPr lang="fr-FR" sz="1900" dirty="0"/>
              <a:t>3,5 millions de km</a:t>
            </a:r>
            <a:r>
              <a:rPr lang="fr-FR" sz="1900" baseline="30000" dirty="0"/>
              <a:t>2 </a:t>
            </a:r>
            <a:r>
              <a:rPr lang="fr-FR" sz="1900" dirty="0" smtClean="0"/>
              <a:t>d’océan. </a:t>
            </a:r>
          </a:p>
          <a:p>
            <a:pPr algn="just"/>
            <a:r>
              <a:rPr lang="fr-FR" sz="1900" dirty="0" smtClean="0"/>
              <a:t>Cet EPI a comme objectif de discuter d'une </a:t>
            </a:r>
            <a:r>
              <a:rPr lang="fr-FR" sz="1900" dirty="0"/>
              <a:t>éventuelle élévation du niveau de la </a:t>
            </a:r>
            <a:r>
              <a:rPr lang="fr-FR" sz="1900" dirty="0" smtClean="0"/>
              <a:t>mer et de son réchauffement, </a:t>
            </a:r>
            <a:r>
              <a:rPr lang="fr-FR" sz="1900" dirty="0"/>
              <a:t>conséquence du changement climatique </a:t>
            </a:r>
            <a:r>
              <a:rPr lang="fr-FR" sz="1900" dirty="0" smtClean="0"/>
              <a:t>global. Ceux-ci pourraient conduire à une érosion des côtes voire à une submersion des </a:t>
            </a:r>
            <a:r>
              <a:rPr lang="fr-FR" sz="1900" dirty="0"/>
              <a:t>atolls de la république des </a:t>
            </a:r>
            <a:r>
              <a:rPr lang="fr-FR" sz="1900" dirty="0" smtClean="0"/>
              <a:t>Kiribati. Cet EPI envisagera les conséquences d'un tel scénario sur la </a:t>
            </a:r>
            <a:r>
              <a:rPr lang="fr-FR" sz="1900" dirty="0"/>
              <a:t>biodiversité </a:t>
            </a:r>
            <a:r>
              <a:rPr lang="fr-FR" sz="1900" dirty="0" smtClean="0"/>
              <a:t>et sur les sociétés humaines. Il permettra </a:t>
            </a:r>
            <a:r>
              <a:rPr lang="fr-FR" sz="1900" dirty="0"/>
              <a:t>aussi d'étudier </a:t>
            </a:r>
            <a:r>
              <a:rPr lang="fr-FR" sz="1900" dirty="0" smtClean="0"/>
              <a:t>les </a:t>
            </a:r>
            <a:r>
              <a:rPr lang="fr-FR" sz="1900" dirty="0"/>
              <a:t>réponses apportées par différents acteurs </a:t>
            </a:r>
            <a:r>
              <a:rPr lang="fr-FR" sz="1900" dirty="0" smtClean="0"/>
              <a:t>concernés, à différentes échelles.</a:t>
            </a:r>
            <a:endParaRPr lang="fr-FR" sz="1900" dirty="0"/>
          </a:p>
        </p:txBody>
      </p:sp>
      <p:pic>
        <p:nvPicPr>
          <p:cNvPr id="1056" name="Picture 32" descr="Carte des iles Kiribat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1272" y="962867"/>
            <a:ext cx="4840032" cy="5152774"/>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 8"/>
          <p:cNvPicPr>
            <a:picLocks noChangeAspect="1"/>
          </p:cNvPicPr>
          <p:nvPr/>
        </p:nvPicPr>
        <p:blipFill>
          <a:blip r:embed="rId3"/>
          <a:stretch>
            <a:fillRect/>
          </a:stretch>
        </p:blipFill>
        <p:spPr>
          <a:xfrm>
            <a:off x="85725" y="853821"/>
            <a:ext cx="1244327" cy="1218075"/>
          </a:xfrm>
          <a:prstGeom prst="rect">
            <a:avLst/>
          </a:prstGeom>
        </p:spPr>
      </p:pic>
      <p:sp>
        <p:nvSpPr>
          <p:cNvPr id="6" name="Bouton d'action : Accueil 5">
            <a:hlinkClick r:id="rId4" action="ppaction://hlinksldjump" highlightClick="1"/>
          </p:cNvPr>
          <p:cNvSpPr/>
          <p:nvPr/>
        </p:nvSpPr>
        <p:spPr>
          <a:xfrm>
            <a:off x="274514" y="5582521"/>
            <a:ext cx="676448" cy="814985"/>
          </a:xfrm>
          <a:prstGeom prst="actionButtonHome">
            <a:avLst/>
          </a:prstGeom>
          <a:ln w="4762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Tree>
    <p:extLst>
      <p:ext uri="{BB962C8B-B14F-4D97-AF65-F5344CB8AC3E}">
        <p14:creationId xmlns:p14="http://schemas.microsoft.com/office/powerpoint/2010/main" val="2809802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200533"/>
            <a:ext cx="10515600" cy="631571"/>
          </a:xfrm>
        </p:spPr>
        <p:txBody>
          <a:bodyPr>
            <a:normAutofit fontScale="90000"/>
          </a:bodyPr>
          <a:lstStyle/>
          <a:p>
            <a:r>
              <a:rPr lang="fr-FR" dirty="0"/>
              <a:t>Comment laisser de l'autonomie </a:t>
            </a:r>
            <a:r>
              <a:rPr lang="fr-FR" dirty="0" smtClean="0"/>
              <a:t>pratique?</a:t>
            </a:r>
            <a:endParaRPr lang="fr-FR" dirty="0"/>
          </a:p>
        </p:txBody>
      </p:sp>
      <p:sp>
        <p:nvSpPr>
          <p:cNvPr id="3" name="Espace réservé du contenu 2"/>
          <p:cNvSpPr>
            <a:spLocks noGrp="1"/>
          </p:cNvSpPr>
          <p:nvPr>
            <p:ph idx="1"/>
          </p:nvPr>
        </p:nvSpPr>
        <p:spPr>
          <a:xfrm>
            <a:off x="457200" y="1042416"/>
            <a:ext cx="11201400" cy="5134547"/>
          </a:xfrm>
        </p:spPr>
        <p:txBody>
          <a:bodyPr/>
          <a:lstStyle/>
          <a:p>
            <a:pPr marL="0" indent="0">
              <a:buNone/>
            </a:pPr>
            <a:r>
              <a:rPr lang="fr-FR" b="1" dirty="0" smtClean="0"/>
              <a:t>De l'autonomie pratique peut être laissée aux élèves : </a:t>
            </a:r>
          </a:p>
          <a:p>
            <a:r>
              <a:rPr lang="fr-FR" dirty="0" smtClean="0"/>
              <a:t>Lors de la réutilisation d'outils numériques ou non;</a:t>
            </a:r>
          </a:p>
          <a:p>
            <a:r>
              <a:rPr lang="fr-FR" dirty="0" smtClean="0"/>
              <a:t> Par des fiches techniques expliquant les fonctionnalités de l'outil sans imposer une marche à suivre;</a:t>
            </a:r>
          </a:p>
          <a:p>
            <a:r>
              <a:rPr lang="fr-FR" dirty="0" smtClean="0"/>
              <a:t>Par un accompagnement qui conseille sans se substituer aux élèves.</a:t>
            </a:r>
          </a:p>
          <a:p>
            <a:endParaRPr lang="fr-FR" dirty="0"/>
          </a:p>
        </p:txBody>
      </p:sp>
      <p:sp>
        <p:nvSpPr>
          <p:cNvPr id="4" name="Bouton d'action : Accueil 3">
            <a:hlinkClick r:id="rId2" action="ppaction://hlinksldjump" highlightClick="1"/>
          </p:cNvPr>
          <p:cNvSpPr/>
          <p:nvPr/>
        </p:nvSpPr>
        <p:spPr>
          <a:xfrm>
            <a:off x="118976" y="5683873"/>
            <a:ext cx="676448" cy="814985"/>
          </a:xfrm>
          <a:prstGeom prst="actionButtonHome">
            <a:avLst/>
          </a:prstGeom>
          <a:ln w="4762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Tree>
    <p:extLst>
      <p:ext uri="{BB962C8B-B14F-4D97-AF65-F5344CB8AC3E}">
        <p14:creationId xmlns:p14="http://schemas.microsoft.com/office/powerpoint/2010/main" val="334731528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132963" y="2447952"/>
            <a:ext cx="6306312" cy="1569660"/>
          </a:xfrm>
          <a:prstGeom prst="rect">
            <a:avLst/>
          </a:prstGeom>
          <a:solidFill>
            <a:schemeClr val="tx1"/>
          </a:solidFill>
        </p:spPr>
        <p:txBody>
          <a:bodyPr wrap="square" rtlCol="0">
            <a:spAutoFit/>
          </a:bodyPr>
          <a:lstStyle>
            <a:defPPr>
              <a:defRPr lang="fr-FR"/>
            </a:defPPr>
            <a:lvl1pPr algn="ctr">
              <a:defRPr sz="9600" b="1"/>
            </a:lvl1pPr>
          </a:lstStyle>
          <a:p>
            <a:r>
              <a:rPr lang="fr-FR" dirty="0">
                <a:solidFill>
                  <a:schemeClr val="bg1"/>
                </a:solidFill>
              </a:rPr>
              <a:t>Production</a:t>
            </a:r>
          </a:p>
        </p:txBody>
      </p:sp>
    </p:spTree>
    <p:extLst>
      <p:ext uri="{BB962C8B-B14F-4D97-AF65-F5344CB8AC3E}">
        <p14:creationId xmlns:p14="http://schemas.microsoft.com/office/powerpoint/2010/main" val="2772442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85774" y="79376"/>
            <a:ext cx="11077575" cy="825500"/>
          </a:xfrm>
        </p:spPr>
        <p:txBody>
          <a:bodyPr/>
          <a:lstStyle/>
          <a:p>
            <a:pPr algn="ctr"/>
            <a:r>
              <a:rPr lang="fr-FR" dirty="0" smtClean="0"/>
              <a:t>Trois catégories générales de productions</a:t>
            </a:r>
            <a:endParaRPr lang="fr-FR" dirty="0"/>
          </a:p>
        </p:txBody>
      </p:sp>
      <p:sp>
        <p:nvSpPr>
          <p:cNvPr id="3" name="Espace réservé du contenu 2"/>
          <p:cNvSpPr>
            <a:spLocks noGrp="1"/>
          </p:cNvSpPr>
          <p:nvPr>
            <p:ph idx="1"/>
          </p:nvPr>
        </p:nvSpPr>
        <p:spPr>
          <a:xfrm>
            <a:off x="180975" y="838201"/>
            <a:ext cx="11858625" cy="5848350"/>
          </a:xfrm>
          <a:noFill/>
        </p:spPr>
        <p:txBody>
          <a:bodyPr>
            <a:normAutofit lnSpcReduction="10000"/>
          </a:bodyPr>
          <a:lstStyle/>
          <a:p>
            <a:pPr marL="0" indent="0">
              <a:buNone/>
            </a:pPr>
            <a:r>
              <a:rPr lang="fr-FR" b="1" dirty="0"/>
              <a:t>L</a:t>
            </a:r>
            <a:r>
              <a:rPr lang="fr-FR" b="1" dirty="0" smtClean="0"/>
              <a:t>es productions des élèves, collectives ou individuelles  peuvent permettre  : </a:t>
            </a:r>
          </a:p>
          <a:p>
            <a:pPr marL="542925" indent="-352425"/>
            <a:r>
              <a:rPr lang="fr-FR" sz="2400" b="1" dirty="0" smtClean="0"/>
              <a:t>De présenter le résultat du projet pour informer :</a:t>
            </a:r>
            <a:r>
              <a:rPr lang="fr-FR" sz="2400" dirty="0" smtClean="0"/>
              <a:t> </a:t>
            </a:r>
          </a:p>
          <a:p>
            <a:pPr marL="1000125" lvl="1" indent="-352425"/>
            <a:r>
              <a:rPr lang="fr-FR" sz="1800" dirty="0" smtClean="0"/>
              <a:t>Produire </a:t>
            </a:r>
            <a:r>
              <a:rPr lang="fr-FR" sz="1800" dirty="0"/>
              <a:t>un écrit, écrire une </a:t>
            </a:r>
            <a:r>
              <a:rPr lang="fr-FR" sz="1800" dirty="0" smtClean="0"/>
              <a:t>nouvelle;</a:t>
            </a:r>
            <a:endParaRPr lang="fr-FR" sz="1800" dirty="0"/>
          </a:p>
          <a:p>
            <a:pPr marL="1000125" lvl="3" indent="-352425"/>
            <a:r>
              <a:rPr lang="fr-FR" dirty="0" smtClean="0"/>
              <a:t>Réaliser </a:t>
            </a:r>
            <a:r>
              <a:rPr lang="fr-FR" dirty="0"/>
              <a:t>une revue de </a:t>
            </a:r>
            <a:r>
              <a:rPr lang="fr-FR" dirty="0" smtClean="0"/>
              <a:t>presse, un </a:t>
            </a:r>
            <a:r>
              <a:rPr lang="fr-FR" dirty="0"/>
              <a:t>journal </a:t>
            </a:r>
            <a:r>
              <a:rPr lang="fr-FR" dirty="0" smtClean="0"/>
              <a:t>ou magazine papier, télévisé, radio, numérique; </a:t>
            </a:r>
            <a:endParaRPr lang="fr-FR" sz="3000" dirty="0"/>
          </a:p>
          <a:p>
            <a:pPr marL="1000125" lvl="3" indent="-352425"/>
            <a:r>
              <a:rPr lang="fr-FR" dirty="0"/>
              <a:t>Construire un site </a:t>
            </a:r>
            <a:r>
              <a:rPr lang="fr-FR" dirty="0" smtClean="0"/>
              <a:t>internet;</a:t>
            </a:r>
            <a:endParaRPr lang="fr-FR" sz="3000" dirty="0"/>
          </a:p>
          <a:p>
            <a:pPr marL="1000125" lvl="3" indent="-352425"/>
            <a:r>
              <a:rPr lang="fr-FR" dirty="0"/>
              <a:t>Créer un documentaire ou une </a:t>
            </a:r>
            <a:r>
              <a:rPr lang="fr-FR" dirty="0" smtClean="0"/>
              <a:t>fiction;</a:t>
            </a:r>
            <a:endParaRPr lang="fr-FR" sz="3000" dirty="0"/>
          </a:p>
          <a:p>
            <a:pPr marL="1000125" lvl="3" indent="-352425"/>
            <a:r>
              <a:rPr lang="fr-FR" dirty="0"/>
              <a:t>Concevoir un guide ; créer un </a:t>
            </a:r>
            <a:r>
              <a:rPr lang="fr-FR" dirty="0" smtClean="0"/>
              <a:t>jeu.</a:t>
            </a:r>
          </a:p>
          <a:p>
            <a:pPr marL="542925" indent="-352425"/>
            <a:r>
              <a:rPr lang="fr-FR" sz="2400" b="1" dirty="0" smtClean="0"/>
              <a:t>D'organiser un événement pour valoriser le projet mené : </a:t>
            </a:r>
          </a:p>
          <a:p>
            <a:pPr marL="1000125" lvl="3" indent="-352425"/>
            <a:r>
              <a:rPr lang="fr-FR" dirty="0"/>
              <a:t>Organiser un événement culturel, sportif, scientifique </a:t>
            </a:r>
            <a:r>
              <a:rPr lang="fr-FR" dirty="0" smtClean="0"/>
              <a:t>(exposition, débat, conférence, interview...);</a:t>
            </a:r>
            <a:endParaRPr lang="fr-FR" dirty="0"/>
          </a:p>
          <a:p>
            <a:pPr marL="1000125" lvl="3" indent="-352425"/>
            <a:r>
              <a:rPr lang="fr-FR" dirty="0"/>
              <a:t>Organiser au sein de l’établissement une rencontre avec un </a:t>
            </a:r>
            <a:r>
              <a:rPr lang="fr-FR" dirty="0" smtClean="0"/>
              <a:t>professionnel;</a:t>
            </a:r>
          </a:p>
          <a:p>
            <a:pPr marL="1000125" lvl="3" indent="-352425"/>
            <a:r>
              <a:rPr lang="fr-FR" dirty="0" smtClean="0"/>
              <a:t>Organiser un partenariat, une visite d’entreprise.</a:t>
            </a:r>
          </a:p>
          <a:p>
            <a:pPr marL="542925" indent="-352425"/>
            <a:r>
              <a:rPr lang="fr-FR" sz="2400" b="1" dirty="0" smtClean="0"/>
              <a:t>De présenter une réalisation matérielle pour rendre compte du projet mené : </a:t>
            </a:r>
          </a:p>
          <a:p>
            <a:pPr marL="628650" lvl="3" indent="361950"/>
            <a:r>
              <a:rPr lang="fr-FR" dirty="0" smtClean="0"/>
              <a:t> Concevoir </a:t>
            </a:r>
            <a:r>
              <a:rPr lang="fr-FR" dirty="0"/>
              <a:t>et réaliser une expérience </a:t>
            </a:r>
            <a:r>
              <a:rPr lang="fr-FR" dirty="0" smtClean="0"/>
              <a:t>scientifique, une modélisation, une maquette, une carte ou un atlas géographique, </a:t>
            </a:r>
            <a:r>
              <a:rPr lang="fr-FR" dirty="0" err="1" smtClean="0"/>
              <a:t>géoprospectif</a:t>
            </a:r>
            <a:r>
              <a:rPr lang="fr-FR" dirty="0" smtClean="0"/>
              <a:t> ou géologique;</a:t>
            </a:r>
          </a:p>
          <a:p>
            <a:pPr marL="628650" lvl="3" indent="361950"/>
            <a:r>
              <a:rPr lang="fr-FR" dirty="0"/>
              <a:t>Réaliser des </a:t>
            </a:r>
            <a:r>
              <a:rPr lang="fr-FR" dirty="0" smtClean="0"/>
              <a:t>aménagements (élevages, jardin pédagogique, parcours d’orientation...);</a:t>
            </a:r>
            <a:endParaRPr lang="fr-FR" sz="3000" dirty="0"/>
          </a:p>
          <a:p>
            <a:pPr marL="628650" lvl="3" indent="361950"/>
            <a:r>
              <a:rPr lang="fr-FR" dirty="0"/>
              <a:t>Créer un </a:t>
            </a:r>
            <a:r>
              <a:rPr lang="fr-FR" dirty="0" smtClean="0"/>
              <a:t>bien, un </a:t>
            </a:r>
            <a:r>
              <a:rPr lang="fr-FR" dirty="0"/>
              <a:t>service </a:t>
            </a:r>
            <a:r>
              <a:rPr lang="fr-FR" dirty="0" smtClean="0"/>
              <a:t>innovant,</a:t>
            </a:r>
            <a:r>
              <a:rPr lang="fr-FR" dirty="0"/>
              <a:t> </a:t>
            </a:r>
            <a:r>
              <a:rPr lang="fr-FR" dirty="0" smtClean="0"/>
              <a:t>une microentreprise.</a:t>
            </a:r>
            <a:endParaRPr lang="fr-FR" sz="1200" dirty="0" smtClean="0"/>
          </a:p>
          <a:p>
            <a:pPr marL="171450" lvl="2" indent="361950"/>
            <a:r>
              <a:rPr lang="fr-FR" sz="2400" b="1" dirty="0" smtClean="0"/>
              <a:t>...</a:t>
            </a:r>
            <a:endParaRPr lang="fr-FR" sz="3600" b="1" dirty="0"/>
          </a:p>
          <a:p>
            <a:pPr marL="0" indent="0">
              <a:buNone/>
            </a:pPr>
            <a:endParaRPr lang="fr-FR" sz="4000" dirty="0"/>
          </a:p>
          <a:p>
            <a:pPr lvl="2"/>
            <a:endParaRPr lang="fr-FR" dirty="0" smtClean="0"/>
          </a:p>
          <a:p>
            <a:pPr lvl="2"/>
            <a:endParaRPr lang="fr-FR" dirty="0"/>
          </a:p>
        </p:txBody>
      </p:sp>
      <p:sp>
        <p:nvSpPr>
          <p:cNvPr id="4" name="Flèche vers le bas 3">
            <a:hlinkClick r:id="rId2" action="ppaction://hlinksldjump"/>
          </p:cNvPr>
          <p:cNvSpPr/>
          <p:nvPr/>
        </p:nvSpPr>
        <p:spPr>
          <a:xfrm>
            <a:off x="11235944" y="5573992"/>
            <a:ext cx="512064" cy="7406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9612630" y="1280160"/>
            <a:ext cx="2453640" cy="21488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Points de vigilance :</a:t>
            </a:r>
          </a:p>
          <a:p>
            <a:pPr algn="ctr"/>
            <a:r>
              <a:rPr lang="fr-FR" dirty="0" smtClean="0"/>
              <a:t> Envisager quelque soit la nature de la production des éléments permettant la présentation de l'EPI au moment de l'épreuve orale du DNB</a:t>
            </a:r>
            <a:endParaRPr lang="fr-FR" dirty="0"/>
          </a:p>
        </p:txBody>
      </p:sp>
    </p:spTree>
    <p:extLst>
      <p:ext uri="{BB962C8B-B14F-4D97-AF65-F5344CB8AC3E}">
        <p14:creationId xmlns:p14="http://schemas.microsoft.com/office/powerpoint/2010/main" val="28852584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85774" y="79376"/>
            <a:ext cx="11077575" cy="825500"/>
          </a:xfrm>
        </p:spPr>
        <p:txBody>
          <a:bodyPr/>
          <a:lstStyle/>
          <a:p>
            <a:pPr algn="ctr"/>
            <a:r>
              <a:rPr lang="fr-FR" dirty="0"/>
              <a:t>Productions envisageables pour </a:t>
            </a:r>
            <a:r>
              <a:rPr lang="fr-FR" dirty="0" smtClean="0"/>
              <a:t>l'EPI-Kiribati</a:t>
            </a:r>
            <a:endParaRPr lang="fr-FR" dirty="0"/>
          </a:p>
        </p:txBody>
      </p:sp>
      <p:sp>
        <p:nvSpPr>
          <p:cNvPr id="3" name="Espace réservé du contenu 2"/>
          <p:cNvSpPr>
            <a:spLocks noGrp="1"/>
          </p:cNvSpPr>
          <p:nvPr>
            <p:ph idx="1"/>
          </p:nvPr>
        </p:nvSpPr>
        <p:spPr>
          <a:xfrm>
            <a:off x="180975" y="838201"/>
            <a:ext cx="11858625" cy="5848350"/>
          </a:xfrm>
        </p:spPr>
        <p:txBody>
          <a:bodyPr/>
          <a:lstStyle/>
          <a:p>
            <a:pPr marL="0" indent="0">
              <a:buNone/>
            </a:pPr>
            <a:r>
              <a:rPr lang="fr-FR" b="1" dirty="0"/>
              <a:t>L</a:t>
            </a:r>
            <a:r>
              <a:rPr lang="fr-FR" b="1" dirty="0" smtClean="0"/>
              <a:t>es productions des élèves, collectives ou individuelles  peuvent permettre  : </a:t>
            </a:r>
          </a:p>
          <a:p>
            <a:pPr marL="542925" indent="-352425"/>
            <a:r>
              <a:rPr lang="fr-FR" sz="2400" b="1" dirty="0" smtClean="0"/>
              <a:t>De présenter le résultat du projet pour informer :</a:t>
            </a:r>
            <a:r>
              <a:rPr lang="fr-FR" sz="2400" dirty="0" smtClean="0"/>
              <a:t> </a:t>
            </a:r>
          </a:p>
          <a:p>
            <a:pPr marL="1000125" lvl="3" indent="-352425"/>
            <a:r>
              <a:rPr lang="fr-FR" dirty="0" smtClean="0"/>
              <a:t>Réaliser </a:t>
            </a:r>
            <a:r>
              <a:rPr lang="fr-FR" dirty="0"/>
              <a:t>une revue de </a:t>
            </a:r>
            <a:r>
              <a:rPr lang="fr-FR" dirty="0" smtClean="0"/>
              <a:t>presse ou un </a:t>
            </a:r>
            <a:r>
              <a:rPr lang="fr-FR" dirty="0"/>
              <a:t>journal </a:t>
            </a:r>
            <a:r>
              <a:rPr lang="fr-FR" dirty="0" smtClean="0"/>
              <a:t>papier, télévisé, radio, numérique;</a:t>
            </a:r>
            <a:endParaRPr lang="fr-FR" sz="3000" dirty="0"/>
          </a:p>
          <a:p>
            <a:pPr marL="1000125" lvl="3" indent="-352425"/>
            <a:r>
              <a:rPr lang="fr-FR" dirty="0"/>
              <a:t>Construire un site </a:t>
            </a:r>
            <a:r>
              <a:rPr lang="fr-FR" dirty="0" smtClean="0"/>
              <a:t>internet;</a:t>
            </a:r>
            <a:endParaRPr lang="fr-FR" sz="3000" dirty="0"/>
          </a:p>
          <a:p>
            <a:pPr marL="1000125" lvl="3" indent="-352425"/>
            <a:r>
              <a:rPr lang="fr-FR" dirty="0"/>
              <a:t>Créer un </a:t>
            </a:r>
            <a:r>
              <a:rPr lang="fr-FR" dirty="0" smtClean="0"/>
              <a:t>documentaire.</a:t>
            </a:r>
          </a:p>
          <a:p>
            <a:pPr marL="542925" indent="-352425"/>
            <a:r>
              <a:rPr lang="fr-FR" sz="2400" b="1" dirty="0" smtClean="0"/>
              <a:t>D'organiser un événement pour valoriser le projet mené : </a:t>
            </a:r>
          </a:p>
          <a:p>
            <a:pPr marL="1000125" lvl="3" indent="-352425"/>
            <a:r>
              <a:rPr lang="fr-FR" dirty="0"/>
              <a:t>Organiser un événement </a:t>
            </a:r>
            <a:r>
              <a:rPr lang="fr-FR" dirty="0" smtClean="0"/>
              <a:t>scientifique (exposition, débat...);</a:t>
            </a:r>
            <a:endParaRPr lang="fr-FR" dirty="0"/>
          </a:p>
          <a:p>
            <a:pPr marL="1000125" lvl="3" indent="-352425"/>
            <a:r>
              <a:rPr lang="fr-FR" dirty="0"/>
              <a:t>Organiser au sein de l’établissement une rencontre avec </a:t>
            </a:r>
            <a:endParaRPr lang="fr-FR" dirty="0" smtClean="0"/>
          </a:p>
          <a:p>
            <a:pPr marL="1104900" lvl="4" indent="0">
              <a:buNone/>
            </a:pPr>
            <a:r>
              <a:rPr lang="fr-FR" dirty="0" smtClean="0"/>
              <a:t>un climatologue ou un géographe;</a:t>
            </a:r>
          </a:p>
          <a:p>
            <a:pPr marL="1104900" lvl="4" indent="0">
              <a:buNone/>
            </a:pPr>
            <a:endParaRPr lang="fr-FR" dirty="0" smtClean="0"/>
          </a:p>
          <a:p>
            <a:pPr marL="542925" indent="-352425"/>
            <a:r>
              <a:rPr lang="fr-FR" sz="2400" b="1" dirty="0" smtClean="0"/>
              <a:t>De présenter une réalisation matérielle pour rendre compte du projet mené : </a:t>
            </a:r>
          </a:p>
          <a:p>
            <a:pPr marL="628650" lvl="3" indent="361950"/>
            <a:r>
              <a:rPr lang="fr-FR" dirty="0" smtClean="0"/>
              <a:t> Concevoir </a:t>
            </a:r>
            <a:r>
              <a:rPr lang="fr-FR" dirty="0"/>
              <a:t>et réaliser une expérience </a:t>
            </a:r>
            <a:r>
              <a:rPr lang="fr-FR" dirty="0" smtClean="0"/>
              <a:t>scientifique, une modélisation,</a:t>
            </a:r>
          </a:p>
          <a:p>
            <a:pPr marL="1085850" lvl="4" indent="0">
              <a:buNone/>
            </a:pPr>
            <a:r>
              <a:rPr lang="fr-FR" dirty="0" smtClean="0"/>
              <a:t> une maquette, une carte </a:t>
            </a:r>
            <a:r>
              <a:rPr lang="fr-FR" dirty="0"/>
              <a:t>ou un atlas géographique, </a:t>
            </a:r>
            <a:r>
              <a:rPr lang="fr-FR" dirty="0" err="1"/>
              <a:t>géoprospectif</a:t>
            </a:r>
            <a:r>
              <a:rPr lang="fr-FR" dirty="0"/>
              <a:t> </a:t>
            </a:r>
            <a:r>
              <a:rPr lang="fr-FR" dirty="0" smtClean="0"/>
              <a:t>ou géologique;</a:t>
            </a:r>
          </a:p>
          <a:p>
            <a:pPr marL="628650" lvl="3" indent="361950"/>
            <a:endParaRPr lang="fr-FR" dirty="0" smtClean="0"/>
          </a:p>
          <a:p>
            <a:pPr marL="171450" lvl="2" indent="361950"/>
            <a:r>
              <a:rPr lang="fr-FR" sz="2400" b="1" dirty="0" smtClean="0"/>
              <a:t>...</a:t>
            </a:r>
            <a:endParaRPr lang="fr-FR" sz="3600" b="1" dirty="0"/>
          </a:p>
          <a:p>
            <a:pPr marL="0" indent="0">
              <a:buNone/>
            </a:pPr>
            <a:endParaRPr lang="fr-FR" sz="4000" dirty="0"/>
          </a:p>
          <a:p>
            <a:pPr lvl="2"/>
            <a:endParaRPr lang="fr-FR" dirty="0" smtClean="0"/>
          </a:p>
          <a:p>
            <a:pPr lvl="2"/>
            <a:endParaRPr lang="fr-FR" dirty="0"/>
          </a:p>
        </p:txBody>
      </p:sp>
      <p:sp>
        <p:nvSpPr>
          <p:cNvPr id="4" name="Rectangle 3"/>
          <p:cNvSpPr/>
          <p:nvPr/>
        </p:nvSpPr>
        <p:spPr>
          <a:xfrm>
            <a:off x="8820150" y="1236345"/>
            <a:ext cx="2971800" cy="11906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A partir par exemple des documents réalisés pour ou lors de la COP21</a:t>
            </a:r>
            <a:endParaRPr lang="fr-FR" dirty="0"/>
          </a:p>
        </p:txBody>
      </p:sp>
      <p:sp>
        <p:nvSpPr>
          <p:cNvPr id="5" name="Rectangle 4"/>
          <p:cNvSpPr/>
          <p:nvPr/>
        </p:nvSpPr>
        <p:spPr>
          <a:xfrm>
            <a:off x="8218170" y="2560320"/>
            <a:ext cx="3691890" cy="16230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smtClean="0"/>
              <a:t>Débattre de l'éventuelle submersion des îles Kiribati.</a:t>
            </a:r>
          </a:p>
          <a:p>
            <a:pPr algn="ctr"/>
            <a:r>
              <a:rPr lang="fr-FR" sz="1600" dirty="0" smtClean="0"/>
              <a:t>Argumenter sur la pertinence des solutions proposées. </a:t>
            </a:r>
          </a:p>
          <a:p>
            <a:pPr algn="ctr"/>
            <a:r>
              <a:rPr lang="fr-FR" sz="1600" dirty="0" smtClean="0"/>
              <a:t>En situation de </a:t>
            </a:r>
            <a:r>
              <a:rPr lang="fr-FR" sz="1600" dirty="0" err="1" smtClean="0"/>
              <a:t>co</a:t>
            </a:r>
            <a:r>
              <a:rPr lang="fr-FR" sz="1600" dirty="0" smtClean="0"/>
              <a:t>-enseignement ou lors de la semaine développement durable</a:t>
            </a:r>
            <a:r>
              <a:rPr lang="fr-FR" dirty="0" smtClean="0"/>
              <a:t>.   </a:t>
            </a:r>
            <a:endParaRPr lang="fr-FR" dirty="0"/>
          </a:p>
        </p:txBody>
      </p:sp>
      <p:sp>
        <p:nvSpPr>
          <p:cNvPr id="6" name="Rectangle 5"/>
          <p:cNvSpPr/>
          <p:nvPr/>
        </p:nvSpPr>
        <p:spPr>
          <a:xfrm>
            <a:off x="9060180" y="4848224"/>
            <a:ext cx="2971800" cy="14308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Modéliser la montée des eaux et évaluer l'efficacité des aménagements . </a:t>
            </a:r>
          </a:p>
          <a:p>
            <a:pPr algn="ctr"/>
            <a:r>
              <a:rPr lang="fr-FR" dirty="0" smtClean="0"/>
              <a:t>Réaliser un atlas  prospectif. </a:t>
            </a:r>
            <a:endParaRPr lang="fr-FR" dirty="0"/>
          </a:p>
        </p:txBody>
      </p:sp>
      <p:sp>
        <p:nvSpPr>
          <p:cNvPr id="8" name="Bouton d'action : Accueil 7">
            <a:hlinkClick r:id="rId2" action="ppaction://hlinksldjump" highlightClick="1"/>
          </p:cNvPr>
          <p:cNvSpPr/>
          <p:nvPr/>
        </p:nvSpPr>
        <p:spPr>
          <a:xfrm>
            <a:off x="147550" y="5871566"/>
            <a:ext cx="676448" cy="814985"/>
          </a:xfrm>
          <a:prstGeom prst="actionButtonHome">
            <a:avLst/>
          </a:prstGeom>
          <a:ln w="4762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Tree>
    <p:extLst>
      <p:ext uri="{BB962C8B-B14F-4D97-AF65-F5344CB8AC3E}">
        <p14:creationId xmlns:p14="http://schemas.microsoft.com/office/powerpoint/2010/main" val="18049009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907792" y="2536112"/>
            <a:ext cx="6876288" cy="1569660"/>
          </a:xfrm>
          <a:prstGeom prst="rect">
            <a:avLst/>
          </a:prstGeom>
          <a:solidFill>
            <a:schemeClr val="accent2">
              <a:lumMod val="40000"/>
              <a:lumOff val="60000"/>
            </a:schemeClr>
          </a:solidFill>
        </p:spPr>
        <p:txBody>
          <a:bodyPr wrap="square" rtlCol="0">
            <a:spAutoFit/>
          </a:bodyPr>
          <a:lstStyle/>
          <a:p>
            <a:pPr algn="ctr"/>
            <a:r>
              <a:rPr lang="fr-FR" sz="9600" b="1" dirty="0" smtClean="0"/>
              <a:t>Numérique</a:t>
            </a:r>
            <a:endParaRPr lang="fr-FR" sz="9600" b="1" dirty="0"/>
          </a:p>
        </p:txBody>
      </p:sp>
    </p:spTree>
    <p:extLst>
      <p:ext uri="{BB962C8B-B14F-4D97-AF65-F5344CB8AC3E}">
        <p14:creationId xmlns:p14="http://schemas.microsoft.com/office/powerpoint/2010/main" val="418301280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6616" y="118237"/>
            <a:ext cx="10927080" cy="851027"/>
          </a:xfrm>
        </p:spPr>
        <p:txBody>
          <a:bodyPr>
            <a:normAutofit/>
          </a:bodyPr>
          <a:lstStyle/>
          <a:p>
            <a:r>
              <a:rPr lang="fr-FR" sz="4000" dirty="0" smtClean="0"/>
              <a:t>Le recours à l'outil numérique peut être utilisé : </a:t>
            </a:r>
            <a:endParaRPr lang="fr-FR" sz="4000" dirty="0"/>
          </a:p>
        </p:txBody>
      </p:sp>
      <p:sp>
        <p:nvSpPr>
          <p:cNvPr id="3" name="Espace réservé du contenu 2"/>
          <p:cNvSpPr>
            <a:spLocks noGrp="1"/>
          </p:cNvSpPr>
          <p:nvPr>
            <p:ph idx="1"/>
          </p:nvPr>
        </p:nvSpPr>
        <p:spPr>
          <a:xfrm>
            <a:off x="438912" y="969264"/>
            <a:ext cx="11173968" cy="5632704"/>
          </a:xfrm>
        </p:spPr>
        <p:txBody>
          <a:bodyPr/>
          <a:lstStyle/>
          <a:p>
            <a:r>
              <a:rPr lang="fr-FR" sz="2400" dirty="0" smtClean="0"/>
              <a:t>Lors de la recherche d'informations : moteurs de recherches...</a:t>
            </a:r>
          </a:p>
          <a:p>
            <a:r>
              <a:rPr lang="fr-FR" sz="2400" dirty="0" smtClean="0"/>
              <a:t>Lors de l'acquisition d'informations : banques de données, logiciels géoréférencés, systèmes d'information géographique, logiciels d'observation ou d'expérimentation assistées par ordinateur, logiciels d'enquête...</a:t>
            </a:r>
          </a:p>
          <a:p>
            <a:r>
              <a:rPr lang="fr-FR" sz="2400" dirty="0" smtClean="0"/>
              <a:t>Lors du traitement des informations : logiciels de bureautique ou de saisie ou de retouche d'images, logiciels de montage vidéo...</a:t>
            </a:r>
          </a:p>
          <a:p>
            <a:r>
              <a:rPr lang="fr-FR" sz="2400" dirty="0" smtClean="0"/>
              <a:t>Lors de la production: logiciel d'élaboration de sites, d'E-books,</a:t>
            </a:r>
            <a:r>
              <a:rPr lang="fr-FR" sz="2400" dirty="0"/>
              <a:t> </a:t>
            </a:r>
            <a:r>
              <a:rPr lang="fr-FR" sz="2400" dirty="0" smtClean="0"/>
              <a:t>de </a:t>
            </a:r>
            <a:r>
              <a:rPr lang="fr-FR" sz="2400" dirty="0" err="1" smtClean="0"/>
              <a:t>webTV</a:t>
            </a:r>
            <a:r>
              <a:rPr lang="fr-FR" sz="2400" dirty="0" smtClean="0"/>
              <a:t>, murs virtuels collaboratifs, imprimante 3D...</a:t>
            </a:r>
          </a:p>
          <a:p>
            <a:r>
              <a:rPr lang="fr-FR" sz="2400" dirty="0" smtClean="0"/>
              <a:t>Lors de la mise en place et lors du suivi du projet : calendrier partagé, site de stockage des documents partagés, logiciel de travail à distance, mails...</a:t>
            </a:r>
          </a:p>
          <a:p>
            <a:r>
              <a:rPr lang="fr-FR" sz="2400" dirty="0" smtClean="0"/>
              <a:t>Lors de la présentation du projet : Logiciels de bureautique...</a:t>
            </a:r>
          </a:p>
          <a:p>
            <a:r>
              <a:rPr lang="fr-FR" sz="2400" dirty="0" smtClean="0"/>
              <a:t>Lors de l'évaluation du projet : </a:t>
            </a:r>
            <a:r>
              <a:rPr lang="fr-FR" sz="2400" dirty="0"/>
              <a:t>Logiciels de bureautique...</a:t>
            </a:r>
          </a:p>
          <a:p>
            <a:r>
              <a:rPr lang="fr-FR" sz="2400" dirty="0" smtClean="0"/>
              <a:t>...</a:t>
            </a:r>
          </a:p>
          <a:p>
            <a:endParaRPr lang="fr-FR" dirty="0"/>
          </a:p>
        </p:txBody>
      </p:sp>
      <p:sp>
        <p:nvSpPr>
          <p:cNvPr id="4" name="Bouton d'action : Accueil 3">
            <a:hlinkClick r:id="rId2" action="ppaction://hlinksldjump" highlightClick="1"/>
          </p:cNvPr>
          <p:cNvSpPr/>
          <p:nvPr/>
        </p:nvSpPr>
        <p:spPr>
          <a:xfrm>
            <a:off x="10841944" y="5786983"/>
            <a:ext cx="676448" cy="814985"/>
          </a:xfrm>
          <a:prstGeom prst="actionButtonHome">
            <a:avLst/>
          </a:prstGeom>
          <a:ln w="4762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Tree>
    <p:extLst>
      <p:ext uri="{BB962C8B-B14F-4D97-AF65-F5344CB8AC3E}">
        <p14:creationId xmlns:p14="http://schemas.microsoft.com/office/powerpoint/2010/main" val="374727673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369447" y="2364049"/>
            <a:ext cx="6050777" cy="1569660"/>
          </a:xfrm>
          <a:prstGeom prst="rect">
            <a:avLst/>
          </a:prstGeom>
          <a:solidFill>
            <a:schemeClr val="accent4">
              <a:lumMod val="60000"/>
              <a:lumOff val="40000"/>
            </a:schemeClr>
          </a:solidFill>
        </p:spPr>
        <p:txBody>
          <a:bodyPr wrap="square" rtlCol="0">
            <a:spAutoFit/>
          </a:bodyPr>
          <a:lstStyle/>
          <a:p>
            <a:pPr algn="ctr"/>
            <a:r>
              <a:rPr lang="fr-FR" sz="9600" b="1" dirty="0" smtClean="0"/>
              <a:t>Evaluation</a:t>
            </a:r>
            <a:endParaRPr lang="fr-FR" sz="9600" b="1" dirty="0"/>
          </a:p>
        </p:txBody>
      </p:sp>
    </p:spTree>
    <p:extLst>
      <p:ext uri="{BB962C8B-B14F-4D97-AF65-F5344CB8AC3E}">
        <p14:creationId xmlns:p14="http://schemas.microsoft.com/office/powerpoint/2010/main" val="3975060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8314773" y="5788800"/>
            <a:ext cx="184666" cy="369332"/>
          </a:xfrm>
          <a:prstGeom prst="rect">
            <a:avLst/>
          </a:prstGeom>
          <a:noFill/>
        </p:spPr>
        <p:txBody>
          <a:bodyPr wrap="none" rtlCol="0">
            <a:spAutoFit/>
          </a:bodyPr>
          <a:lstStyle/>
          <a:p>
            <a:endParaRPr lang="fr-FR"/>
          </a:p>
        </p:txBody>
      </p:sp>
      <p:sp>
        <p:nvSpPr>
          <p:cNvPr id="4" name="ZoneTexte 3"/>
          <p:cNvSpPr txBox="1"/>
          <p:nvPr/>
        </p:nvSpPr>
        <p:spPr>
          <a:xfrm>
            <a:off x="203201" y="144517"/>
            <a:ext cx="8383750" cy="707886"/>
          </a:xfrm>
          <a:prstGeom prst="rect">
            <a:avLst/>
          </a:prstGeom>
          <a:solidFill>
            <a:schemeClr val="accent6">
              <a:lumMod val="40000"/>
              <a:lumOff val="60000"/>
            </a:schemeClr>
          </a:solidFill>
          <a:ln w="28575">
            <a:solidFill>
              <a:schemeClr val="tx1"/>
            </a:solidFill>
          </a:ln>
        </p:spPr>
        <p:txBody>
          <a:bodyPr wrap="square" rtlCol="0">
            <a:spAutoFit/>
          </a:bodyPr>
          <a:lstStyle/>
          <a:p>
            <a:pPr algn="ctr"/>
            <a:r>
              <a:rPr lang="fr-FR" sz="2000" dirty="0" smtClean="0"/>
              <a:t>Evaluation diagnostique des connaissances disciplinaires (acquis), des représentations initiales et des niveaux de maitrise des compétences.</a:t>
            </a:r>
            <a:endParaRPr lang="fr-FR" sz="2000" dirty="0"/>
          </a:p>
        </p:txBody>
      </p:sp>
      <p:sp>
        <p:nvSpPr>
          <p:cNvPr id="6" name="Flèche vers le bas 5"/>
          <p:cNvSpPr/>
          <p:nvPr/>
        </p:nvSpPr>
        <p:spPr>
          <a:xfrm>
            <a:off x="2886828" y="960551"/>
            <a:ext cx="558145" cy="4956699"/>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bg1"/>
              </a:solidFill>
            </a:endParaRPr>
          </a:p>
        </p:txBody>
      </p:sp>
      <p:sp>
        <p:nvSpPr>
          <p:cNvPr id="8" name="ZoneTexte 7"/>
          <p:cNvSpPr txBox="1"/>
          <p:nvPr/>
        </p:nvSpPr>
        <p:spPr>
          <a:xfrm>
            <a:off x="208454" y="6025398"/>
            <a:ext cx="8378497" cy="707886"/>
          </a:xfrm>
          <a:prstGeom prst="rect">
            <a:avLst/>
          </a:prstGeom>
          <a:solidFill>
            <a:schemeClr val="accent6">
              <a:lumMod val="40000"/>
              <a:lumOff val="60000"/>
            </a:schemeClr>
          </a:solidFill>
          <a:ln w="28575">
            <a:solidFill>
              <a:schemeClr val="tx1"/>
            </a:solidFill>
          </a:ln>
        </p:spPr>
        <p:txBody>
          <a:bodyPr wrap="square" rtlCol="0">
            <a:spAutoFit/>
          </a:bodyPr>
          <a:lstStyle/>
          <a:p>
            <a:pPr algn="ctr"/>
            <a:r>
              <a:rPr lang="fr-FR" sz="2000" dirty="0" smtClean="0"/>
              <a:t>Evaluation sommative des connaissances disciplinaires et des compétences travaillées au sein des disciplines et/ou lors d'une évaluation commune.</a:t>
            </a:r>
            <a:endParaRPr lang="fr-FR" sz="2000" dirty="0"/>
          </a:p>
        </p:txBody>
      </p:sp>
      <p:sp>
        <p:nvSpPr>
          <p:cNvPr id="11" name="ZoneTexte 10"/>
          <p:cNvSpPr txBox="1"/>
          <p:nvPr/>
        </p:nvSpPr>
        <p:spPr>
          <a:xfrm>
            <a:off x="8635191" y="144517"/>
            <a:ext cx="3356784" cy="5262979"/>
          </a:xfrm>
          <a:prstGeom prst="rect">
            <a:avLst/>
          </a:prstGeom>
          <a:solidFill>
            <a:schemeClr val="accent4">
              <a:lumMod val="60000"/>
              <a:lumOff val="40000"/>
            </a:schemeClr>
          </a:solidFill>
        </p:spPr>
        <p:txBody>
          <a:bodyPr wrap="square" rtlCol="0">
            <a:spAutoFit/>
          </a:bodyPr>
          <a:lstStyle/>
          <a:p>
            <a:r>
              <a:rPr lang="fr-FR" sz="2400" b="1" i="1" dirty="0" smtClean="0"/>
              <a:t>L'évaluation de l'EPI dépend de la proposition des professeurs .</a:t>
            </a:r>
          </a:p>
          <a:p>
            <a:r>
              <a:rPr lang="fr-FR" sz="2400" b="1" i="1" dirty="0" smtClean="0"/>
              <a:t>Si les compétences et les connaissances sont évidemment évaluables toutes les situations où l'élève a été mis en autonomie sont des possibilités d'évaluation. </a:t>
            </a:r>
          </a:p>
          <a:p>
            <a:endParaRPr lang="fr-FR" sz="2400" b="1" i="1" dirty="0" smtClean="0"/>
          </a:p>
          <a:p>
            <a:r>
              <a:rPr lang="fr-FR" sz="2400" b="1" i="1" dirty="0" smtClean="0"/>
              <a:t>Les </a:t>
            </a:r>
            <a:r>
              <a:rPr lang="fr-FR" sz="2400" b="1" i="1" dirty="0"/>
              <a:t>EPI sont l’occasion de diversifier les </a:t>
            </a:r>
            <a:r>
              <a:rPr lang="fr-FR" sz="2400" b="1" i="1" dirty="0" smtClean="0"/>
              <a:t>types et les modalités d’évaluation.</a:t>
            </a:r>
            <a:endParaRPr lang="fr-FR" sz="2400" b="1" i="1" dirty="0"/>
          </a:p>
        </p:txBody>
      </p:sp>
      <p:sp>
        <p:nvSpPr>
          <p:cNvPr id="7" name="ZoneTexte 6"/>
          <p:cNvSpPr txBox="1"/>
          <p:nvPr/>
        </p:nvSpPr>
        <p:spPr>
          <a:xfrm>
            <a:off x="203201" y="1027446"/>
            <a:ext cx="2683627" cy="2554545"/>
          </a:xfrm>
          <a:prstGeom prst="rect">
            <a:avLst/>
          </a:prstGeom>
          <a:solidFill>
            <a:schemeClr val="accent6">
              <a:lumMod val="40000"/>
              <a:lumOff val="60000"/>
            </a:schemeClr>
          </a:solidFill>
          <a:ln w="28575">
            <a:solidFill>
              <a:schemeClr val="tx1"/>
            </a:solidFill>
          </a:ln>
        </p:spPr>
        <p:txBody>
          <a:bodyPr wrap="square" rtlCol="0">
            <a:spAutoFit/>
          </a:bodyPr>
          <a:lstStyle/>
          <a:p>
            <a:pPr algn="ctr"/>
            <a:r>
              <a:rPr lang="fr-FR" sz="2000" dirty="0" smtClean="0"/>
              <a:t>Evaluation </a:t>
            </a:r>
            <a:r>
              <a:rPr lang="fr-FR" sz="2000" dirty="0"/>
              <a:t>formative lors de </a:t>
            </a:r>
            <a:r>
              <a:rPr lang="fr-FR" sz="2000" dirty="0" smtClean="0"/>
              <a:t>l'accompagnement</a:t>
            </a:r>
            <a:r>
              <a:rPr lang="fr-FR" sz="2000" dirty="0"/>
              <a:t>, selon des modalités variées dont l'autoévaluation</a:t>
            </a:r>
          </a:p>
          <a:p>
            <a:pPr algn="ctr"/>
            <a:r>
              <a:rPr lang="fr-FR" sz="2000" dirty="0"/>
              <a:t> ou l'évaluation</a:t>
            </a:r>
          </a:p>
          <a:p>
            <a:pPr algn="ctr"/>
            <a:r>
              <a:rPr lang="fr-FR" sz="2000" dirty="0"/>
              <a:t> par les </a:t>
            </a:r>
            <a:r>
              <a:rPr lang="fr-FR" sz="2000" dirty="0" smtClean="0"/>
              <a:t>pairs</a:t>
            </a:r>
            <a:endParaRPr lang="fr-FR" sz="2000" dirty="0"/>
          </a:p>
        </p:txBody>
      </p:sp>
      <p:sp>
        <p:nvSpPr>
          <p:cNvPr id="14" name="ZoneTexte 13"/>
          <p:cNvSpPr txBox="1"/>
          <p:nvPr/>
        </p:nvSpPr>
        <p:spPr>
          <a:xfrm>
            <a:off x="203201" y="3888664"/>
            <a:ext cx="2683627" cy="1323439"/>
          </a:xfrm>
          <a:prstGeom prst="rect">
            <a:avLst/>
          </a:prstGeom>
          <a:solidFill>
            <a:schemeClr val="accent6">
              <a:lumMod val="40000"/>
              <a:lumOff val="60000"/>
            </a:schemeClr>
          </a:solidFill>
          <a:ln w="28575">
            <a:solidFill>
              <a:schemeClr val="tx1"/>
            </a:solidFill>
          </a:ln>
        </p:spPr>
        <p:txBody>
          <a:bodyPr wrap="square" rtlCol="0">
            <a:spAutoFit/>
          </a:bodyPr>
          <a:lstStyle/>
          <a:p>
            <a:pPr algn="ctr"/>
            <a:r>
              <a:rPr lang="fr-FR" sz="2000" dirty="0"/>
              <a:t>Evaluation sommative </a:t>
            </a:r>
            <a:r>
              <a:rPr lang="fr-FR" sz="2000" dirty="0" smtClean="0"/>
              <a:t>de </a:t>
            </a:r>
            <a:r>
              <a:rPr lang="fr-FR" sz="2000" dirty="0"/>
              <a:t>certaines </a:t>
            </a:r>
            <a:r>
              <a:rPr lang="fr-FR" sz="2000" dirty="0" smtClean="0"/>
              <a:t>compétences </a:t>
            </a:r>
            <a:r>
              <a:rPr lang="fr-FR" sz="2000" dirty="0"/>
              <a:t>mises en </a:t>
            </a:r>
            <a:r>
              <a:rPr lang="fr-FR" sz="2000" dirty="0" smtClean="0"/>
              <a:t>œuvre</a:t>
            </a:r>
            <a:endParaRPr lang="fr-FR" sz="2000" dirty="0"/>
          </a:p>
        </p:txBody>
      </p:sp>
      <p:grpSp>
        <p:nvGrpSpPr>
          <p:cNvPr id="9" name="Groupe 8"/>
          <p:cNvGrpSpPr/>
          <p:nvPr/>
        </p:nvGrpSpPr>
        <p:grpSpPr>
          <a:xfrm>
            <a:off x="3457902" y="1234811"/>
            <a:ext cx="5129050" cy="4346623"/>
            <a:chOff x="3457902" y="1234811"/>
            <a:chExt cx="5129050" cy="4346623"/>
          </a:xfrm>
        </p:grpSpPr>
        <p:graphicFrame>
          <p:nvGraphicFramePr>
            <p:cNvPr id="3" name="Diagramme 2"/>
            <p:cNvGraphicFramePr/>
            <p:nvPr>
              <p:extLst/>
            </p:nvPr>
          </p:nvGraphicFramePr>
          <p:xfrm>
            <a:off x="3457902" y="1234811"/>
            <a:ext cx="5129050" cy="43466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5" name="Octogone 14"/>
            <p:cNvSpPr/>
            <p:nvPr/>
          </p:nvSpPr>
          <p:spPr>
            <a:xfrm>
              <a:off x="5363215" y="2453208"/>
              <a:ext cx="1959195" cy="1693612"/>
            </a:xfrm>
            <a:prstGeom prst="octagon">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Compétences évaluables ou situations d'évaluation possibles</a:t>
              </a:r>
              <a:endParaRPr lang="fr-FR" dirty="0"/>
            </a:p>
          </p:txBody>
        </p:sp>
      </p:grpSp>
      <p:sp>
        <p:nvSpPr>
          <p:cNvPr id="16" name="ZoneTexte 15"/>
          <p:cNvSpPr txBox="1"/>
          <p:nvPr/>
        </p:nvSpPr>
        <p:spPr>
          <a:xfrm>
            <a:off x="2935067" y="2304718"/>
            <a:ext cx="461665" cy="1485750"/>
          </a:xfrm>
          <a:prstGeom prst="rect">
            <a:avLst/>
          </a:prstGeom>
          <a:noFill/>
        </p:spPr>
        <p:txBody>
          <a:bodyPr vert="vert270" wrap="square" rtlCol="0">
            <a:spAutoFit/>
          </a:bodyPr>
          <a:lstStyle/>
          <a:p>
            <a:r>
              <a:rPr lang="fr-FR" b="1" dirty="0" smtClean="0">
                <a:solidFill>
                  <a:schemeClr val="bg1"/>
                </a:solidFill>
              </a:rPr>
              <a:t>Durée de l'EPI</a:t>
            </a:r>
            <a:endParaRPr lang="fr-FR" b="1" dirty="0">
              <a:solidFill>
                <a:schemeClr val="bg1"/>
              </a:solidFill>
            </a:endParaRPr>
          </a:p>
        </p:txBody>
      </p:sp>
      <p:sp>
        <p:nvSpPr>
          <p:cNvPr id="17" name="Bouton d'action : Accueil 16">
            <a:hlinkClick r:id="rId7" action="ppaction://hlinksldjump" highlightClick="1"/>
          </p:cNvPr>
          <p:cNvSpPr/>
          <p:nvPr/>
        </p:nvSpPr>
        <p:spPr>
          <a:xfrm>
            <a:off x="10841944" y="5786983"/>
            <a:ext cx="676448" cy="814985"/>
          </a:xfrm>
          <a:prstGeom prst="actionButtonHome">
            <a:avLst/>
          </a:prstGeom>
          <a:ln w="4762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Tree>
    <p:extLst>
      <p:ext uri="{BB962C8B-B14F-4D97-AF65-F5344CB8AC3E}">
        <p14:creationId xmlns:p14="http://schemas.microsoft.com/office/powerpoint/2010/main" val="1208740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0-#ppt_w/2"/>
                                          </p:val>
                                        </p:tav>
                                        <p:tav tm="100000">
                                          <p:val>
                                            <p:strVal val="#ppt_x"/>
                                          </p:val>
                                        </p:tav>
                                      </p:tavLst>
                                    </p:anim>
                                    <p:anim calcmode="lin" valueType="num">
                                      <p:cBhvr additive="base">
                                        <p:cTn id="13" dur="500" fill="hold"/>
                                        <p:tgtEl>
                                          <p:spTgt spid="4"/>
                                        </p:tgtEl>
                                        <p:attrNameLst>
                                          <p:attrName>ppt_y</p:attrName>
                                        </p:attrNameLst>
                                      </p:cBhvr>
                                      <p:tavLst>
                                        <p:tav tm="0">
                                          <p:val>
                                            <p:strVal val="#ppt_y"/>
                                          </p:val>
                                        </p:tav>
                                        <p:tav tm="100000">
                                          <p:val>
                                            <p:strVal val="#ppt_y"/>
                                          </p:val>
                                        </p:tav>
                                      </p:tavLst>
                                    </p:anim>
                                  </p:childTnLst>
                                </p:cTn>
                              </p:par>
                              <p:par>
                                <p:cTn id="14" presetID="2" presetClass="entr" presetSubtype="8"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 calcmode="lin" valueType="num">
                                      <p:cBhvr additive="base">
                                        <p:cTn id="16" dur="500" fill="hold"/>
                                        <p:tgtEl>
                                          <p:spTgt spid="7"/>
                                        </p:tgtEl>
                                        <p:attrNameLst>
                                          <p:attrName>ppt_x</p:attrName>
                                        </p:attrNameLst>
                                      </p:cBhvr>
                                      <p:tavLst>
                                        <p:tav tm="0">
                                          <p:val>
                                            <p:strVal val="0-#ppt_w/2"/>
                                          </p:val>
                                        </p:tav>
                                        <p:tav tm="100000">
                                          <p:val>
                                            <p:strVal val="#ppt_x"/>
                                          </p:val>
                                        </p:tav>
                                      </p:tavLst>
                                    </p:anim>
                                    <p:anim calcmode="lin" valueType="num">
                                      <p:cBhvr additive="base">
                                        <p:cTn id="17" dur="500" fill="hold"/>
                                        <p:tgtEl>
                                          <p:spTgt spid="7"/>
                                        </p:tgtEl>
                                        <p:attrNameLst>
                                          <p:attrName>ppt_y</p:attrName>
                                        </p:attrNameLst>
                                      </p:cBhvr>
                                      <p:tavLst>
                                        <p:tav tm="0">
                                          <p:val>
                                            <p:strVal val="#ppt_y"/>
                                          </p:val>
                                        </p:tav>
                                        <p:tav tm="100000">
                                          <p:val>
                                            <p:strVal val="#ppt_y"/>
                                          </p:val>
                                        </p:tav>
                                      </p:tavLst>
                                    </p:anim>
                                  </p:childTnLst>
                                </p:cTn>
                              </p:par>
                              <p:par>
                                <p:cTn id="18" presetID="2" presetClass="entr" presetSubtype="8" fill="hold" grpId="0" nodeType="withEffect">
                                  <p:stCondLst>
                                    <p:cond delay="0"/>
                                  </p:stCondLst>
                                  <p:childTnLst>
                                    <p:set>
                                      <p:cBhvr>
                                        <p:cTn id="19" dur="1" fill="hold">
                                          <p:stCondLst>
                                            <p:cond delay="0"/>
                                          </p:stCondLst>
                                        </p:cTn>
                                        <p:tgtEl>
                                          <p:spTgt spid="14"/>
                                        </p:tgtEl>
                                        <p:attrNameLst>
                                          <p:attrName>style.visibility</p:attrName>
                                        </p:attrNameLst>
                                      </p:cBhvr>
                                      <p:to>
                                        <p:strVal val="visible"/>
                                      </p:to>
                                    </p:set>
                                    <p:anim calcmode="lin" valueType="num">
                                      <p:cBhvr additive="base">
                                        <p:cTn id="20" dur="500" fill="hold"/>
                                        <p:tgtEl>
                                          <p:spTgt spid="14"/>
                                        </p:tgtEl>
                                        <p:attrNameLst>
                                          <p:attrName>ppt_x</p:attrName>
                                        </p:attrNameLst>
                                      </p:cBhvr>
                                      <p:tavLst>
                                        <p:tav tm="0">
                                          <p:val>
                                            <p:strVal val="0-#ppt_w/2"/>
                                          </p:val>
                                        </p:tav>
                                        <p:tav tm="100000">
                                          <p:val>
                                            <p:strVal val="#ppt_x"/>
                                          </p:val>
                                        </p:tav>
                                      </p:tavLst>
                                    </p:anim>
                                    <p:anim calcmode="lin" valueType="num">
                                      <p:cBhvr additive="base">
                                        <p:cTn id="21" dur="500" fill="hold"/>
                                        <p:tgtEl>
                                          <p:spTgt spid="14"/>
                                        </p:tgtEl>
                                        <p:attrNameLst>
                                          <p:attrName>ppt_y</p:attrName>
                                        </p:attrNameLst>
                                      </p:cBhvr>
                                      <p:tavLst>
                                        <p:tav tm="0">
                                          <p:val>
                                            <p:strVal val="#ppt_y"/>
                                          </p:val>
                                        </p:tav>
                                        <p:tav tm="100000">
                                          <p:val>
                                            <p:strVal val="#ppt_y"/>
                                          </p:val>
                                        </p:tav>
                                      </p:tavLst>
                                    </p:anim>
                                  </p:childTnLst>
                                </p:cTn>
                              </p:par>
                              <p:par>
                                <p:cTn id="22" presetID="2" presetClass="entr" presetSubtype="8" fill="hold" grpId="0" nodeType="with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additive="base">
                                        <p:cTn id="24" dur="500" fill="hold"/>
                                        <p:tgtEl>
                                          <p:spTgt spid="8"/>
                                        </p:tgtEl>
                                        <p:attrNameLst>
                                          <p:attrName>ppt_x</p:attrName>
                                        </p:attrNameLst>
                                      </p:cBhvr>
                                      <p:tavLst>
                                        <p:tav tm="0">
                                          <p:val>
                                            <p:strVal val="0-#ppt_w/2"/>
                                          </p:val>
                                        </p:tav>
                                        <p:tav tm="100000">
                                          <p:val>
                                            <p:strVal val="#ppt_x"/>
                                          </p:val>
                                        </p:tav>
                                      </p:tavLst>
                                    </p:anim>
                                    <p:anim calcmode="lin" valueType="num">
                                      <p:cBhvr additive="base">
                                        <p:cTn id="25"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fade">
                                      <p:cBhvr>
                                        <p:cTn id="30" dur="500"/>
                                        <p:tgtEl>
                                          <p:spTgt spid="16"/>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fade">
                                      <p:cBhvr>
                                        <p:cTn id="33" dur="500"/>
                                        <p:tgtEl>
                                          <p:spTgt spid="6"/>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barn(inVertical)">
                                      <p:cBhvr>
                                        <p:cTn id="38"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8" grpId="0" animBg="1"/>
      <p:bldP spid="11" grpId="0" animBg="1"/>
      <p:bldP spid="7" grpId="0" animBg="1"/>
      <p:bldP spid="14" grpId="0" animBg="1"/>
      <p:bldP spid="16"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551938" y="2422110"/>
            <a:ext cx="6763512" cy="1569660"/>
          </a:xfrm>
          <a:prstGeom prst="rect">
            <a:avLst/>
          </a:prstGeom>
          <a:solidFill>
            <a:srgbClr val="990099"/>
          </a:solidFill>
        </p:spPr>
        <p:txBody>
          <a:bodyPr wrap="square" rtlCol="0">
            <a:spAutoFit/>
          </a:bodyPr>
          <a:lstStyle/>
          <a:p>
            <a:pPr algn="ctr"/>
            <a:r>
              <a:rPr lang="fr-FR" sz="9600" b="1" dirty="0" smtClean="0">
                <a:ln>
                  <a:solidFill>
                    <a:srgbClr val="CC00CC"/>
                  </a:solidFill>
                </a:ln>
              </a:rPr>
              <a:t>Temps</a:t>
            </a:r>
            <a:endParaRPr lang="fr-FR" sz="9600" b="1" dirty="0">
              <a:ln>
                <a:solidFill>
                  <a:srgbClr val="CC00CC"/>
                </a:solidFill>
              </a:ln>
            </a:endParaRPr>
          </a:p>
        </p:txBody>
      </p:sp>
    </p:spTree>
    <p:extLst>
      <p:ext uri="{BB962C8B-B14F-4D97-AF65-F5344CB8AC3E}">
        <p14:creationId xmlns:p14="http://schemas.microsoft.com/office/powerpoint/2010/main" val="1384410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888322"/>
          </a:xfrm>
        </p:spPr>
        <p:txBody>
          <a:bodyPr/>
          <a:lstStyle/>
          <a:p>
            <a:r>
              <a:rPr lang="fr-FR" dirty="0" smtClean="0"/>
              <a:t>Les éléments liés au temps: La durée de l'EPI</a:t>
            </a:r>
            <a:endParaRPr lang="fr-FR" dirty="0"/>
          </a:p>
        </p:txBody>
      </p:sp>
      <p:sp>
        <p:nvSpPr>
          <p:cNvPr id="3" name="Espace réservé du contenu 2"/>
          <p:cNvSpPr>
            <a:spLocks noGrp="1"/>
          </p:cNvSpPr>
          <p:nvPr>
            <p:ph idx="1"/>
          </p:nvPr>
        </p:nvSpPr>
        <p:spPr>
          <a:xfrm>
            <a:off x="452063" y="1253448"/>
            <a:ext cx="11157735" cy="5260368"/>
          </a:xfrm>
        </p:spPr>
        <p:txBody>
          <a:bodyPr/>
          <a:lstStyle/>
          <a:p>
            <a:r>
              <a:rPr lang="fr-FR" dirty="0" smtClean="0"/>
              <a:t>La durée d'une année scolaire est théoriquement de 36 semaines, mais il est plus raisonnable de l'évaluer à 33 semaines effectives.</a:t>
            </a:r>
          </a:p>
          <a:p>
            <a:r>
              <a:rPr lang="fr-FR" dirty="0" smtClean="0"/>
              <a:t>Sur 33 semaines, un EPI d'un trimestre correspond à 11 semaines soit </a:t>
            </a:r>
          </a:p>
          <a:p>
            <a:pPr lvl="1"/>
            <a:r>
              <a:rPr lang="fr-FR" dirty="0" smtClean="0"/>
              <a:t>si on prend 2H par semaine, 22 heures d'enseignement pour l'ensemble des disciplines. Cela correspond si l'EPI est traité par 4 disciplines à une durée de 6 heures pour chaque discipline.</a:t>
            </a:r>
          </a:p>
          <a:p>
            <a:pPr lvl="1"/>
            <a:r>
              <a:rPr lang="fr-FR" dirty="0" smtClean="0"/>
              <a:t>Si on prend 3H par semaine,  cela fait 33 heures pour l'ensemble des disciplines. </a:t>
            </a:r>
            <a:r>
              <a:rPr lang="fr-FR" dirty="0"/>
              <a:t>Cela correspond si l'EPI est traité par 4 disciplines à une durée de </a:t>
            </a:r>
            <a:r>
              <a:rPr lang="fr-FR" dirty="0" smtClean="0"/>
              <a:t>8 </a:t>
            </a:r>
            <a:r>
              <a:rPr lang="fr-FR" dirty="0"/>
              <a:t>heures pour chaque </a:t>
            </a:r>
            <a:r>
              <a:rPr lang="fr-FR" dirty="0" smtClean="0"/>
              <a:t>discipline.</a:t>
            </a:r>
          </a:p>
          <a:p>
            <a:r>
              <a:rPr lang="fr-FR" dirty="0" smtClean="0"/>
              <a:t>Dans </a:t>
            </a:r>
            <a:r>
              <a:rPr lang="fr-FR" dirty="0"/>
              <a:t>chaque discipline, le temps consacré au traitement </a:t>
            </a:r>
            <a:r>
              <a:rPr lang="fr-FR" dirty="0" smtClean="0"/>
              <a:t>de points de programmes d'un </a:t>
            </a:r>
            <a:r>
              <a:rPr lang="fr-FR" dirty="0"/>
              <a:t>EPI doit être comparable </a:t>
            </a:r>
            <a:r>
              <a:rPr lang="fr-FR" dirty="0" smtClean="0"/>
              <a:t>à </a:t>
            </a:r>
            <a:r>
              <a:rPr lang="fr-FR" dirty="0"/>
              <a:t>la durée qu'il faudrait  pour </a:t>
            </a:r>
            <a:r>
              <a:rPr lang="fr-FR" dirty="0" smtClean="0"/>
              <a:t>l'enseigner hors EPI. Pour les îles Kiribati les deux solutions envisagées sont possibles. La seconde est certainement la mieux adaptée. </a:t>
            </a:r>
            <a:endParaRPr lang="fr-FR" b="1" dirty="0"/>
          </a:p>
        </p:txBody>
      </p:sp>
      <p:sp>
        <p:nvSpPr>
          <p:cNvPr id="4" name="Flèche vers le bas 3">
            <a:hlinkClick r:id="rId2" action="ppaction://hlinksldjump"/>
          </p:cNvPr>
          <p:cNvSpPr/>
          <p:nvPr/>
        </p:nvSpPr>
        <p:spPr>
          <a:xfrm>
            <a:off x="11235944" y="5573992"/>
            <a:ext cx="512064" cy="7406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167468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929384" y="2263700"/>
            <a:ext cx="8119872" cy="1569660"/>
          </a:xfrm>
          <a:prstGeom prst="rect">
            <a:avLst/>
          </a:prstGeom>
          <a:solidFill>
            <a:schemeClr val="accent1">
              <a:lumMod val="60000"/>
              <a:lumOff val="40000"/>
            </a:schemeClr>
          </a:solidFill>
        </p:spPr>
        <p:txBody>
          <a:bodyPr wrap="square" rtlCol="0">
            <a:spAutoFit/>
          </a:bodyPr>
          <a:lstStyle/>
          <a:p>
            <a:pPr algn="ctr"/>
            <a:r>
              <a:rPr lang="fr-FR" sz="9600" b="1" dirty="0" smtClean="0">
                <a:hlinkClick r:id="rId2" action="ppaction://hlinksldjump"/>
              </a:rPr>
              <a:t>Problématique</a:t>
            </a:r>
            <a:endParaRPr lang="fr-FR" sz="9600" b="1" dirty="0"/>
          </a:p>
        </p:txBody>
      </p:sp>
    </p:spTree>
    <p:extLst>
      <p:ext uri="{BB962C8B-B14F-4D97-AF65-F5344CB8AC3E}">
        <p14:creationId xmlns:p14="http://schemas.microsoft.com/office/powerpoint/2010/main" val="85995591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Les éléments liés au temps</a:t>
            </a:r>
            <a:r>
              <a:rPr lang="fr-FR" dirty="0" smtClean="0"/>
              <a:t>: la </a:t>
            </a:r>
            <a:r>
              <a:rPr lang="fr-FR" dirty="0"/>
              <a:t>Programmation </a:t>
            </a:r>
          </a:p>
        </p:txBody>
      </p:sp>
      <p:sp>
        <p:nvSpPr>
          <p:cNvPr id="3" name="Espace réservé du contenu 2"/>
          <p:cNvSpPr>
            <a:spLocks noGrp="1"/>
          </p:cNvSpPr>
          <p:nvPr>
            <p:ph idx="1"/>
          </p:nvPr>
        </p:nvSpPr>
        <p:spPr>
          <a:xfrm>
            <a:off x="441789" y="1825625"/>
            <a:ext cx="11311847" cy="4351338"/>
          </a:xfrm>
        </p:spPr>
        <p:txBody>
          <a:bodyPr/>
          <a:lstStyle/>
          <a:p>
            <a:r>
              <a:rPr lang="fr-FR" dirty="0" smtClean="0"/>
              <a:t>La place de l'EPI au cours de l'année doit être envisagée par les professeurs de chaque discipline afin que les acquis nécessaires soient traités.</a:t>
            </a:r>
          </a:p>
          <a:p>
            <a:r>
              <a:rPr lang="fr-FR" dirty="0" smtClean="0"/>
              <a:t>La programmation doit donc être adaptée à l'existence ou non d'un EPI</a:t>
            </a:r>
            <a:endParaRPr lang="fr-FR" dirty="0"/>
          </a:p>
        </p:txBody>
      </p:sp>
      <p:sp>
        <p:nvSpPr>
          <p:cNvPr id="4" name="Bouton d'action : Accueil 3">
            <a:hlinkClick r:id="rId2" action="ppaction://hlinksldjump" highlightClick="1"/>
          </p:cNvPr>
          <p:cNvSpPr/>
          <p:nvPr/>
        </p:nvSpPr>
        <p:spPr>
          <a:xfrm>
            <a:off x="10841944" y="5786983"/>
            <a:ext cx="676448" cy="814985"/>
          </a:xfrm>
          <a:prstGeom prst="actionButtonHome">
            <a:avLst/>
          </a:prstGeom>
          <a:ln w="4762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Tree>
    <p:extLst>
      <p:ext uri="{BB962C8B-B14F-4D97-AF65-F5344CB8AC3E}">
        <p14:creationId xmlns:p14="http://schemas.microsoft.com/office/powerpoint/2010/main" val="339102037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3227832" y="2341106"/>
            <a:ext cx="6309360" cy="1569660"/>
          </a:xfrm>
          <a:prstGeom prst="rect">
            <a:avLst/>
          </a:prstGeom>
          <a:solidFill>
            <a:schemeClr val="accent1">
              <a:lumMod val="75000"/>
            </a:schemeClr>
          </a:solidFill>
        </p:spPr>
        <p:txBody>
          <a:bodyPr wrap="square" rtlCol="0">
            <a:spAutoFit/>
          </a:bodyPr>
          <a:lstStyle>
            <a:defPPr>
              <a:defRPr lang="fr-FR"/>
            </a:defPPr>
            <a:lvl1pPr algn="ctr">
              <a:defRPr sz="9600" b="1">
                <a:ln>
                  <a:solidFill>
                    <a:srgbClr val="CC00CC"/>
                  </a:solidFill>
                </a:ln>
              </a:defRPr>
            </a:lvl1pPr>
          </a:lstStyle>
          <a:p>
            <a:r>
              <a:rPr lang="fr-FR" dirty="0"/>
              <a:t>Sitographie</a:t>
            </a:r>
          </a:p>
        </p:txBody>
      </p:sp>
    </p:spTree>
    <p:extLst>
      <p:ext uri="{BB962C8B-B14F-4D97-AF65-F5344CB8AC3E}">
        <p14:creationId xmlns:p14="http://schemas.microsoft.com/office/powerpoint/2010/main" val="236672141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82396" y="90805"/>
            <a:ext cx="10515600" cy="686435"/>
          </a:xfrm>
        </p:spPr>
        <p:txBody>
          <a:bodyPr>
            <a:normAutofit fontScale="90000"/>
          </a:bodyPr>
          <a:lstStyle/>
          <a:p>
            <a:r>
              <a:rPr lang="fr-FR" dirty="0" smtClean="0"/>
              <a:t>Quelques sites pour démarrer : </a:t>
            </a:r>
            <a:endParaRPr lang="fr-FR" dirty="0"/>
          </a:p>
        </p:txBody>
      </p:sp>
      <p:sp>
        <p:nvSpPr>
          <p:cNvPr id="3" name="Espace réservé du contenu 2"/>
          <p:cNvSpPr>
            <a:spLocks noGrp="1"/>
          </p:cNvSpPr>
          <p:nvPr>
            <p:ph idx="1"/>
          </p:nvPr>
        </p:nvSpPr>
        <p:spPr>
          <a:xfrm>
            <a:off x="292608" y="941832"/>
            <a:ext cx="11695176" cy="5235131"/>
          </a:xfrm>
        </p:spPr>
        <p:txBody>
          <a:bodyPr/>
          <a:lstStyle/>
          <a:p>
            <a:r>
              <a:rPr lang="fr-FR" sz="2000" b="1" dirty="0"/>
              <a:t>Virginie </a:t>
            </a:r>
            <a:r>
              <a:rPr lang="fr-FR" sz="2000" b="1" dirty="0" err="1"/>
              <a:t>Duvat</a:t>
            </a:r>
            <a:r>
              <a:rPr lang="fr-FR" sz="2000" b="1" dirty="0"/>
              <a:t> et Alexandre Magnan</a:t>
            </a:r>
            <a:r>
              <a:rPr lang="fr-FR" sz="2000" dirty="0"/>
              <a:t>, « Des archipels en péril ? Les Maldives et les Kiribati face au changement climatique », </a:t>
            </a:r>
            <a:r>
              <a:rPr lang="fr-FR" sz="2000" i="1" dirty="0" err="1"/>
              <a:t>VertigO</a:t>
            </a:r>
            <a:r>
              <a:rPr lang="fr-FR" sz="2000" i="1" dirty="0"/>
              <a:t> - la revue électronique en sciences de l'environnement</a:t>
            </a:r>
            <a:r>
              <a:rPr lang="fr-FR" sz="2000" dirty="0"/>
              <a:t> [En ligne], Volume 10 Numéro 3 | décembre 2010, mis en ligne le 20 décembre </a:t>
            </a:r>
            <a:r>
              <a:rPr lang="fr-FR" sz="2000" dirty="0" smtClean="0"/>
              <a:t>2010. </a:t>
            </a:r>
            <a:r>
              <a:rPr lang="fr-FR" sz="2000" dirty="0"/>
              <a:t>URL : http://vertigo.revues.org/10594 ; DOI : 10.4000/vertigo.10594 </a:t>
            </a:r>
            <a:endParaRPr lang="fr-FR" sz="2000" dirty="0" smtClean="0"/>
          </a:p>
          <a:p>
            <a:r>
              <a:rPr lang="fr-FR" sz="2000" b="1" dirty="0" smtClean="0"/>
              <a:t>Christian </a:t>
            </a:r>
            <a:r>
              <a:rPr lang="fr-FR" sz="2000" b="1" dirty="0"/>
              <a:t>Bouchard</a:t>
            </a:r>
            <a:r>
              <a:rPr lang="fr-FR" sz="2000" dirty="0"/>
              <a:t>, « Ces îles qui pourraient disparaître », </a:t>
            </a:r>
            <a:r>
              <a:rPr lang="fr-FR" sz="2000" i="1" dirty="0" err="1"/>
              <a:t>VertigO</a:t>
            </a:r>
            <a:r>
              <a:rPr lang="fr-FR" sz="2000" i="1" dirty="0"/>
              <a:t> - la revue électronique en sciences de l'environnement</a:t>
            </a:r>
            <a:r>
              <a:rPr lang="fr-FR" sz="2000" dirty="0"/>
              <a:t> [En ligne], Lectures, mis en ligne le 19 avril 2012, </a:t>
            </a:r>
            <a:r>
              <a:rPr lang="fr-FR" sz="2000" dirty="0" smtClean="0"/>
              <a:t>URL</a:t>
            </a:r>
            <a:r>
              <a:rPr lang="fr-FR" sz="2000" dirty="0"/>
              <a:t> : http://</a:t>
            </a:r>
            <a:r>
              <a:rPr lang="fr-FR" sz="2000" dirty="0" smtClean="0"/>
              <a:t>vertigo.revues.org/11634.</a:t>
            </a:r>
          </a:p>
          <a:p>
            <a:r>
              <a:rPr lang="fr-FR" sz="2000" b="1" dirty="0"/>
              <a:t>Esméralda </a:t>
            </a:r>
            <a:r>
              <a:rPr lang="fr-FR" sz="2000" b="1" dirty="0" err="1"/>
              <a:t>Longépée</a:t>
            </a:r>
            <a:r>
              <a:rPr lang="fr-FR" sz="2000" dirty="0"/>
              <a:t>, « Les atolls, des territoires menacés par le changement climatique global ? L’exemple de Kiribati (Pacifique Sud) », </a:t>
            </a:r>
            <a:r>
              <a:rPr lang="fr-FR" sz="2000" dirty="0" err="1"/>
              <a:t>Géoconfluences</a:t>
            </a:r>
            <a:r>
              <a:rPr lang="fr-FR" sz="2000" dirty="0"/>
              <a:t>, 2015, URL: http://</a:t>
            </a:r>
            <a:r>
              <a:rPr lang="fr-FR" sz="2000" dirty="0" smtClean="0"/>
              <a:t>geoconfluences.ens-lyon.fr/informations-scientifiques/dossiers-thematiques/oceans-et-mondialisation/corpus-documentaire/Kiribati</a:t>
            </a:r>
          </a:p>
          <a:p>
            <a:r>
              <a:rPr lang="fr-FR" sz="2000" b="1" dirty="0"/>
              <a:t>Alexandre Magnan</a:t>
            </a:r>
            <a:r>
              <a:rPr lang="fr-FR" sz="2000" dirty="0"/>
              <a:t>, « Évaluer ex ante la pertinence de projets locaux d’adaptation au changement climatique », </a:t>
            </a:r>
            <a:r>
              <a:rPr lang="fr-FR" sz="2000" i="1" dirty="0" err="1"/>
              <a:t>VertigO</a:t>
            </a:r>
            <a:r>
              <a:rPr lang="fr-FR" sz="2000" i="1" dirty="0"/>
              <a:t> - la revue électronique en sciences de l'environnement</a:t>
            </a:r>
            <a:r>
              <a:rPr lang="fr-FR" sz="2000" dirty="0"/>
              <a:t> [En ligne], Volume 12 numéro 3 | décembre 2012, mis en ligne le 09 novembre </a:t>
            </a:r>
            <a:r>
              <a:rPr lang="fr-FR" sz="2000" dirty="0" smtClean="0"/>
              <a:t>2012</a:t>
            </a:r>
            <a:r>
              <a:rPr lang="fr-FR" sz="2000" dirty="0"/>
              <a:t>.</a:t>
            </a:r>
            <a:r>
              <a:rPr lang="fr-FR" sz="2000" dirty="0" smtClean="0"/>
              <a:t> </a:t>
            </a:r>
            <a:r>
              <a:rPr lang="fr-FR" sz="2000" dirty="0"/>
              <a:t>URL : http://vertigo.revues.org/13000 ; </a:t>
            </a:r>
            <a:r>
              <a:rPr lang="fr-FR" sz="2000" dirty="0" smtClean="0"/>
              <a:t>DOI</a:t>
            </a:r>
            <a:r>
              <a:rPr lang="fr-FR" sz="2000" dirty="0"/>
              <a:t> : </a:t>
            </a:r>
            <a:r>
              <a:rPr lang="fr-FR" sz="2000" dirty="0" smtClean="0"/>
              <a:t>10.4000/vertigo.13000</a:t>
            </a:r>
            <a:endParaRPr lang="fr-FR" dirty="0" smtClean="0"/>
          </a:p>
          <a:p>
            <a:r>
              <a:rPr lang="fr-FR" sz="2000" dirty="0" smtClean="0"/>
              <a:t>Les archipels coralliens face au changement climatique : des "systèmes ressources" vulnérables? A</a:t>
            </a:r>
            <a:r>
              <a:rPr lang="fr-FR" sz="2000" dirty="0"/>
              <a:t>. Magnan, V. </a:t>
            </a:r>
            <a:r>
              <a:rPr lang="fr-FR" sz="2000" dirty="0" err="1"/>
              <a:t>Duvat</a:t>
            </a:r>
            <a:r>
              <a:rPr lang="fr-FR" sz="2000" dirty="0"/>
              <a:t>, P. </a:t>
            </a:r>
            <a:r>
              <a:rPr lang="fr-FR" sz="2000" dirty="0" err="1" smtClean="0"/>
              <a:t>Pirazzoli</a:t>
            </a:r>
            <a:r>
              <a:rPr lang="fr-FR" sz="2000" dirty="0"/>
              <a:t>, G. </a:t>
            </a:r>
            <a:r>
              <a:rPr lang="fr-FR" sz="2000" dirty="0" err="1" smtClean="0"/>
              <a:t>Wöppelmann</a:t>
            </a:r>
            <a:r>
              <a:rPr lang="fr-FR" sz="2000" dirty="0" smtClean="0"/>
              <a:t>. </a:t>
            </a:r>
            <a:r>
              <a:rPr lang="fr-FR" sz="1800" dirty="0" smtClean="0"/>
              <a:t>http</a:t>
            </a:r>
            <a:r>
              <a:rPr lang="fr-FR" sz="1800" dirty="0"/>
              <a:t>://</a:t>
            </a:r>
            <a:r>
              <a:rPr lang="fr-FR" sz="1800" dirty="0" smtClean="0"/>
              <a:t>www.reseau-asie.com/userfiles/file/H02_magnan_archipels_coralliens_ changement_climatique.pdf</a:t>
            </a:r>
          </a:p>
        </p:txBody>
      </p:sp>
      <p:sp>
        <p:nvSpPr>
          <p:cNvPr id="4" name="Flèche vers le bas 3">
            <a:hlinkClick r:id="rId2" action="ppaction://hlinksldjump"/>
          </p:cNvPr>
          <p:cNvSpPr/>
          <p:nvPr/>
        </p:nvSpPr>
        <p:spPr>
          <a:xfrm>
            <a:off x="11254994" y="5806631"/>
            <a:ext cx="512064" cy="7406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37140904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11738"/>
            <a:ext cx="10515600" cy="681477"/>
          </a:xfrm>
        </p:spPr>
        <p:txBody>
          <a:bodyPr>
            <a:normAutofit fontScale="90000"/>
          </a:bodyPr>
          <a:lstStyle/>
          <a:p>
            <a:r>
              <a:rPr lang="fr-FR" dirty="0"/>
              <a:t>Quelques </a:t>
            </a:r>
            <a:r>
              <a:rPr lang="fr-FR" dirty="0" smtClean="0"/>
              <a:t>sites (suite)</a:t>
            </a:r>
            <a:endParaRPr lang="fr-FR" dirty="0"/>
          </a:p>
        </p:txBody>
      </p:sp>
      <p:sp>
        <p:nvSpPr>
          <p:cNvPr id="3" name="Espace réservé du contenu 2"/>
          <p:cNvSpPr>
            <a:spLocks noGrp="1"/>
          </p:cNvSpPr>
          <p:nvPr>
            <p:ph idx="1"/>
          </p:nvPr>
        </p:nvSpPr>
        <p:spPr>
          <a:xfrm>
            <a:off x="254304" y="933259"/>
            <a:ext cx="11555778" cy="4351338"/>
          </a:xfrm>
        </p:spPr>
        <p:txBody>
          <a:bodyPr/>
          <a:lstStyle/>
          <a:p>
            <a:pPr algn="just"/>
            <a:r>
              <a:rPr lang="fr-FR" sz="2000" dirty="0"/>
              <a:t>http://france3-regions.francetvinfo.fr/limousin/rechauffement-climatique-la-cote-charentaise-est-l-une-des-plus-exposees-aux-risques-de-submersion-865825.html</a:t>
            </a:r>
          </a:p>
          <a:p>
            <a:pPr algn="just"/>
            <a:r>
              <a:rPr lang="fr-FR" sz="2000" dirty="0"/>
              <a:t>http://www.lefigaro.fr/sciences/2014/08/01/01008-20140801ARTFIG00342-aux-kiribati-pas-de-disparition-acause-de-la-montee-des-eaux.php</a:t>
            </a:r>
          </a:p>
          <a:p>
            <a:endParaRPr lang="fr-FR" dirty="0"/>
          </a:p>
        </p:txBody>
      </p:sp>
      <p:sp>
        <p:nvSpPr>
          <p:cNvPr id="4" name="Bouton d'action : Accueil 3">
            <a:hlinkClick r:id="rId2" action="ppaction://hlinksldjump" highlightClick="1"/>
          </p:cNvPr>
          <p:cNvSpPr/>
          <p:nvPr/>
        </p:nvSpPr>
        <p:spPr>
          <a:xfrm>
            <a:off x="10841944" y="5786983"/>
            <a:ext cx="676448" cy="814985"/>
          </a:xfrm>
          <a:prstGeom prst="actionButtonHome">
            <a:avLst/>
          </a:prstGeom>
          <a:ln w="4762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Tree>
    <p:extLst>
      <p:ext uri="{BB962C8B-B14F-4D97-AF65-F5344CB8AC3E}">
        <p14:creationId xmlns:p14="http://schemas.microsoft.com/office/powerpoint/2010/main" val="76804382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133990" y="888671"/>
            <a:ext cx="5705209" cy="1569660"/>
          </a:xfrm>
          <a:prstGeom prst="rect">
            <a:avLst/>
          </a:prstGeom>
          <a:solidFill>
            <a:schemeClr val="bg1">
              <a:lumMod val="50000"/>
            </a:schemeClr>
          </a:solidFill>
        </p:spPr>
        <p:txBody>
          <a:bodyPr wrap="square" rtlCol="0">
            <a:spAutoFit/>
          </a:bodyPr>
          <a:lstStyle/>
          <a:p>
            <a:pPr algn="ctr"/>
            <a:r>
              <a:rPr lang="fr-FR" sz="9600" b="1" dirty="0" smtClean="0">
                <a:ln>
                  <a:solidFill>
                    <a:srgbClr val="CC00CC"/>
                  </a:solidFill>
                </a:ln>
              </a:rPr>
              <a:t>Auteurs</a:t>
            </a:r>
            <a:endParaRPr lang="fr-FR" sz="9600" b="1" dirty="0">
              <a:ln>
                <a:solidFill>
                  <a:srgbClr val="CC00CC"/>
                </a:solidFill>
              </a:ln>
            </a:endParaRPr>
          </a:p>
        </p:txBody>
      </p:sp>
      <p:sp>
        <p:nvSpPr>
          <p:cNvPr id="5" name="Rectangle 4"/>
          <p:cNvSpPr/>
          <p:nvPr/>
        </p:nvSpPr>
        <p:spPr>
          <a:xfrm>
            <a:off x="762000" y="3357860"/>
            <a:ext cx="10877550" cy="2062103"/>
          </a:xfrm>
          <a:prstGeom prst="rect">
            <a:avLst/>
          </a:prstGeom>
        </p:spPr>
        <p:txBody>
          <a:bodyPr wrap="square">
            <a:spAutoFit/>
          </a:bodyPr>
          <a:lstStyle/>
          <a:p>
            <a:r>
              <a:rPr lang="fr-FR" sz="3200" dirty="0"/>
              <a:t>Auteurs : </a:t>
            </a:r>
            <a:r>
              <a:rPr lang="fr-FR" sz="3200" dirty="0" smtClean="0"/>
              <a:t>Michel Coste, </a:t>
            </a:r>
            <a:r>
              <a:rPr lang="fr-FR" sz="3200" dirty="0" err="1" smtClean="0"/>
              <a:t>Raphaële</a:t>
            </a:r>
            <a:r>
              <a:rPr lang="fr-FR" sz="3200" dirty="0" smtClean="0"/>
              <a:t> </a:t>
            </a:r>
            <a:r>
              <a:rPr lang="fr-FR" sz="3200" dirty="0" smtClean="0"/>
              <a:t>Lombard-</a:t>
            </a:r>
            <a:r>
              <a:rPr lang="fr-FR" sz="3200" dirty="0" err="1" smtClean="0"/>
              <a:t>Brioult</a:t>
            </a:r>
            <a:endParaRPr lang="fr-FR" sz="3200" dirty="0" smtClean="0"/>
          </a:p>
          <a:p>
            <a:endParaRPr lang="fr-FR" sz="3200" dirty="0" smtClean="0"/>
          </a:p>
          <a:p>
            <a:r>
              <a:rPr lang="fr-FR" sz="3200" dirty="0" smtClean="0"/>
              <a:t>Participation, conseils et relecture : </a:t>
            </a:r>
          </a:p>
          <a:p>
            <a:r>
              <a:rPr lang="fr-FR" sz="3200" dirty="0" smtClean="0"/>
              <a:t>Fabrice Gély, Michel Boichot, Sophie Hoppenot, Françoise Ribola</a:t>
            </a:r>
            <a:endParaRPr lang="fr-FR" sz="3200" dirty="0"/>
          </a:p>
        </p:txBody>
      </p:sp>
      <p:sp>
        <p:nvSpPr>
          <p:cNvPr id="6" name="Bouton d'action : Accueil 5">
            <a:hlinkClick r:id="rId2" action="ppaction://hlinksldjump" highlightClick="1"/>
          </p:cNvPr>
          <p:cNvSpPr/>
          <p:nvPr/>
        </p:nvSpPr>
        <p:spPr>
          <a:xfrm>
            <a:off x="10841944" y="5786983"/>
            <a:ext cx="676448" cy="814985"/>
          </a:xfrm>
          <a:prstGeom prst="actionButtonHome">
            <a:avLst/>
          </a:prstGeom>
          <a:ln w="4762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Tree>
    <p:extLst>
      <p:ext uri="{BB962C8B-B14F-4D97-AF65-F5344CB8AC3E}">
        <p14:creationId xmlns:p14="http://schemas.microsoft.com/office/powerpoint/2010/main" val="966616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fr-FR" sz="4800" b="1" dirty="0" smtClean="0"/>
              <a:t>Détermination d'une problématique commune et partagée :</a:t>
            </a:r>
            <a:endParaRPr lang="fr-FR" sz="4800" b="1" dirty="0"/>
          </a:p>
        </p:txBody>
      </p:sp>
      <p:sp>
        <p:nvSpPr>
          <p:cNvPr id="3" name="Espace réservé du contenu 2"/>
          <p:cNvSpPr>
            <a:spLocks noGrp="1"/>
          </p:cNvSpPr>
          <p:nvPr>
            <p:ph idx="1"/>
          </p:nvPr>
        </p:nvSpPr>
        <p:spPr>
          <a:xfrm>
            <a:off x="838200" y="2365185"/>
            <a:ext cx="9570720" cy="2664015"/>
          </a:xfrm>
        </p:spPr>
        <p:txBody>
          <a:bodyPr>
            <a:normAutofit/>
          </a:bodyPr>
          <a:lstStyle/>
          <a:p>
            <a:pPr marL="0" indent="0" algn="ctr">
              <a:buNone/>
            </a:pPr>
            <a:r>
              <a:rPr lang="fr-FR" sz="4000" dirty="0" smtClean="0"/>
              <a:t>Dans le cas des </a:t>
            </a:r>
            <a:r>
              <a:rPr lang="fr-FR" sz="4000" dirty="0"/>
              <a:t>î</a:t>
            </a:r>
            <a:r>
              <a:rPr lang="fr-FR" sz="4000" dirty="0" smtClean="0"/>
              <a:t>les Kiribati, quels sont les </a:t>
            </a:r>
            <a:r>
              <a:rPr lang="fr-FR" sz="4000" dirty="0"/>
              <a:t>effets </a:t>
            </a:r>
            <a:r>
              <a:rPr lang="fr-FR" sz="4000" dirty="0" smtClean="0"/>
              <a:t>possibles d'un </a:t>
            </a:r>
            <a:r>
              <a:rPr lang="fr-FR" sz="4000" dirty="0"/>
              <a:t>réchauffement climatique global </a:t>
            </a:r>
            <a:r>
              <a:rPr lang="fr-FR" sz="4000" dirty="0" smtClean="0"/>
              <a:t>et quelles sont les réponses apportées par les sociétés humaines ?</a:t>
            </a:r>
            <a:endParaRPr lang="fr-FR" sz="4000" dirty="0"/>
          </a:p>
        </p:txBody>
      </p:sp>
      <p:sp>
        <p:nvSpPr>
          <p:cNvPr id="4" name="Bouton d'action : Accueil 3">
            <a:hlinkClick r:id="rId2" action="ppaction://hlinksldjump" highlightClick="1"/>
          </p:cNvPr>
          <p:cNvSpPr/>
          <p:nvPr/>
        </p:nvSpPr>
        <p:spPr>
          <a:xfrm>
            <a:off x="499976" y="5654096"/>
            <a:ext cx="676448" cy="814985"/>
          </a:xfrm>
          <a:prstGeom prst="actionButtonHome">
            <a:avLst/>
          </a:prstGeom>
          <a:ln w="4762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Tree>
    <p:extLst>
      <p:ext uri="{BB962C8B-B14F-4D97-AF65-F5344CB8AC3E}">
        <p14:creationId xmlns:p14="http://schemas.microsoft.com/office/powerpoint/2010/main" val="31423441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065782" y="2317092"/>
            <a:ext cx="7891271" cy="1569660"/>
          </a:xfrm>
          <a:prstGeom prst="rect">
            <a:avLst/>
          </a:prstGeom>
          <a:solidFill>
            <a:srgbClr val="FFFF00"/>
          </a:solidFill>
        </p:spPr>
        <p:txBody>
          <a:bodyPr wrap="square" rtlCol="0">
            <a:spAutoFit/>
          </a:bodyPr>
          <a:lstStyle/>
          <a:p>
            <a:pPr algn="ctr"/>
            <a:r>
              <a:rPr lang="fr-FR" sz="9600" b="1" dirty="0" smtClean="0">
                <a:hlinkClick r:id="" action="ppaction://noaction"/>
              </a:rPr>
              <a:t>Disciplines</a:t>
            </a:r>
            <a:endParaRPr lang="fr-FR" sz="9600" b="1" dirty="0"/>
          </a:p>
        </p:txBody>
      </p:sp>
    </p:spTree>
    <p:extLst>
      <p:ext uri="{BB962C8B-B14F-4D97-AF65-F5344CB8AC3E}">
        <p14:creationId xmlns:p14="http://schemas.microsoft.com/office/powerpoint/2010/main" val="17913346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choix des disciplines </a:t>
            </a:r>
            <a:endParaRPr lang="fr-FR" dirty="0"/>
          </a:p>
        </p:txBody>
      </p:sp>
      <p:sp>
        <p:nvSpPr>
          <p:cNvPr id="3" name="Espace réservé du contenu 2"/>
          <p:cNvSpPr>
            <a:spLocks noGrp="1"/>
          </p:cNvSpPr>
          <p:nvPr>
            <p:ph idx="1"/>
          </p:nvPr>
        </p:nvSpPr>
        <p:spPr>
          <a:xfrm>
            <a:off x="838200" y="1472184"/>
            <a:ext cx="10515600" cy="4704779"/>
          </a:xfrm>
        </p:spPr>
        <p:txBody>
          <a:bodyPr/>
          <a:lstStyle/>
          <a:p>
            <a:pPr algn="just"/>
            <a:r>
              <a:rPr lang="fr-FR" dirty="0" smtClean="0"/>
              <a:t>Une discipline participe à un EPI si elle </a:t>
            </a:r>
            <a:r>
              <a:rPr lang="fr-FR" b="1" dirty="0" smtClean="0"/>
              <a:t>permet de résoudre une partie de la problématique</a:t>
            </a:r>
            <a:r>
              <a:rPr lang="fr-FR" dirty="0" smtClean="0"/>
              <a:t> posée dans l'EPI. Il faut donc pour cela que les compétences et les connaissances de la discipline nécessaires à l'EPI soient inscrites et traitées à ce niveau du cycle 4. Cette nécessaire participation à résoudre la problématique permet d'éviter l'instrumentalisation d'une ou de plusieurs disciplines</a:t>
            </a:r>
          </a:p>
          <a:p>
            <a:pPr algn="just"/>
            <a:r>
              <a:rPr lang="fr-FR" b="1" dirty="0" smtClean="0"/>
              <a:t>La durée de l'EPI doit être déterminée en fonction des apports disciplinaires possibles et utiles pour la résolution de la problématique</a:t>
            </a:r>
            <a:r>
              <a:rPr lang="fr-FR" dirty="0" smtClean="0"/>
              <a:t>. Elle doit toujours être corrélée au temps nécessaire pour traiter les mêmes parties de programme hors EPI dans chaque discipline.</a:t>
            </a:r>
          </a:p>
        </p:txBody>
      </p:sp>
      <p:sp>
        <p:nvSpPr>
          <p:cNvPr id="4" name="Bouton d'action : Accueil 3">
            <a:hlinkClick r:id="rId2" action="ppaction://hlinksldjump" highlightClick="1"/>
          </p:cNvPr>
          <p:cNvSpPr/>
          <p:nvPr/>
        </p:nvSpPr>
        <p:spPr>
          <a:xfrm>
            <a:off x="290426" y="5682671"/>
            <a:ext cx="676448" cy="814985"/>
          </a:xfrm>
          <a:prstGeom prst="actionButtonHome">
            <a:avLst/>
          </a:prstGeom>
          <a:ln w="4762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Tree>
    <p:extLst>
      <p:ext uri="{BB962C8B-B14F-4D97-AF65-F5344CB8AC3E}">
        <p14:creationId xmlns:p14="http://schemas.microsoft.com/office/powerpoint/2010/main" val="10843849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110992" y="2351364"/>
            <a:ext cx="6896607" cy="1569660"/>
          </a:xfrm>
          <a:prstGeom prst="rect">
            <a:avLst/>
          </a:prstGeom>
          <a:solidFill>
            <a:schemeClr val="accent2"/>
          </a:solidFill>
        </p:spPr>
        <p:txBody>
          <a:bodyPr wrap="square" rtlCol="0">
            <a:spAutoFit/>
          </a:bodyPr>
          <a:lstStyle/>
          <a:p>
            <a:pPr algn="ctr"/>
            <a:r>
              <a:rPr lang="fr-FR" sz="9600" b="1" dirty="0" smtClean="0"/>
              <a:t>Programmes</a:t>
            </a:r>
            <a:endParaRPr lang="fr-FR" sz="9600" b="1" dirty="0"/>
          </a:p>
        </p:txBody>
      </p:sp>
    </p:spTree>
    <p:extLst>
      <p:ext uri="{BB962C8B-B14F-4D97-AF65-F5344CB8AC3E}">
        <p14:creationId xmlns:p14="http://schemas.microsoft.com/office/powerpoint/2010/main" val="34570835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1975546" y="3244028"/>
            <a:ext cx="2479040" cy="1200329"/>
          </a:xfrm>
          <a:prstGeom prst="rect">
            <a:avLst/>
          </a:prstGeom>
          <a:noFill/>
          <a:ln w="63500">
            <a:solidFill>
              <a:srgbClr val="FFFF00"/>
            </a:solidFill>
          </a:ln>
        </p:spPr>
        <p:txBody>
          <a:bodyPr wrap="square" rtlCol="0">
            <a:spAutoFit/>
          </a:bodyPr>
          <a:lstStyle/>
          <a:p>
            <a:pPr algn="ctr"/>
            <a:r>
              <a:rPr lang="fr-FR" sz="3600" dirty="0" smtClean="0"/>
              <a:t>Histoire - Géographie</a:t>
            </a:r>
            <a:endParaRPr lang="fr-FR" sz="3600" dirty="0"/>
          </a:p>
        </p:txBody>
      </p:sp>
      <p:sp>
        <p:nvSpPr>
          <p:cNvPr id="7" name="ZoneTexte 6"/>
          <p:cNvSpPr txBox="1"/>
          <p:nvPr/>
        </p:nvSpPr>
        <p:spPr>
          <a:xfrm>
            <a:off x="6081776" y="3244028"/>
            <a:ext cx="3513460" cy="1200329"/>
          </a:xfrm>
          <a:prstGeom prst="rect">
            <a:avLst/>
          </a:prstGeom>
          <a:noFill/>
          <a:ln w="63500">
            <a:solidFill>
              <a:srgbClr val="00B0F0"/>
            </a:solidFill>
          </a:ln>
        </p:spPr>
        <p:txBody>
          <a:bodyPr wrap="square" rtlCol="0">
            <a:spAutoFit/>
          </a:bodyPr>
          <a:lstStyle/>
          <a:p>
            <a:pPr algn="ctr"/>
            <a:r>
              <a:rPr lang="fr-FR" sz="3600" dirty="0" smtClean="0"/>
              <a:t>Sciences de la vie et de la Terre</a:t>
            </a:r>
            <a:endParaRPr lang="fr-FR" sz="3600" dirty="0"/>
          </a:p>
        </p:txBody>
      </p:sp>
      <p:sp>
        <p:nvSpPr>
          <p:cNvPr id="17" name="Flèche à quatre pointes 16"/>
          <p:cNvSpPr/>
          <p:nvPr/>
        </p:nvSpPr>
        <p:spPr>
          <a:xfrm>
            <a:off x="4573016" y="3207407"/>
            <a:ext cx="1412240" cy="1275020"/>
          </a:xfrm>
          <a:prstGeom prst="quadArrow">
            <a:avLst>
              <a:gd name="adj1" fmla="val 13228"/>
              <a:gd name="adj2" fmla="val 22500"/>
              <a:gd name="adj3" fmla="val 11904"/>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ZoneTexte 17"/>
          <p:cNvSpPr txBox="1"/>
          <p:nvPr/>
        </p:nvSpPr>
        <p:spPr>
          <a:xfrm>
            <a:off x="3424936" y="2294128"/>
            <a:ext cx="3708400" cy="646331"/>
          </a:xfrm>
          <a:prstGeom prst="rect">
            <a:avLst/>
          </a:prstGeom>
          <a:noFill/>
          <a:ln w="63500">
            <a:solidFill>
              <a:srgbClr val="FF0000"/>
            </a:solidFill>
          </a:ln>
        </p:spPr>
        <p:txBody>
          <a:bodyPr wrap="square" rtlCol="0">
            <a:spAutoFit/>
          </a:bodyPr>
          <a:lstStyle/>
          <a:p>
            <a:r>
              <a:rPr lang="fr-FR" sz="3600" dirty="0" smtClean="0">
                <a:solidFill>
                  <a:prstClr val="black"/>
                </a:solidFill>
              </a:rPr>
              <a:t>Sciences Physiques</a:t>
            </a:r>
            <a:endParaRPr lang="fr-FR" dirty="0"/>
          </a:p>
        </p:txBody>
      </p:sp>
      <p:sp>
        <p:nvSpPr>
          <p:cNvPr id="19" name="ZoneTexte 18"/>
          <p:cNvSpPr txBox="1"/>
          <p:nvPr/>
        </p:nvSpPr>
        <p:spPr>
          <a:xfrm>
            <a:off x="4075176" y="4747926"/>
            <a:ext cx="2407920" cy="646331"/>
          </a:xfrm>
          <a:prstGeom prst="rect">
            <a:avLst/>
          </a:prstGeom>
          <a:noFill/>
          <a:ln w="63500">
            <a:solidFill>
              <a:srgbClr val="FFC000"/>
            </a:solidFill>
          </a:ln>
        </p:spPr>
        <p:txBody>
          <a:bodyPr wrap="square" rtlCol="0">
            <a:spAutoFit/>
          </a:bodyPr>
          <a:lstStyle/>
          <a:p>
            <a:r>
              <a:rPr lang="fr-FR" sz="3600" dirty="0">
                <a:solidFill>
                  <a:prstClr val="black"/>
                </a:solidFill>
              </a:rPr>
              <a:t>Technologie</a:t>
            </a:r>
          </a:p>
        </p:txBody>
      </p:sp>
      <p:sp>
        <p:nvSpPr>
          <p:cNvPr id="20" name="ZoneTexte 19"/>
          <p:cNvSpPr txBox="1"/>
          <p:nvPr/>
        </p:nvSpPr>
        <p:spPr>
          <a:xfrm>
            <a:off x="355600" y="193040"/>
            <a:ext cx="11412728" cy="1754326"/>
          </a:xfrm>
          <a:prstGeom prst="rect">
            <a:avLst/>
          </a:prstGeom>
          <a:noFill/>
        </p:spPr>
        <p:txBody>
          <a:bodyPr wrap="square" rtlCol="0">
            <a:spAutoFit/>
          </a:bodyPr>
          <a:lstStyle/>
          <a:p>
            <a:pPr algn="ctr"/>
            <a:r>
              <a:rPr lang="fr-FR" sz="3600" dirty="0" smtClean="0">
                <a:solidFill>
                  <a:prstClr val="black"/>
                </a:solidFill>
              </a:rPr>
              <a:t>Cet EPI peut reposer sur les programmes de </a:t>
            </a:r>
            <a:r>
              <a:rPr lang="fr-FR" sz="3600" dirty="0">
                <a:solidFill>
                  <a:prstClr val="black"/>
                </a:solidFill>
              </a:rPr>
              <a:t>2 </a:t>
            </a:r>
            <a:r>
              <a:rPr lang="fr-FR" sz="3600" dirty="0" smtClean="0">
                <a:solidFill>
                  <a:prstClr val="black"/>
                </a:solidFill>
              </a:rPr>
              <a:t>disciplines (</a:t>
            </a:r>
            <a:r>
              <a:rPr lang="fr-FR" sz="3600" dirty="0">
                <a:solidFill>
                  <a:prstClr val="black"/>
                </a:solidFill>
              </a:rPr>
              <a:t>histoire- </a:t>
            </a:r>
            <a:r>
              <a:rPr lang="fr-FR" sz="3600" dirty="0" smtClean="0">
                <a:solidFill>
                  <a:prstClr val="black"/>
                </a:solidFill>
              </a:rPr>
              <a:t>géographie et SVT) ou 3 </a:t>
            </a:r>
            <a:r>
              <a:rPr lang="fr-FR" sz="3600" dirty="0">
                <a:solidFill>
                  <a:prstClr val="black"/>
                </a:solidFill>
              </a:rPr>
              <a:t>disciplines </a:t>
            </a:r>
            <a:r>
              <a:rPr lang="fr-FR" sz="3600" dirty="0" smtClean="0">
                <a:solidFill>
                  <a:prstClr val="black"/>
                </a:solidFill>
              </a:rPr>
              <a:t>(PC, histoire- </a:t>
            </a:r>
            <a:r>
              <a:rPr lang="fr-FR" sz="3600" dirty="0">
                <a:solidFill>
                  <a:prstClr val="black"/>
                </a:solidFill>
              </a:rPr>
              <a:t>géographie et SVT) </a:t>
            </a:r>
            <a:r>
              <a:rPr lang="fr-FR" sz="3600" dirty="0" smtClean="0">
                <a:solidFill>
                  <a:prstClr val="black"/>
                </a:solidFill>
              </a:rPr>
              <a:t>ou 4 disciplines : </a:t>
            </a:r>
            <a:endParaRPr lang="fr-FR" sz="3600" dirty="0">
              <a:solidFill>
                <a:prstClr val="black"/>
              </a:solidFill>
            </a:endParaRPr>
          </a:p>
        </p:txBody>
      </p:sp>
      <p:sp>
        <p:nvSpPr>
          <p:cNvPr id="9" name="Flèche vers le bas 8">
            <a:hlinkClick r:id="rId2" action="ppaction://hlinksldjump"/>
          </p:cNvPr>
          <p:cNvSpPr/>
          <p:nvPr/>
        </p:nvSpPr>
        <p:spPr>
          <a:xfrm>
            <a:off x="10707624" y="5157432"/>
            <a:ext cx="512064" cy="7406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124984159"/>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10857</TotalTime>
  <Words>3746</Words>
  <Application>Microsoft Office PowerPoint</Application>
  <PresentationFormat>Personnalisé</PresentationFormat>
  <Paragraphs>362</Paragraphs>
  <Slides>44</Slides>
  <Notes>0</Notes>
  <HiddenSlides>0</HiddenSlides>
  <MMClips>0</MMClips>
  <ScaleCrop>false</ScaleCrop>
  <HeadingPairs>
    <vt:vector size="4" baseType="variant">
      <vt:variant>
        <vt:lpstr>Thème</vt:lpstr>
      </vt:variant>
      <vt:variant>
        <vt:i4>1</vt:i4>
      </vt:variant>
      <vt:variant>
        <vt:lpstr>Titres des diapositives</vt:lpstr>
      </vt:variant>
      <vt:variant>
        <vt:i4>44</vt:i4>
      </vt:variant>
    </vt:vector>
  </HeadingPairs>
  <TitlesOfParts>
    <vt:vector size="45" baseType="lpstr">
      <vt:lpstr>Thème Office</vt:lpstr>
      <vt:lpstr>Présentation PowerPoint</vt:lpstr>
      <vt:lpstr>Présentation PowerPoint</vt:lpstr>
      <vt:lpstr>Un archipel en péril dans l'océan pacifique : les îles KIRIBATI ?</vt:lpstr>
      <vt:lpstr>Présentation PowerPoint</vt:lpstr>
      <vt:lpstr>Détermination d'une problématique commune et partagée :</vt:lpstr>
      <vt:lpstr>Présentation PowerPoint</vt:lpstr>
      <vt:lpstr>Le choix des disciplines </vt:lpstr>
      <vt:lpstr>Présentation PowerPoint</vt:lpstr>
      <vt:lpstr>Présentation PowerPoint</vt:lpstr>
      <vt:lpstr>Programme de Géographie - cycle 4 - 5ème :</vt:lpstr>
      <vt:lpstr>Programme de SVT- cycle 4</vt:lpstr>
      <vt:lpstr>Programme de PC - cycle 4</vt:lpstr>
      <vt:lpstr>Programme de technologie - cycle 4</vt:lpstr>
      <vt:lpstr>Présentation PowerPoint</vt:lpstr>
      <vt:lpstr>Présentation PowerPoint</vt:lpstr>
      <vt:lpstr>Présentation PowerPoint</vt:lpstr>
      <vt:lpstr>Présentation PowerPoint</vt:lpstr>
      <vt:lpstr>Quatre domaines de connaissances à explorer : </vt:lpstr>
      <vt:lpstr>Une réflexion entre professeurs de plusieurs disciplines peut conduire à construire des réseaux notionnels comme ceux partiels ou total présentés ci-après.   Le projet doit cependant être adaptés aux élèves et à leurs besoins. Cette adaptation doit déterminer la durée et le choix des pistes d'études. Les propositions faites sont donc indicatives mais ni exhaustives ni obligatoires. Certains aspects peuvent être ajoutés, d'autres peuvent ne pas être traités.</vt:lpstr>
      <vt:lpstr>Présentation PowerPoint</vt:lpstr>
      <vt:lpstr>Présentation PowerPoint</vt:lpstr>
      <vt:lpstr>Présentation PowerPoint</vt:lpstr>
      <vt:lpstr>Présentation PowerPoint</vt:lpstr>
      <vt:lpstr>Présentation PowerPoint</vt:lpstr>
      <vt:lpstr>Pour catégoriser les différents types d'autonomie, nous distinguerons :</vt:lpstr>
      <vt:lpstr>Comment laisser de l'autonomie conceptuelle?</vt:lpstr>
      <vt:lpstr>Comment laisser de l'autonomie conceptuelle?</vt:lpstr>
      <vt:lpstr>Comment laisser de l'autonomie conceptuelle?</vt:lpstr>
      <vt:lpstr>Comment laisser de l'autonomie organisationnelle?</vt:lpstr>
      <vt:lpstr>Comment laisser de l'autonomie pratique?</vt:lpstr>
      <vt:lpstr>Présentation PowerPoint</vt:lpstr>
      <vt:lpstr>Trois catégories générales de productions</vt:lpstr>
      <vt:lpstr>Productions envisageables pour l'EPI-Kiribati</vt:lpstr>
      <vt:lpstr>Présentation PowerPoint</vt:lpstr>
      <vt:lpstr>Le recours à l'outil numérique peut être utilisé : </vt:lpstr>
      <vt:lpstr>Présentation PowerPoint</vt:lpstr>
      <vt:lpstr>Présentation PowerPoint</vt:lpstr>
      <vt:lpstr>Présentation PowerPoint</vt:lpstr>
      <vt:lpstr>Les éléments liés au temps: La durée de l'EPI</vt:lpstr>
      <vt:lpstr>Les éléments liés au temps: la Programmation </vt:lpstr>
      <vt:lpstr>Présentation PowerPoint</vt:lpstr>
      <vt:lpstr>Quelques sites pour démarrer : </vt:lpstr>
      <vt:lpstr>Quelques sites (suite)</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Proposition d'EPI  Histoire-Géographie  &amp; Sciences de la vie et de la Terre</dc:title>
  <dc:creator>Michel Coste</dc:creator>
  <cp:lastModifiedBy>Raphaele Lombard-Brioult</cp:lastModifiedBy>
  <cp:revision>314</cp:revision>
  <cp:lastPrinted>2016-01-16T20:39:07Z</cp:lastPrinted>
  <dcterms:created xsi:type="dcterms:W3CDTF">2015-12-16T17:33:39Z</dcterms:created>
  <dcterms:modified xsi:type="dcterms:W3CDTF">2016-03-07T13:48:14Z</dcterms:modified>
</cp:coreProperties>
</file>