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60" r:id="rId4"/>
    <p:sldId id="261" r:id="rId5"/>
    <p:sldId id="258" r:id="rId6"/>
    <p:sldId id="262" r:id="rId7"/>
    <p:sldId id="264" r:id="rId8"/>
    <p:sldId id="263" r:id="rId9"/>
    <p:sldId id="268" r:id="rId10"/>
    <p:sldId id="272" r:id="rId11"/>
    <p:sldId id="273" r:id="rId12"/>
    <p:sldId id="271" r:id="rId13"/>
    <p:sldId id="270" r:id="rId14"/>
    <p:sldId id="269" r:id="rId15"/>
    <p:sldId id="274" r:id="rId16"/>
    <p:sldId id="266" r:id="rId17"/>
    <p:sldId id="256" r:id="rId18"/>
    <p:sldId id="257" r:id="rId19"/>
    <p:sldId id="267" r:id="rId20"/>
    <p:sldId id="275" r:id="rId21"/>
    <p:sldId id="265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6C26-933C-474B-8B52-B9130EB4D6AE}" type="datetimeFigureOut">
              <a:rPr lang="fr-FR" smtClean="0"/>
              <a:pPr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6A11-0AEA-43AD-95BD-0206AFD288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6C26-933C-474B-8B52-B9130EB4D6AE}" type="datetimeFigureOut">
              <a:rPr lang="fr-FR" smtClean="0"/>
              <a:pPr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6A11-0AEA-43AD-95BD-0206AFD288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6C26-933C-474B-8B52-B9130EB4D6AE}" type="datetimeFigureOut">
              <a:rPr lang="fr-FR" smtClean="0"/>
              <a:pPr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6A11-0AEA-43AD-95BD-0206AFD288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6C26-933C-474B-8B52-B9130EB4D6AE}" type="datetimeFigureOut">
              <a:rPr lang="fr-FR" smtClean="0"/>
              <a:pPr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6A11-0AEA-43AD-95BD-0206AFD288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6C26-933C-474B-8B52-B9130EB4D6AE}" type="datetimeFigureOut">
              <a:rPr lang="fr-FR" smtClean="0"/>
              <a:pPr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6A11-0AEA-43AD-95BD-0206AFD288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6C26-933C-474B-8B52-B9130EB4D6AE}" type="datetimeFigureOut">
              <a:rPr lang="fr-FR" smtClean="0"/>
              <a:pPr/>
              <a:t>28/01/2020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6A11-0AEA-43AD-95BD-0206AFD288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6C26-933C-474B-8B52-B9130EB4D6AE}" type="datetimeFigureOut">
              <a:rPr lang="fr-FR" smtClean="0"/>
              <a:pPr/>
              <a:t>28/01/2020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6A11-0AEA-43AD-95BD-0206AFD288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6C26-933C-474B-8B52-B9130EB4D6AE}" type="datetimeFigureOut">
              <a:rPr lang="fr-FR" smtClean="0"/>
              <a:pPr/>
              <a:t>28/01/2020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6A11-0AEA-43AD-95BD-0206AFD288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6C26-933C-474B-8B52-B9130EB4D6AE}" type="datetimeFigureOut">
              <a:rPr lang="fr-FR" smtClean="0"/>
              <a:pPr/>
              <a:t>28/01/2020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6A11-0AEA-43AD-95BD-0206AFD288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6C26-933C-474B-8B52-B9130EB4D6AE}" type="datetimeFigureOut">
              <a:rPr lang="fr-FR" smtClean="0"/>
              <a:pPr/>
              <a:t>28/01/2020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6A11-0AEA-43AD-95BD-0206AFD288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6C26-933C-474B-8B52-B9130EB4D6AE}" type="datetimeFigureOut">
              <a:rPr lang="fr-FR" smtClean="0"/>
              <a:pPr/>
              <a:t>28/01/2020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6A11-0AEA-43AD-95BD-0206AFD288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C6C26-933C-474B-8B52-B9130EB4D6AE}" type="datetimeFigureOut">
              <a:rPr lang="fr-FR" smtClean="0"/>
              <a:pPr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E6A11-0AEA-43AD-95BD-0206AFD288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olawebtv.crdp-versailles.fr/?id=50037" TargetMode="External"/><Relationship Id="rId2" Type="http://schemas.openxmlformats.org/officeDocument/2006/relationships/hyperlink" Target="http://scolawebtv.crdp-versailles.fr/?id=5038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e.ac-versailles.fr/etre-accompagne-se-former/pix-qu-est-il-prevu-en-2019-2020-et-2020-2021" TargetMode="External"/><Relationship Id="rId2" Type="http://schemas.openxmlformats.org/officeDocument/2006/relationships/hyperlink" Target="https://www.legifrance.gouv.fr/affichTexte.do?cidTexte=JORFTEXT00003900518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ne.ac-versailles.fr/etre-accompagne-se-former/comment-mettre-en-oeuvre-pix-dans-mon-etablissemen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0750701e.esidoc.f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-paris.fr/portail/jcms/p2_1533287/youtube-et-les-youtubeur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duscol.education.fr/numerique/tout-le-numerique/veille-education-numerique/novembre_2019/banque-de-ressources-inclusives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ce-education.fr/" TargetMode="External"/><Relationship Id="rId2" Type="http://schemas.openxmlformats.org/officeDocument/2006/relationships/hyperlink" Target="https://eduscol.education.fr/numerique/tout-le-numeriq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arltrees.com/benedou1/veille-numerique-educatif/id17742478" TargetMode="External"/><Relationship Id="rId5" Type="http://schemas.openxmlformats.org/officeDocument/2006/relationships/hyperlink" Target="https://www.pearltrees.com/benedou1/pix/id25639400" TargetMode="External"/><Relationship Id="rId4" Type="http://schemas.openxmlformats.org/officeDocument/2006/relationships/hyperlink" Target="https://padlet.com/cdi_danton/l7rwvwvk4rw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numerique/tout-le-numerique" TargetMode="External"/><Relationship Id="rId2" Type="http://schemas.openxmlformats.org/officeDocument/2006/relationships/hyperlink" Target="https://eduscol.education.fr/pid38816/certification-des-competences-numeriqu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itescolaire-lannemezan.mon-ent-occitanie.fr/edul-b/pix-52865.htm?URL_BLOG_FILTRE=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.f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x9C9tK7SU7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youtu.be/1B8fBmLIsh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.pix.fr/assessments/3521722/challenges/rec3FMoD8h9USTkt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e.ac-versailles.fr/etre-accompagne-se-former/qu-est-ce-que-pi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40466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LES OUTILS NUMERIQUES DE L’ELEVE AU SERVICE DE SON PARCOURS SCOLAIRE</a:t>
            </a:r>
            <a:endParaRPr lang="fr-FR" sz="3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043608" y="2348880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FR" sz="2800" dirty="0" smtClean="0"/>
              <a:t>Contexte institutionnel</a:t>
            </a:r>
          </a:p>
          <a:p>
            <a:pPr marL="342900" indent="-342900">
              <a:buAutoNum type="arabicParenR"/>
            </a:pPr>
            <a:endParaRPr lang="fr-FR" sz="2800" dirty="0" smtClean="0"/>
          </a:p>
          <a:p>
            <a:pPr marL="342900" indent="-342900">
              <a:buAutoNum type="arabicParenR"/>
            </a:pPr>
            <a:r>
              <a:rPr lang="fr-FR" sz="2800" dirty="0" smtClean="0"/>
              <a:t>PIX </a:t>
            </a:r>
          </a:p>
          <a:p>
            <a:pPr marL="342900" indent="-342900"/>
            <a:endParaRPr lang="fr-FR" sz="2800" dirty="0" smtClean="0"/>
          </a:p>
          <a:p>
            <a:pPr marL="342900" indent="-342900"/>
            <a:r>
              <a:rPr lang="fr-FR" sz="2800" dirty="0" smtClean="0"/>
              <a:t>PAUSE</a:t>
            </a:r>
          </a:p>
          <a:p>
            <a:pPr marL="342900" indent="-342900"/>
            <a:endParaRPr lang="fr-FR" sz="2800" dirty="0" smtClean="0"/>
          </a:p>
          <a:p>
            <a:pPr marL="342900" indent="-342900">
              <a:buFont typeface="+mj-lt"/>
              <a:buAutoNum type="arabicParenR" startAt="3"/>
            </a:pPr>
            <a:r>
              <a:rPr lang="fr-FR" sz="2800" dirty="0" smtClean="0"/>
              <a:t>La place du professeur documentaliste : travail par atelier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-641350"/>
            <a:ext cx="13012738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-600075"/>
            <a:ext cx="13012738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147638"/>
            <a:ext cx="13012738" cy="731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VIDEOS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L’EQUIPE PEDAGOGIQUE</a:t>
            </a:r>
          </a:p>
          <a:p>
            <a:pPr>
              <a:buNone/>
            </a:pPr>
            <a:r>
              <a:rPr lang="fr-FR" dirty="0" smtClean="0">
                <a:hlinkClick r:id="rId2"/>
              </a:rPr>
              <a:t>http://scolawebtv.crdp-versailles.fr/?id=50387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POUR LES ELEVES ET LES PARENTS</a:t>
            </a:r>
          </a:p>
          <a:p>
            <a:pPr>
              <a:buNone/>
            </a:pPr>
            <a:r>
              <a:rPr lang="fr-FR" dirty="0" smtClean="0">
                <a:hlinkClick r:id="rId3"/>
              </a:rPr>
              <a:t>http://scolawebtv.crdp-versailles.fr/?id=50037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INFOS COMPLEMENTAIRES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fr-FR" dirty="0" smtClean="0"/>
              <a:t>	La certification des compétences numériques des élèves sera obligatoire en 3e et Terminale à partir de la rentrée scolaire 2020-2021.</a:t>
            </a:r>
          </a:p>
          <a:p>
            <a:pPr fontAlgn="base">
              <a:buNone/>
            </a:pPr>
            <a:r>
              <a:rPr lang="fr-FR" sz="2000" dirty="0" smtClean="0"/>
              <a:t>Texte officiel : </a:t>
            </a:r>
            <a:r>
              <a:rPr lang="fr-FR" sz="2000" dirty="0" smtClean="0">
                <a:hlinkClick r:id="rId2"/>
              </a:rPr>
              <a:t>Arrêté du 30 août 2019 relatif à la certification </a:t>
            </a:r>
            <a:r>
              <a:rPr lang="fr-FR" sz="2000" dirty="0" err="1" smtClean="0">
                <a:hlinkClick r:id="rId2"/>
              </a:rPr>
              <a:t>Pix</a:t>
            </a:r>
            <a:r>
              <a:rPr lang="fr-FR" sz="2000" dirty="0" smtClean="0">
                <a:hlinkClick r:id="rId2"/>
              </a:rPr>
              <a:t> des compétences numériques</a:t>
            </a:r>
            <a:endParaRPr lang="fr-FR" sz="2000" dirty="0" smtClean="0"/>
          </a:p>
          <a:p>
            <a:pPr fontAlgn="base">
              <a:buNone/>
            </a:pPr>
            <a:endParaRPr lang="fr-FR" sz="2000" dirty="0" smtClean="0"/>
          </a:p>
          <a:p>
            <a:pPr fontAlgn="base">
              <a:buNone/>
            </a:pPr>
            <a:r>
              <a:rPr lang="fr-FR" sz="2000" dirty="0" smtClean="0">
                <a:hlinkClick r:id="rId3"/>
              </a:rPr>
              <a:t>http://www.dane.ac-versailles.fr/etre-accompagne-se-former/pix-qu-est-il-prevu-en-2019-2020-et-2020-2021</a:t>
            </a:r>
            <a:endParaRPr lang="fr-FR" sz="2000" dirty="0" smtClean="0"/>
          </a:p>
          <a:p>
            <a:pPr fontAlgn="base">
              <a:buNone/>
            </a:pPr>
            <a:r>
              <a:rPr lang="fr-FR" sz="2000" dirty="0" smtClean="0">
                <a:hlinkClick r:id="rId4"/>
              </a:rPr>
              <a:t>http://www.dane.ac-versailles.fr/etre-accompagne-se-former/comment-mettre-en-oeuvre-pix-dans-mon-etablissement</a:t>
            </a:r>
            <a:endParaRPr lang="fr-FR" sz="20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7704" y="170080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100" name="Picture 4" descr="Résultat de recherche d'images pour &quot;question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98822"/>
            <a:ext cx="7400925" cy="41624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115616" y="18864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Des questions ?</a:t>
            </a:r>
            <a:endParaRPr lang="fr-FR" sz="4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VALORISATION DU POLE NUMERIQUE DU CDI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04864"/>
            <a:ext cx="8496944" cy="4176464"/>
          </a:xfrm>
        </p:spPr>
        <p:txBody>
          <a:bodyPr>
            <a:normAutofit/>
          </a:bodyPr>
          <a:lstStyle/>
          <a:p>
            <a:r>
              <a:rPr lang="fr-FR" dirty="0" smtClean="0"/>
              <a:t>Comment </a:t>
            </a:r>
            <a:r>
              <a:rPr lang="fr-FR" dirty="0" smtClean="0"/>
              <a:t>faites-vous dans vos établissements </a:t>
            </a:r>
            <a:r>
              <a:rPr lang="fr-FR" dirty="0" smtClean="0"/>
              <a:t>? Echanges de </a:t>
            </a:r>
            <a:r>
              <a:rPr lang="fr-FR" dirty="0" smtClean="0"/>
              <a:t>pratiques</a:t>
            </a:r>
            <a:endParaRPr lang="fr-FR" dirty="0" smtClean="0"/>
          </a:p>
          <a:p>
            <a:r>
              <a:rPr lang="fr-FR" dirty="0" smtClean="0"/>
              <a:t>Quels </a:t>
            </a:r>
            <a:r>
              <a:rPr lang="fr-FR" dirty="0" smtClean="0"/>
              <a:t>outils numériques de communication pour le CDI ?</a:t>
            </a:r>
          </a:p>
          <a:p>
            <a:pPr>
              <a:buNone/>
            </a:pPr>
            <a:r>
              <a:rPr lang="fr-FR" dirty="0" smtClean="0"/>
              <a:t>	Le portail </a:t>
            </a:r>
            <a:r>
              <a:rPr lang="fr-FR" dirty="0" err="1" smtClean="0"/>
              <a:t>Esidoc</a:t>
            </a:r>
            <a:r>
              <a:rPr lang="fr-FR" dirty="0" smtClean="0"/>
              <a:t>, un exemple pour la culture numérique : </a:t>
            </a:r>
            <a:r>
              <a:rPr lang="fr-FR" dirty="0">
                <a:hlinkClick r:id="rId2"/>
              </a:rPr>
              <a:t>http://0750701e.esidoc.fr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smtClean="0"/>
              <a:t>Pages </a:t>
            </a:r>
            <a:r>
              <a:rPr lang="fr-FR" dirty="0" err="1" smtClean="0"/>
              <a:t>Instagram</a:t>
            </a:r>
            <a:r>
              <a:rPr lang="fr-FR" dirty="0" smtClean="0"/>
              <a:t>, blogs …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fr-FR" dirty="0" smtClean="0"/>
              <a:t>Idées de ressources numériques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56673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876256" y="1916832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https://www.ac-paris.fr/portail/jcms/p2_1533287/youtube-et-les-youtubeurs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5472608" cy="289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228184" y="4365104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5"/>
              </a:rPr>
              <a:t>https://eduscol.education.fr/numerique/tout-le-numerique/veille-education-numerique/novembre_2019/banque-de-ressources-inclusives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Veille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>
                <a:hlinkClick r:id="rId2"/>
              </a:rPr>
              <a:t>https://eduscol.education.fr/numerique/tout-le-numerique</a:t>
            </a:r>
            <a:endParaRPr lang="fr-FR" dirty="0" smtClean="0"/>
          </a:p>
          <a:p>
            <a:pPr>
              <a:buNone/>
            </a:pPr>
            <a:r>
              <a:rPr lang="fr-FR" dirty="0" smtClean="0">
                <a:hlinkClick r:id="rId3"/>
              </a:rPr>
              <a:t>https://www.tice-education.fr/</a:t>
            </a: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padlet.com/cdi_danton/l7rwvwvk4rwd</a:t>
            </a: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>
                <a:hlinkClick r:id="rId5"/>
              </a:rPr>
              <a:t>https://www.pearltrees.com/benedou1/pix/id25639400</a:t>
            </a:r>
            <a:endParaRPr lang="fr-FR" dirty="0" smtClean="0"/>
          </a:p>
          <a:p>
            <a:pPr>
              <a:buNone/>
            </a:pPr>
            <a:r>
              <a:rPr lang="fr-FR" smtClean="0">
                <a:hlinkClick r:id="rId6"/>
              </a:rPr>
              <a:t>https://www.pearltrees.com/benedou1/veille-numerique-educatif/id17742478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FUN MOOC</a:t>
            </a:r>
          </a:p>
          <a:p>
            <a:r>
              <a:rPr lang="fr-FR" dirty="0" smtClean="0"/>
              <a:t>MAGISTERE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44824"/>
            <a:ext cx="1597719" cy="201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80928"/>
            <a:ext cx="1580381" cy="20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996952"/>
            <a:ext cx="1512167" cy="199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cadre de référence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hlinkClick r:id="rId2"/>
              </a:rPr>
              <a:t>https://eduscol.education.fr/pid38816/certification-des-competences-numeriques.html</a:t>
            </a:r>
            <a:endParaRPr lang="fr-FR" dirty="0" smtClean="0"/>
          </a:p>
          <a:p>
            <a:endParaRPr lang="fr-FR" dirty="0">
              <a:hlinkClick r:id="rId3"/>
            </a:endParaRPr>
          </a:p>
          <a:p>
            <a:endParaRPr lang="fr-FR" dirty="0" smtClean="0">
              <a:hlinkClick r:id="rId3"/>
            </a:endParaRPr>
          </a:p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883941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ésultat de recherche d'images pour &quot;pause café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408712" cy="4057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QUELLE PLACE POUR LE PROFESSEUR DOCUMENTALISTE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Travail en atelier à partir des fiches de positionnement PIX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Quelles compétences pour quel niveau ?</a:t>
            </a:r>
          </a:p>
          <a:p>
            <a:r>
              <a:rPr lang="fr-FR" dirty="0" smtClean="0"/>
              <a:t>Comment travailler ces compétences (ressources)? Avec quelles disciplines ?</a:t>
            </a:r>
          </a:p>
          <a:p>
            <a:r>
              <a:rPr lang="fr-FR" dirty="0" smtClean="0"/>
              <a:t>Quelle trace écrite, évaluation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Des niveaux de maîtrise bien définis : exemple</a:t>
            </a:r>
            <a:endParaRPr lang="fr-FR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10" y="1150102"/>
            <a:ext cx="8908078" cy="497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51520" y="602128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hlinkClick r:id="rId3"/>
              </a:rPr>
              <a:t> https://citescolaire-lannemezan.mon-ent-occitanie.fr/edul-b/pix-52865.htm?URL_BLOG_FILTRE=%2313177</a:t>
            </a:r>
            <a:r>
              <a:rPr lang="fr-FR" sz="1600" dirty="0" smtClean="0"/>
              <a:t>     diapo 8, téléchargement des autres domaines de compétence</a:t>
            </a:r>
            <a:endParaRPr lang="fr-FR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269776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Les </a:t>
            </a:r>
            <a:r>
              <a:rPr lang="fr-FR" sz="3600" dirty="0" err="1" smtClean="0"/>
              <a:t>établissements</a:t>
            </a:r>
            <a:r>
              <a:rPr lang="fr-FR" sz="3600" dirty="0" smtClean="0"/>
              <a:t> d'enseignement scolaire doivent dispenser une formation aux </a:t>
            </a:r>
            <a:r>
              <a:rPr lang="fr-FR" sz="3600" dirty="0" err="1" smtClean="0"/>
              <a:t>compétences</a:t>
            </a:r>
            <a:r>
              <a:rPr lang="fr-FR" sz="3600" dirty="0" smtClean="0"/>
              <a:t> </a:t>
            </a:r>
            <a:r>
              <a:rPr lang="fr-FR" sz="3600" dirty="0" err="1" smtClean="0"/>
              <a:t>numériques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8507288" cy="43924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fr-FR" sz="9600" dirty="0" smtClean="0"/>
          </a:p>
          <a:p>
            <a:pPr>
              <a:buNone/>
            </a:pPr>
            <a:r>
              <a:rPr lang="fr-FR" sz="9600" dirty="0" smtClean="0"/>
              <a:t>En lien avec :</a:t>
            </a:r>
          </a:p>
          <a:p>
            <a:r>
              <a:rPr lang="fr-FR" sz="9600" dirty="0" smtClean="0"/>
              <a:t>Les programmes </a:t>
            </a:r>
          </a:p>
          <a:p>
            <a:r>
              <a:rPr lang="fr-FR" sz="9600" dirty="0" smtClean="0"/>
              <a:t>Le socle </a:t>
            </a:r>
            <a:r>
              <a:rPr lang="fr-FR" sz="9600" dirty="0"/>
              <a:t>commun de connaissances, de </a:t>
            </a:r>
            <a:r>
              <a:rPr lang="fr-FR" sz="9600" dirty="0" err="1"/>
              <a:t>compétences</a:t>
            </a:r>
            <a:r>
              <a:rPr lang="fr-FR" sz="9600" dirty="0"/>
              <a:t> et de </a:t>
            </a:r>
            <a:r>
              <a:rPr lang="fr-FR" sz="9600" dirty="0" smtClean="0"/>
              <a:t>culture</a:t>
            </a:r>
          </a:p>
          <a:p>
            <a:r>
              <a:rPr lang="fr-FR" sz="9600" dirty="0" smtClean="0"/>
              <a:t>Le cadre </a:t>
            </a:r>
            <a:r>
              <a:rPr lang="fr-FR" sz="9600" dirty="0"/>
              <a:t>de </a:t>
            </a:r>
            <a:r>
              <a:rPr lang="fr-FR" sz="9600" dirty="0" err="1"/>
              <a:t>re</a:t>
            </a:r>
            <a:r>
              <a:rPr lang="fr-FR" sz="9600" dirty="0"/>
              <a:t>́</a:t>
            </a:r>
            <a:r>
              <a:rPr lang="fr-FR" sz="9600" dirty="0" err="1"/>
              <a:t>fe</a:t>
            </a:r>
            <a:r>
              <a:rPr lang="fr-FR" sz="9600" dirty="0"/>
              <a:t>́</a:t>
            </a:r>
            <a:r>
              <a:rPr lang="fr-FR" sz="9600" dirty="0" err="1"/>
              <a:t>rence</a:t>
            </a:r>
            <a:r>
              <a:rPr lang="fr-FR" sz="9600" dirty="0"/>
              <a:t> des </a:t>
            </a:r>
            <a:r>
              <a:rPr lang="fr-FR" sz="9600" dirty="0" err="1"/>
              <a:t>compétences</a:t>
            </a:r>
            <a:r>
              <a:rPr lang="fr-FR" sz="9600" dirty="0"/>
              <a:t> </a:t>
            </a:r>
            <a:r>
              <a:rPr lang="fr-FR" sz="9600" dirty="0" err="1"/>
              <a:t>numériques</a:t>
            </a:r>
            <a:r>
              <a:rPr lang="fr-FR" sz="9600" dirty="0"/>
              <a:t>.</a:t>
            </a:r>
          </a:p>
          <a:p>
            <a:pPr>
              <a:buNone/>
            </a:pPr>
            <a:endParaRPr lang="fr-FR" sz="9600" b="1" dirty="0"/>
          </a:p>
          <a:p>
            <a:r>
              <a:rPr lang="fr-FR" sz="9600" dirty="0"/>
              <a:t>En </a:t>
            </a:r>
            <a:r>
              <a:rPr lang="fr-FR" sz="9600" b="1" dirty="0"/>
              <a:t>fin de cycle 4</a:t>
            </a:r>
            <a:r>
              <a:rPr lang="fr-FR" sz="9600" dirty="0"/>
              <a:t> et en </a:t>
            </a:r>
            <a:r>
              <a:rPr lang="fr-FR" sz="9600" b="1" dirty="0"/>
              <a:t>fin de cycle terminal</a:t>
            </a:r>
            <a:r>
              <a:rPr lang="fr-FR" sz="9600" dirty="0"/>
              <a:t>, une </a:t>
            </a:r>
            <a:r>
              <a:rPr lang="fr-FR" sz="9600" b="1" dirty="0"/>
              <a:t>certification</a:t>
            </a:r>
            <a:r>
              <a:rPr lang="fr-FR" sz="9600" dirty="0"/>
              <a:t> du niveau de </a:t>
            </a:r>
            <a:r>
              <a:rPr lang="fr-FR" sz="9600" dirty="0" err="1"/>
              <a:t>maîtrise</a:t>
            </a:r>
            <a:r>
              <a:rPr lang="fr-FR" sz="9600" dirty="0"/>
              <a:t> des </a:t>
            </a:r>
            <a:r>
              <a:rPr lang="fr-FR" sz="9600" dirty="0" err="1"/>
              <a:t>compétences</a:t>
            </a:r>
            <a:r>
              <a:rPr lang="fr-FR" sz="9600" dirty="0"/>
              <a:t> </a:t>
            </a:r>
            <a:r>
              <a:rPr lang="fr-FR" sz="9600" dirty="0" err="1"/>
              <a:t>numériques</a:t>
            </a:r>
            <a:r>
              <a:rPr lang="fr-FR" sz="9600" dirty="0"/>
              <a:t> est </a:t>
            </a:r>
            <a:r>
              <a:rPr lang="fr-FR" sz="9600" dirty="0" err="1"/>
              <a:t>délivrée</a:t>
            </a:r>
            <a:r>
              <a:rPr lang="fr-FR" sz="9600" dirty="0"/>
              <a:t> à tous les </a:t>
            </a:r>
            <a:r>
              <a:rPr lang="fr-FR" sz="9600" dirty="0" err="1" smtClean="0"/>
              <a:t>élèves</a:t>
            </a:r>
            <a:r>
              <a:rPr lang="fr-FR" sz="9600" dirty="0" smtClean="0"/>
              <a:t>. </a:t>
            </a:r>
          </a:p>
          <a:p>
            <a:pPr>
              <a:buNone/>
            </a:pPr>
            <a:r>
              <a:rPr lang="fr-FR" sz="9600" dirty="0"/>
              <a:t>	</a:t>
            </a:r>
            <a:r>
              <a:rPr lang="fr-FR" sz="9600" dirty="0" smtClean="0"/>
              <a:t>Le </a:t>
            </a:r>
            <a:r>
              <a:rPr lang="fr-FR" sz="9600" dirty="0"/>
              <a:t>livret scolaire de l'</a:t>
            </a:r>
            <a:r>
              <a:rPr lang="fr-FR" sz="9600" dirty="0" err="1"/>
              <a:t>élève</a:t>
            </a:r>
            <a:r>
              <a:rPr lang="fr-FR" sz="9600" dirty="0"/>
              <a:t> porte la mention de la certification obtenue.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4024"/>
            <a:ext cx="7519154" cy="189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043608" y="31409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https://pix.fr/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371703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https://youtu.be/1B8fBmLIsh8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184482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Cette certification officielle nationale est reconnue par les établissements scolaires et par les entreprises. Elle doit être renouvelée tous les 3 ans.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292080" y="357301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S’AUTO EVALUER</a:t>
            </a:r>
          </a:p>
          <a:p>
            <a:r>
              <a:rPr lang="fr-FR" dirty="0" smtClean="0"/>
              <a:t>DEVELOPPER DES COMPETENCES ET LES CERTIFIER EN EPLE</a:t>
            </a:r>
            <a:endParaRPr lang="fr-FR" dirty="0"/>
          </a:p>
        </p:txBody>
      </p:sp>
      <p:pic>
        <p:nvPicPr>
          <p:cNvPr id="2052" name="Picture 4" descr="Résultat de recherche d'images pour &quot;OBJECTIFS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7" y="2214923"/>
            <a:ext cx="1728192" cy="1474724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043608" y="43651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6"/>
              </a:rPr>
              <a:t>https://youtu.be/x9C9tK7SU7g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544522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16 COMPETENCES reparties en 5 domaines, et 8 NIVEAUX</a:t>
            </a:r>
          </a:p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Faire le test de découverte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hlinkClick r:id="rId2"/>
              </a:rPr>
              <a:t>	https://app.pix.fr/assessments/3521722/challenges/rec3FMoD8h9USTktb</a:t>
            </a:r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40767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TUTOS</a:t>
            </a:r>
            <a:endParaRPr lang="fr-F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005" y="1600200"/>
            <a:ext cx="65239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ACCES</a:t>
            </a:r>
            <a:endParaRPr lang="fr-F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67" y="1484784"/>
            <a:ext cx="8596833" cy="370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9388" y="258613"/>
            <a:ext cx="4228876" cy="56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39552" y="4766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 RESUME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3645024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http://www.dane.ac-versailles.fr/etre-accompagne-se-former/qu-est-ce-que-pix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280</Words>
  <Application>Microsoft Office PowerPoint</Application>
  <PresentationFormat>Affichage à l'écran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Le cadre de référence</vt:lpstr>
      <vt:lpstr>Des niveaux de maîtrise bien définis : exemple</vt:lpstr>
      <vt:lpstr>Les établissements d'enseignement scolaire doivent dispenser une formation aux compétences numériques</vt:lpstr>
      <vt:lpstr>Diapositive 5</vt:lpstr>
      <vt:lpstr>Faire le test de découverte</vt:lpstr>
      <vt:lpstr>DES TUTOS</vt:lpstr>
      <vt:lpstr>ACCES</vt:lpstr>
      <vt:lpstr>Diapositive 9</vt:lpstr>
      <vt:lpstr>Diapositive 10</vt:lpstr>
      <vt:lpstr>Diapositive 11</vt:lpstr>
      <vt:lpstr>Diapositive 12</vt:lpstr>
      <vt:lpstr>VIDEOS</vt:lpstr>
      <vt:lpstr>INFOS COMPLEMENTAIRES</vt:lpstr>
      <vt:lpstr>Diapositive 15</vt:lpstr>
      <vt:lpstr>VALORISATION DU POLE NUMERIQUE DU CDI </vt:lpstr>
      <vt:lpstr>Idées de ressources numériques</vt:lpstr>
      <vt:lpstr>Veille numérique</vt:lpstr>
      <vt:lpstr>FORMATIONS</vt:lpstr>
      <vt:lpstr>Diapositive 20</vt:lpstr>
      <vt:lpstr>QUELLE PLACE POUR LE PROFESSEUR DOCUMENTALISTE ?</vt:lpstr>
    </vt:vector>
  </TitlesOfParts>
  <Company>Hachette Livre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Ressources numériques</dc:title>
  <dc:creator>BDOUKHAN</dc:creator>
  <cp:lastModifiedBy>BDOUKHAN</cp:lastModifiedBy>
  <cp:revision>46</cp:revision>
  <dcterms:created xsi:type="dcterms:W3CDTF">2020-01-08T13:07:20Z</dcterms:created>
  <dcterms:modified xsi:type="dcterms:W3CDTF">2020-01-28T16:35:23Z</dcterms:modified>
</cp:coreProperties>
</file>