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58" r:id="rId5"/>
    <p:sldId id="280" r:id="rId6"/>
    <p:sldId id="259" r:id="rId7"/>
    <p:sldId id="260" r:id="rId8"/>
    <p:sldId id="281" r:id="rId9"/>
    <p:sldId id="261" r:id="rId10"/>
    <p:sldId id="262" r:id="rId11"/>
    <p:sldId id="263" r:id="rId12"/>
    <p:sldId id="264" r:id="rId13"/>
    <p:sldId id="276" r:id="rId14"/>
    <p:sldId id="265" r:id="rId15"/>
    <p:sldId id="266" r:id="rId16"/>
    <p:sldId id="267" r:id="rId17"/>
    <p:sldId id="277" r:id="rId18"/>
    <p:sldId id="268" r:id="rId19"/>
    <p:sldId id="269" r:id="rId20"/>
    <p:sldId id="279" r:id="rId21"/>
    <p:sldId id="270" r:id="rId22"/>
    <p:sldId id="271" r:id="rId23"/>
    <p:sldId id="272" r:id="rId24"/>
    <p:sldId id="273" r:id="rId25"/>
    <p:sldId id="274" r:id="rId26"/>
    <p:sldId id="275"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21" autoAdjust="0"/>
  </p:normalViewPr>
  <p:slideViewPr>
    <p:cSldViewPr snapToGrid="0" snapToObjects="1">
      <p:cViewPr varScale="1">
        <p:scale>
          <a:sx n="82" d="100"/>
          <a:sy n="82" d="100"/>
        </p:scale>
        <p:origin x="8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229264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424441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217739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403316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289844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67C6E7-CA53-A04E-9530-2D4550A44A41}" type="datetimeFigureOut">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251961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67C6E7-CA53-A04E-9530-2D4550A44A41}" type="datetimeFigureOut">
              <a:rPr lang="fr-FR" smtClean="0"/>
              <a:t>17/03/2019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299058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467C6E7-CA53-A04E-9530-2D4550A44A41}" type="datetimeFigureOut">
              <a:rPr lang="fr-FR" smtClean="0"/>
              <a:t>17/03/2019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382410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67C6E7-CA53-A04E-9530-2D4550A44A41}" type="datetimeFigureOut">
              <a:rPr lang="fr-FR" smtClean="0"/>
              <a:t>17/03/2019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43061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67C6E7-CA53-A04E-9530-2D4550A44A41}" type="datetimeFigureOut">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336900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67C6E7-CA53-A04E-9530-2D4550A44A41}" type="datetimeFigureOut">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5EC921-E78E-D84F-BD63-DAE8FFE5BD36}" type="slidenum">
              <a:rPr lang="fr-FR" smtClean="0"/>
              <a:t>‹N°›</a:t>
            </a:fld>
            <a:endParaRPr lang="fr-FR"/>
          </a:p>
        </p:txBody>
      </p:sp>
    </p:spTree>
    <p:extLst>
      <p:ext uri="{BB962C8B-B14F-4D97-AF65-F5344CB8AC3E}">
        <p14:creationId xmlns:p14="http://schemas.microsoft.com/office/powerpoint/2010/main" val="364685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7C6E7-CA53-A04E-9530-2D4550A44A41}" type="datetimeFigureOut">
              <a:rPr lang="fr-FR" smtClean="0"/>
              <a:t>17/03/2019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EC921-E78E-D84F-BD63-DAE8FFE5BD36}" type="slidenum">
              <a:rPr lang="fr-FR" smtClean="0"/>
              <a:t>‹N°›</a:t>
            </a:fld>
            <a:endParaRPr lang="fr-FR"/>
          </a:p>
        </p:txBody>
      </p:sp>
    </p:spTree>
    <p:extLst>
      <p:ext uri="{BB962C8B-B14F-4D97-AF65-F5344CB8AC3E}">
        <p14:creationId xmlns:p14="http://schemas.microsoft.com/office/powerpoint/2010/main" val="422191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reseau-canope.fr/bsd/sequence.aspx?bloc=57095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accent2"/>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
            </a:r>
            <a:br>
              <a:rPr lang="fr-FR" sz="54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br>
            <a:r>
              <a:rPr lang="fr-FR" sz="54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
            </a:r>
            <a:br>
              <a:rPr lang="fr-FR" sz="54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br>
            <a:r>
              <a:rPr lang="fr-FR"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Comment faciliter l’apprentissage de la production d’écrit?</a:t>
            </a:r>
            <a:br>
              <a:rPr lang="fr-FR"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br>
            <a:r>
              <a:rPr lang="fr-FR" sz="54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
            </a:r>
            <a:br>
              <a:rPr lang="fr-FR" sz="54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br>
            <a:endParaRPr lang="fr-FR" sz="54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3" name="Sous-titre 2"/>
          <p:cNvSpPr>
            <a:spLocks noGrp="1"/>
          </p:cNvSpPr>
          <p:nvPr>
            <p:ph type="subTitle" idx="1"/>
          </p:nvPr>
        </p:nvSpPr>
        <p:spPr/>
        <p:txBody>
          <a:bodyPr>
            <a:normAutofit/>
          </a:bodyPr>
          <a:lstStyle/>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pPr algn="r"/>
            <a:endParaRPr lang="fr-FR" sz="1400" dirty="0"/>
          </a:p>
        </p:txBody>
      </p:sp>
    </p:spTree>
    <p:extLst>
      <p:ext uri="{BB962C8B-B14F-4D97-AF65-F5344CB8AC3E}">
        <p14:creationId xmlns:p14="http://schemas.microsoft.com/office/powerpoint/2010/main" val="3857770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554" y="274638"/>
            <a:ext cx="8229600" cy="1143000"/>
          </a:xfrm>
        </p:spPr>
        <p:txBody>
          <a:bodyPr/>
          <a:lstStyle/>
          <a:p>
            <a:endParaRPr lang="fr-FR"/>
          </a:p>
        </p:txBody>
      </p:sp>
      <p:sp>
        <p:nvSpPr>
          <p:cNvPr id="3" name="Espace réservé du contenu 2"/>
          <p:cNvSpPr>
            <a:spLocks noGrp="1"/>
          </p:cNvSpPr>
          <p:nvPr>
            <p:ph idx="1"/>
          </p:nvPr>
        </p:nvSpPr>
        <p:spPr>
          <a:xfrm>
            <a:off x="457200" y="439564"/>
            <a:ext cx="8229600" cy="5686600"/>
          </a:xfrm>
        </p:spPr>
        <p:txBody>
          <a:bodyPr>
            <a:normAutofit fontScale="85000" lnSpcReduction="20000"/>
          </a:bodyPr>
          <a:lstStyle/>
          <a:p>
            <a:pPr marL="0" indent="0" algn="ctr">
              <a:buNone/>
            </a:pPr>
            <a:r>
              <a:rPr lang="fr-FR" sz="3800" b="1" dirty="0">
                <a:solidFill>
                  <a:srgbClr val="FF0000"/>
                </a:solidFill>
              </a:rPr>
              <a:t>Texte de </a:t>
            </a:r>
            <a:r>
              <a:rPr lang="fr-FR" sz="3800" b="1" dirty="0" smtClean="0">
                <a:solidFill>
                  <a:srgbClr val="FF0000"/>
                </a:solidFill>
              </a:rPr>
              <a:t>Mikaël</a:t>
            </a:r>
          </a:p>
          <a:p>
            <a:pPr marL="0" indent="0" algn="ctr">
              <a:buNone/>
            </a:pPr>
            <a:endParaRPr lang="en-GB" dirty="0"/>
          </a:p>
          <a:p>
            <a:pPr marL="0" indent="0">
              <a:buNone/>
            </a:pPr>
            <a:r>
              <a:rPr lang="fr-FR" dirty="0" err="1">
                <a:latin typeface="Chalkboard"/>
                <a:cs typeface="Chalkboard"/>
              </a:rPr>
              <a:t>Croâ</a:t>
            </a:r>
            <a:r>
              <a:rPr lang="fr-FR" dirty="0">
                <a:latin typeface="Chalkboard"/>
                <a:cs typeface="Chalkboard"/>
              </a:rPr>
              <a:t> entendit un cri terrible Il vola il vola et tout à cous il </a:t>
            </a:r>
            <a:r>
              <a:rPr lang="fr-FR" dirty="0" err="1">
                <a:latin typeface="Chalkboard"/>
                <a:cs typeface="Chalkboard"/>
              </a:rPr>
              <a:t>vui</a:t>
            </a:r>
            <a:r>
              <a:rPr lang="fr-FR" dirty="0">
                <a:latin typeface="Chalkboard"/>
                <a:cs typeface="Chalkboard"/>
              </a:rPr>
              <a:t> un corbeau et un </a:t>
            </a:r>
            <a:r>
              <a:rPr lang="fr-FR" dirty="0" err="1">
                <a:latin typeface="Chalkboard"/>
                <a:cs typeface="Chalkboard"/>
              </a:rPr>
              <a:t>renarre</a:t>
            </a:r>
            <a:r>
              <a:rPr lang="fr-FR" dirty="0">
                <a:latin typeface="Chalkboard"/>
                <a:cs typeface="Chalkboard"/>
              </a:rPr>
              <a:t> le </a:t>
            </a:r>
            <a:r>
              <a:rPr lang="fr-FR" dirty="0" err="1">
                <a:latin typeface="Chalkboard"/>
                <a:cs typeface="Chalkboard"/>
              </a:rPr>
              <a:t>renarre</a:t>
            </a:r>
            <a:r>
              <a:rPr lang="fr-FR" dirty="0">
                <a:latin typeface="Chalkboard"/>
                <a:cs typeface="Chalkboard"/>
              </a:rPr>
              <a:t> </a:t>
            </a:r>
            <a:r>
              <a:rPr lang="fr-FR" dirty="0" err="1">
                <a:latin typeface="Chalkboard"/>
                <a:cs typeface="Chalkboard"/>
              </a:rPr>
              <a:t>couire</a:t>
            </a:r>
            <a:r>
              <a:rPr lang="fr-FR" dirty="0">
                <a:latin typeface="Chalkboard"/>
                <a:cs typeface="Chalkboard"/>
              </a:rPr>
              <a:t> pour </a:t>
            </a:r>
            <a:r>
              <a:rPr lang="fr-FR" dirty="0" err="1">
                <a:latin typeface="Chalkboard"/>
                <a:cs typeface="Chalkboard"/>
              </a:rPr>
              <a:t>atrapé</a:t>
            </a:r>
            <a:r>
              <a:rPr lang="fr-FR" dirty="0">
                <a:latin typeface="Chalkboard"/>
                <a:cs typeface="Chalkboard"/>
              </a:rPr>
              <a:t> le corbeau </a:t>
            </a:r>
            <a:r>
              <a:rPr lang="fr-FR" dirty="0" err="1">
                <a:latin typeface="Chalkboard"/>
                <a:cs typeface="Chalkboard"/>
              </a:rPr>
              <a:t>nouoir</a:t>
            </a:r>
            <a:r>
              <a:rPr lang="fr-FR" dirty="0">
                <a:latin typeface="Chalkboard"/>
                <a:cs typeface="Chalkboard"/>
              </a:rPr>
              <a:t>, il le </a:t>
            </a:r>
            <a:r>
              <a:rPr lang="fr-FR" dirty="0" err="1">
                <a:latin typeface="Chalkboard"/>
                <a:cs typeface="Chalkboard"/>
              </a:rPr>
              <a:t>sava</a:t>
            </a:r>
            <a:r>
              <a:rPr lang="fr-FR" dirty="0">
                <a:latin typeface="Chalkboard"/>
                <a:cs typeface="Chalkboard"/>
              </a:rPr>
              <a:t> </a:t>
            </a:r>
            <a:r>
              <a:rPr lang="fr-FR" dirty="0" err="1">
                <a:latin typeface="Chalkboard"/>
                <a:cs typeface="Chalkboard"/>
              </a:rPr>
              <a:t>lotre</a:t>
            </a:r>
            <a:r>
              <a:rPr lang="fr-FR" dirty="0">
                <a:latin typeface="Chalkboard"/>
                <a:cs typeface="Chalkboard"/>
              </a:rPr>
              <a:t> corbeau qui s'appelle </a:t>
            </a:r>
            <a:r>
              <a:rPr lang="fr-FR" dirty="0" err="1">
                <a:latin typeface="Chalkboard"/>
                <a:cs typeface="Chalkboard"/>
              </a:rPr>
              <a:t>blens</a:t>
            </a:r>
            <a:r>
              <a:rPr lang="fr-FR" dirty="0">
                <a:latin typeface="Chalkboard"/>
                <a:cs typeface="Chalkboard"/>
              </a:rPr>
              <a:t> le corbeau </a:t>
            </a:r>
            <a:r>
              <a:rPr lang="fr-FR" dirty="0" err="1">
                <a:latin typeface="Chalkboard"/>
                <a:cs typeface="Chalkboard"/>
              </a:rPr>
              <a:t>blens</a:t>
            </a:r>
            <a:r>
              <a:rPr lang="fr-FR" dirty="0">
                <a:latin typeface="Chalkboard"/>
                <a:cs typeface="Chalkboard"/>
              </a:rPr>
              <a:t> le </a:t>
            </a:r>
            <a:r>
              <a:rPr lang="fr-FR" dirty="0" err="1">
                <a:latin typeface="Chalkboard"/>
                <a:cs typeface="Chalkboard"/>
              </a:rPr>
              <a:t>remèrsie</a:t>
            </a:r>
            <a:r>
              <a:rPr lang="fr-FR" dirty="0">
                <a:latin typeface="Chalkboard"/>
                <a:cs typeface="Chalkboard"/>
              </a:rPr>
              <a:t> Corbeau noir lui demande.</a:t>
            </a:r>
            <a:endParaRPr lang="en-GB" dirty="0">
              <a:latin typeface="Chalkboard"/>
              <a:cs typeface="Chalkboard"/>
            </a:endParaRPr>
          </a:p>
          <a:p>
            <a:pPr marL="0" lvl="0" indent="0">
              <a:buNone/>
            </a:pPr>
            <a:r>
              <a:rPr lang="fr-FR" dirty="0" smtClean="0">
                <a:latin typeface="Chalkboard"/>
                <a:cs typeface="Chalkboard"/>
              </a:rPr>
              <a:t>- </a:t>
            </a:r>
            <a:r>
              <a:rPr lang="fr-FR" dirty="0" err="1" smtClean="0">
                <a:latin typeface="Chalkboard"/>
                <a:cs typeface="Chalkboard"/>
              </a:rPr>
              <a:t>Commen</a:t>
            </a:r>
            <a:r>
              <a:rPr lang="fr-FR" dirty="0" smtClean="0">
                <a:latin typeface="Chalkboard"/>
                <a:cs typeface="Chalkboard"/>
              </a:rPr>
              <a:t> </a:t>
            </a:r>
            <a:r>
              <a:rPr lang="fr-FR" dirty="0">
                <a:latin typeface="Chalkboard"/>
                <a:cs typeface="Chalkboard"/>
              </a:rPr>
              <a:t>tu </a:t>
            </a:r>
            <a:r>
              <a:rPr lang="fr-FR" dirty="0" err="1">
                <a:latin typeface="Chalkboard"/>
                <a:cs typeface="Chalkboard"/>
              </a:rPr>
              <a:t>tappelle</a:t>
            </a:r>
            <a:r>
              <a:rPr lang="fr-FR" dirty="0">
                <a:latin typeface="Chalkboard"/>
                <a:cs typeface="Chalkboard"/>
              </a:rPr>
              <a:t> moi je </a:t>
            </a:r>
            <a:r>
              <a:rPr lang="fr-FR" dirty="0" err="1">
                <a:latin typeface="Chalkboard"/>
                <a:cs typeface="Chalkboard"/>
              </a:rPr>
              <a:t>mappelle</a:t>
            </a:r>
            <a:r>
              <a:rPr lang="fr-FR" dirty="0">
                <a:latin typeface="Chalkboard"/>
                <a:cs typeface="Chalkboard"/>
              </a:rPr>
              <a:t> Corbeau </a:t>
            </a:r>
            <a:r>
              <a:rPr lang="fr-FR" dirty="0" err="1">
                <a:latin typeface="Chalkboard"/>
                <a:cs typeface="Chalkboard"/>
              </a:rPr>
              <a:t>blens</a:t>
            </a:r>
            <a:r>
              <a:rPr lang="fr-FR" dirty="0">
                <a:latin typeface="Chalkboard"/>
                <a:cs typeface="Chalkboard"/>
              </a:rPr>
              <a:t> dit et toi ?</a:t>
            </a:r>
            <a:endParaRPr lang="en-GB" dirty="0">
              <a:latin typeface="Chalkboard"/>
              <a:cs typeface="Chalkboard"/>
            </a:endParaRPr>
          </a:p>
          <a:p>
            <a:pPr marL="0" lvl="0" indent="0">
              <a:buNone/>
            </a:pPr>
            <a:r>
              <a:rPr lang="fr-FR" dirty="0" smtClean="0">
                <a:latin typeface="Chalkboard"/>
                <a:cs typeface="Chalkboard"/>
              </a:rPr>
              <a:t>- Je </a:t>
            </a:r>
            <a:r>
              <a:rPr lang="fr-FR" dirty="0" err="1">
                <a:latin typeface="Chalkboard"/>
                <a:cs typeface="Chalkboard"/>
              </a:rPr>
              <a:t>mappelle</a:t>
            </a:r>
            <a:r>
              <a:rPr lang="fr-FR" dirty="0">
                <a:latin typeface="Chalkboard"/>
                <a:cs typeface="Chalkboard"/>
              </a:rPr>
              <a:t> Corbeau noir. Corbeau noir tu à un ami non et toi ?</a:t>
            </a:r>
            <a:endParaRPr lang="en-GB" dirty="0">
              <a:latin typeface="Chalkboard"/>
              <a:cs typeface="Chalkboard"/>
            </a:endParaRPr>
          </a:p>
          <a:p>
            <a:pPr marL="0" lvl="0" indent="0">
              <a:buNone/>
            </a:pPr>
            <a:r>
              <a:rPr lang="fr-FR" dirty="0" smtClean="0">
                <a:latin typeface="Chalkboard"/>
                <a:cs typeface="Chalkboard"/>
              </a:rPr>
              <a:t>- Moi </a:t>
            </a:r>
            <a:r>
              <a:rPr lang="fr-FR" dirty="0" err="1">
                <a:latin typeface="Chalkboard"/>
                <a:cs typeface="Chalkboard"/>
              </a:rPr>
              <a:t>ausies</a:t>
            </a:r>
            <a:r>
              <a:rPr lang="fr-FR" dirty="0">
                <a:latin typeface="Chalkboard"/>
                <a:cs typeface="Chalkboard"/>
              </a:rPr>
              <a:t> je </a:t>
            </a:r>
            <a:r>
              <a:rPr lang="fr-FR" dirty="0" err="1">
                <a:latin typeface="Chalkboard"/>
                <a:cs typeface="Chalkboard"/>
              </a:rPr>
              <a:t>nai</a:t>
            </a:r>
            <a:r>
              <a:rPr lang="fr-FR" dirty="0">
                <a:latin typeface="Chalkboard"/>
                <a:cs typeface="Chalkboard"/>
              </a:rPr>
              <a:t> pas de </a:t>
            </a:r>
            <a:r>
              <a:rPr lang="fr-FR" dirty="0" err="1">
                <a:latin typeface="Chalkboard"/>
                <a:cs typeface="Chalkboard"/>
              </a:rPr>
              <a:t>copin</a:t>
            </a:r>
            <a:r>
              <a:rPr lang="fr-FR" dirty="0">
                <a:latin typeface="Chalkboard"/>
                <a:cs typeface="Chalkboard"/>
              </a:rPr>
              <a:t> tu me cosse.</a:t>
            </a:r>
            <a:endParaRPr lang="en-GB" dirty="0">
              <a:latin typeface="Chalkboard"/>
              <a:cs typeface="Chalkboard"/>
            </a:endParaRPr>
          </a:p>
          <a:p>
            <a:pPr marL="0" indent="0">
              <a:buNone/>
            </a:pPr>
            <a:r>
              <a:rPr lang="fr-FR" dirty="0" smtClean="0">
                <a:latin typeface="Chalkboard"/>
                <a:cs typeface="Chalkboard"/>
              </a:rPr>
              <a:t>- Oui</a:t>
            </a:r>
            <a:r>
              <a:rPr lang="fr-FR" dirty="0">
                <a:latin typeface="Chalkboard"/>
                <a:cs typeface="Chalkboard"/>
              </a:rPr>
              <a:t>. Maintenant que tu es mon ami, dit </a:t>
            </a:r>
            <a:r>
              <a:rPr lang="fr-FR" dirty="0" err="1">
                <a:latin typeface="Chalkboard"/>
                <a:cs typeface="Chalkboard"/>
              </a:rPr>
              <a:t>Croâ</a:t>
            </a:r>
            <a:r>
              <a:rPr lang="fr-FR" dirty="0">
                <a:latin typeface="Chalkboard"/>
                <a:cs typeface="Chalkboard"/>
              </a:rPr>
              <a:t>, je suis le plus heureux des oiseaux. Fin.</a:t>
            </a:r>
            <a:r>
              <a:rPr lang="en-GB" dirty="0" smtClean="0">
                <a:effectLst/>
                <a:latin typeface="Chalkboard"/>
                <a:cs typeface="Chalkboard"/>
              </a:rPr>
              <a:t> </a:t>
            </a:r>
            <a:endParaRPr lang="fr-FR" dirty="0">
              <a:latin typeface="Chalkboard"/>
              <a:cs typeface="Chalkboard"/>
            </a:endParaRPr>
          </a:p>
        </p:txBody>
      </p:sp>
    </p:spTree>
    <p:extLst>
      <p:ext uri="{BB962C8B-B14F-4D97-AF65-F5344CB8AC3E}">
        <p14:creationId xmlns:p14="http://schemas.microsoft.com/office/powerpoint/2010/main" val="246648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701040"/>
            <a:ext cx="8229600" cy="5425123"/>
          </a:xfrm>
        </p:spPr>
        <p:txBody>
          <a:bodyPr>
            <a:normAutofit lnSpcReduction="10000"/>
          </a:bodyPr>
          <a:lstStyle/>
          <a:p>
            <a:pPr marL="0" lvl="0" indent="0" algn="ctr">
              <a:buNone/>
            </a:pPr>
            <a:r>
              <a:rPr lang="fr-FR" sz="3600" b="1" dirty="0" smtClean="0">
                <a:solidFill>
                  <a:srgbClr val="FF0000"/>
                </a:solidFill>
              </a:rPr>
              <a:t>Conclusion</a:t>
            </a:r>
          </a:p>
          <a:p>
            <a:pPr marL="0" lvl="0" indent="0" algn="ctr">
              <a:buNone/>
            </a:pPr>
            <a:endParaRPr lang="fr-FR" dirty="0" smtClean="0"/>
          </a:p>
          <a:p>
            <a:pPr marL="0" lvl="0" indent="0">
              <a:buNone/>
            </a:pPr>
            <a:r>
              <a:rPr lang="fr-FR" dirty="0" smtClean="0"/>
              <a:t>On </a:t>
            </a:r>
            <a:r>
              <a:rPr lang="fr-FR" dirty="0"/>
              <a:t>voit un décalage net entre les compétences </a:t>
            </a:r>
            <a:r>
              <a:rPr lang="fr-FR" dirty="0" smtClean="0"/>
              <a:t>narratives, textuelles et linguistiques des deux élèves.</a:t>
            </a:r>
          </a:p>
          <a:p>
            <a:pPr marL="0" lvl="0" indent="0">
              <a:buNone/>
            </a:pPr>
            <a:r>
              <a:rPr lang="fr-FR" b="1" dirty="0" smtClean="0">
                <a:solidFill>
                  <a:srgbClr val="FF6600"/>
                </a:solidFill>
                <a:latin typeface="Wingdings"/>
                <a:ea typeface="Wingdings"/>
                <a:cs typeface="Wingdings"/>
                <a:sym typeface="Wingdings"/>
              </a:rPr>
              <a:t></a:t>
            </a:r>
            <a:r>
              <a:rPr lang="fr-FR" dirty="0" smtClean="0"/>
              <a:t>Le récit de Mikaël est </a:t>
            </a:r>
            <a:r>
              <a:rPr lang="fr-FR" dirty="0"/>
              <a:t>construit, vivant, avec une vraie </a:t>
            </a:r>
            <a:r>
              <a:rPr lang="fr-FR" dirty="0" smtClean="0"/>
              <a:t>péripétie</a:t>
            </a:r>
            <a:r>
              <a:rPr lang="fr-FR" dirty="0"/>
              <a:t> </a:t>
            </a:r>
            <a:r>
              <a:rPr lang="fr-FR" dirty="0" smtClean="0"/>
              <a:t>mais les </a:t>
            </a:r>
            <a:r>
              <a:rPr lang="fr-FR" dirty="0"/>
              <a:t>compétences </a:t>
            </a:r>
            <a:r>
              <a:rPr lang="fr-FR" dirty="0" smtClean="0"/>
              <a:t>linguistiques sont défaillantes.</a:t>
            </a:r>
          </a:p>
          <a:p>
            <a:pPr marL="0" lvl="0" indent="0">
              <a:buNone/>
            </a:pPr>
            <a:r>
              <a:rPr lang="fr-FR" b="1" dirty="0">
                <a:solidFill>
                  <a:srgbClr val="FF0000"/>
                </a:solidFill>
                <a:latin typeface="Wingdings"/>
                <a:ea typeface="Wingdings"/>
                <a:cs typeface="Wingdings"/>
                <a:sym typeface="Wingdings"/>
              </a:rPr>
              <a:t></a:t>
            </a:r>
            <a:r>
              <a:rPr lang="fr-FR" dirty="0" smtClean="0"/>
              <a:t> Le récit de Ludovic </a:t>
            </a:r>
            <a:r>
              <a:rPr lang="fr-FR" dirty="0"/>
              <a:t>n'a pas de problèmes de langue, mais </a:t>
            </a:r>
            <a:r>
              <a:rPr lang="fr-FR" dirty="0" smtClean="0"/>
              <a:t>il est </a:t>
            </a:r>
            <a:r>
              <a:rPr lang="fr-FR" dirty="0"/>
              <a:t>plat et </a:t>
            </a:r>
            <a:r>
              <a:rPr lang="fr-FR" dirty="0" smtClean="0"/>
              <a:t>ne fait pas preuve de vivacité ni d’évolution narrative.</a:t>
            </a:r>
            <a:endParaRPr lang="fr-FR" dirty="0"/>
          </a:p>
        </p:txBody>
      </p:sp>
    </p:spTree>
    <p:extLst>
      <p:ext uri="{BB962C8B-B14F-4D97-AF65-F5344CB8AC3E}">
        <p14:creationId xmlns:p14="http://schemas.microsoft.com/office/powerpoint/2010/main" val="346771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47040"/>
            <a:ext cx="8229600" cy="5679123"/>
          </a:xfrm>
        </p:spPr>
        <p:txBody>
          <a:bodyPr/>
          <a:lstStyle/>
          <a:p>
            <a:pPr marL="0" lvl="0" indent="0" algn="ctr">
              <a:buNone/>
            </a:pPr>
            <a:r>
              <a:rPr lang="fr-FR" sz="2800" b="1" dirty="0" smtClean="0">
                <a:solidFill>
                  <a:srgbClr val="FF6600"/>
                </a:solidFill>
              </a:rPr>
              <a:t>2. Penser </a:t>
            </a:r>
            <a:r>
              <a:rPr lang="fr-FR" sz="2800" b="1" dirty="0">
                <a:solidFill>
                  <a:srgbClr val="FF6600"/>
                </a:solidFill>
              </a:rPr>
              <a:t>à la fois « langue » et « langage » : complexité de la tâche d'écriture </a:t>
            </a:r>
            <a:endParaRPr lang="en-GB" sz="2800" dirty="0">
              <a:solidFill>
                <a:srgbClr val="FF6600"/>
              </a:solidFill>
            </a:endParaRPr>
          </a:p>
          <a:p>
            <a:pPr marL="0" indent="0">
              <a:buNone/>
            </a:pPr>
            <a:r>
              <a:rPr lang="fr-FR" sz="2800" b="1" dirty="0">
                <a:solidFill>
                  <a:srgbClr val="FF6600"/>
                </a:solidFill>
                <a:latin typeface="Wingdings"/>
                <a:ea typeface="Wingdings"/>
                <a:cs typeface="Wingdings"/>
                <a:sym typeface="Wingdings"/>
              </a:rPr>
              <a:t></a:t>
            </a:r>
            <a:r>
              <a:rPr lang="fr-FR" sz="2800" dirty="0" smtClean="0"/>
              <a:t>Écrire </a:t>
            </a:r>
            <a:r>
              <a:rPr lang="fr-FR" sz="2800" dirty="0"/>
              <a:t>implique différents savoirs et savoir-faire, en synergie : on ne peut pas </a:t>
            </a:r>
            <a:r>
              <a:rPr lang="fr-FR" sz="2800" i="1" dirty="0"/>
              <a:t>tout</a:t>
            </a:r>
            <a:r>
              <a:rPr lang="fr-FR" sz="2800" dirty="0"/>
              <a:t> demander </a:t>
            </a:r>
            <a:r>
              <a:rPr lang="fr-FR" sz="2800" i="1" dirty="0"/>
              <a:t>tout le temps</a:t>
            </a:r>
            <a:r>
              <a:rPr lang="fr-FR" sz="2800" dirty="0"/>
              <a:t> à </a:t>
            </a:r>
            <a:r>
              <a:rPr lang="fr-FR" sz="2800" i="1" dirty="0"/>
              <a:t>tous</a:t>
            </a:r>
            <a:r>
              <a:rPr lang="fr-FR" sz="2800" dirty="0"/>
              <a:t>.</a:t>
            </a:r>
            <a:endParaRPr lang="en-GB" sz="2800" dirty="0"/>
          </a:p>
          <a:p>
            <a:pPr marL="0" indent="0">
              <a:buNone/>
            </a:pPr>
            <a:r>
              <a:rPr lang="fr-FR" sz="2000" dirty="0"/>
              <a:t>cf. </a:t>
            </a:r>
            <a:r>
              <a:rPr lang="fr-FR" sz="2000" dirty="0" err="1"/>
              <a:t>Brissaud</a:t>
            </a:r>
            <a:r>
              <a:rPr lang="fr-FR" sz="2000" dirty="0"/>
              <a:t> et </a:t>
            </a:r>
            <a:r>
              <a:rPr lang="fr-FR" sz="2000" dirty="0" err="1"/>
              <a:t>Cogis</a:t>
            </a:r>
            <a:r>
              <a:rPr lang="fr-FR" sz="2000" dirty="0"/>
              <a:t>, </a:t>
            </a:r>
            <a:r>
              <a:rPr lang="fr-FR" sz="2000" i="1" dirty="0"/>
              <a:t>Pour enseigner et apprendre l'orthographe</a:t>
            </a:r>
            <a:r>
              <a:rPr lang="fr-FR" sz="2000" dirty="0"/>
              <a:t>, pp. 278-</a:t>
            </a:r>
            <a:r>
              <a:rPr lang="fr-FR" sz="2000" dirty="0" smtClean="0"/>
              <a:t>27</a:t>
            </a:r>
            <a:endParaRPr lang="en-GB" sz="2000" dirty="0"/>
          </a:p>
        </p:txBody>
      </p:sp>
      <p:pic>
        <p:nvPicPr>
          <p:cNvPr id="4" name="Image 3"/>
          <p:cNvPicPr/>
          <p:nvPr/>
        </p:nvPicPr>
        <p:blipFill>
          <a:blip r:embed="rId2" cstate="print"/>
          <a:srcRect/>
          <a:stretch>
            <a:fillRect/>
          </a:stretch>
        </p:blipFill>
        <p:spPr bwMode="auto">
          <a:xfrm>
            <a:off x="589280" y="3180080"/>
            <a:ext cx="7680960" cy="3139440"/>
          </a:xfrm>
          <a:prstGeom prst="rect">
            <a:avLst/>
          </a:prstGeom>
          <a:noFill/>
          <a:ln w="9525">
            <a:noFill/>
            <a:miter lim="800000"/>
            <a:headEnd/>
            <a:tailEnd/>
          </a:ln>
        </p:spPr>
      </p:pic>
    </p:spTree>
    <p:extLst>
      <p:ext uri="{BB962C8B-B14F-4D97-AF65-F5344CB8AC3E}">
        <p14:creationId xmlns:p14="http://schemas.microsoft.com/office/powerpoint/2010/main" val="401819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t="-115752" b="-115752"/>
          <a:stretch>
            <a:fillRect/>
          </a:stretch>
        </p:blipFill>
        <p:spPr bwMode="auto">
          <a:xfrm>
            <a:off x="457200" y="0"/>
            <a:ext cx="8229600" cy="6309360"/>
          </a:xfrm>
          <a:prstGeom prst="rect">
            <a:avLst/>
          </a:prstGeom>
          <a:noFill/>
          <a:ln w="9525">
            <a:noFill/>
            <a:miter lim="800000"/>
            <a:headEnd/>
            <a:tailEnd/>
          </a:ln>
        </p:spPr>
      </p:pic>
    </p:spTree>
    <p:extLst>
      <p:ext uri="{BB962C8B-B14F-4D97-AF65-F5344CB8AC3E}">
        <p14:creationId xmlns:p14="http://schemas.microsoft.com/office/powerpoint/2010/main" val="61985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396240"/>
            <a:ext cx="8229600" cy="5729923"/>
          </a:xfrm>
        </p:spPr>
        <p:txBody>
          <a:bodyPr>
            <a:normAutofit lnSpcReduction="10000"/>
          </a:bodyPr>
          <a:lstStyle/>
          <a:p>
            <a:pPr marL="0" lvl="0" indent="0">
              <a:buNone/>
            </a:pPr>
            <a:r>
              <a:rPr lang="fr-FR" b="1" dirty="0" smtClean="0">
                <a:solidFill>
                  <a:srgbClr val="FF6600"/>
                </a:solidFill>
              </a:rPr>
              <a:t>3. L’investissement </a:t>
            </a:r>
            <a:r>
              <a:rPr lang="fr-FR" b="1" dirty="0">
                <a:solidFill>
                  <a:srgbClr val="FF6600"/>
                </a:solidFill>
              </a:rPr>
              <a:t>du sujet-écrivant : </a:t>
            </a:r>
            <a:r>
              <a:rPr lang="fr-FR" b="1" dirty="0" smtClean="0">
                <a:solidFill>
                  <a:srgbClr val="FF6600"/>
                </a:solidFill>
              </a:rPr>
              <a:t>un engagement du rapport langage/école</a:t>
            </a:r>
            <a:endParaRPr lang="en-GB" dirty="0">
              <a:solidFill>
                <a:srgbClr val="FF6600"/>
              </a:solidFill>
            </a:endParaRPr>
          </a:p>
          <a:p>
            <a:pPr marL="0" indent="0">
              <a:buNone/>
            </a:pPr>
            <a:r>
              <a:rPr lang="fr-FR" dirty="0"/>
              <a:t>Écrire, c’est toujours </a:t>
            </a:r>
            <a:r>
              <a:rPr lang="fr-FR" i="1" dirty="0"/>
              <a:t>s’engager comme sujet écrivant</a:t>
            </a:r>
            <a:r>
              <a:rPr lang="fr-FR" dirty="0"/>
              <a:t>, ce qui, selon les élèves et les contextes, peut être facile ou (très) difficile.</a:t>
            </a:r>
            <a:endParaRPr lang="en-GB" dirty="0"/>
          </a:p>
          <a:p>
            <a:pPr marL="0" indent="0" algn="ctr">
              <a:buNone/>
            </a:pPr>
            <a:r>
              <a:rPr lang="fr-FR" b="1" dirty="0" smtClean="0">
                <a:solidFill>
                  <a:srgbClr val="FF0000"/>
                </a:solidFill>
              </a:rPr>
              <a:t>a) Exemples au cycle 3</a:t>
            </a:r>
            <a:r>
              <a:rPr lang="fr-FR" b="1" dirty="0" smtClean="0">
                <a:solidFill>
                  <a:srgbClr val="FF6600"/>
                </a:solidFill>
              </a:rPr>
              <a:t> </a:t>
            </a:r>
          </a:p>
          <a:p>
            <a:pPr marL="0" indent="0" algn="ctr">
              <a:buNone/>
            </a:pPr>
            <a:r>
              <a:rPr lang="fr-FR" sz="2400" dirty="0"/>
              <a:t>(</a:t>
            </a:r>
            <a:r>
              <a:rPr lang="fr-FR" sz="2400" dirty="0" smtClean="0"/>
              <a:t>D</a:t>
            </a:r>
            <a:r>
              <a:rPr lang="fr-FR" sz="2400" dirty="0"/>
              <a:t>. </a:t>
            </a:r>
            <a:r>
              <a:rPr lang="fr-FR" sz="2400" dirty="0" err="1"/>
              <a:t>Bucheton</a:t>
            </a:r>
            <a:r>
              <a:rPr lang="fr-FR" sz="2400" dirty="0"/>
              <a:t>, </a:t>
            </a:r>
            <a:r>
              <a:rPr lang="fr-FR" sz="2400" i="1" dirty="0"/>
              <a:t>Refonder l’enseignement de l’écriture</a:t>
            </a:r>
            <a:r>
              <a:rPr lang="fr-FR" sz="2400" dirty="0"/>
              <a:t>, Retz, </a:t>
            </a:r>
            <a:r>
              <a:rPr lang="fr-FR" sz="2400" dirty="0" smtClean="0"/>
              <a:t>2014)</a:t>
            </a:r>
            <a:endParaRPr lang="en-GB" sz="2400" dirty="0"/>
          </a:p>
          <a:p>
            <a:pPr marL="0" indent="0">
              <a:buNone/>
            </a:pPr>
            <a:r>
              <a:rPr lang="fr-FR" dirty="0" smtClean="0"/>
              <a:t> </a:t>
            </a:r>
            <a:r>
              <a:rPr lang="fr-FR" sz="2800" dirty="0"/>
              <a:t>Les élèves sont allés visiter une </a:t>
            </a:r>
            <a:r>
              <a:rPr lang="fr-FR" sz="2800" dirty="0" smtClean="0"/>
              <a:t>ferme (CM1).</a:t>
            </a:r>
            <a:endParaRPr lang="en-GB" sz="2800" dirty="0"/>
          </a:p>
          <a:p>
            <a:pPr marL="0" indent="0">
              <a:buNone/>
            </a:pPr>
            <a:r>
              <a:rPr lang="fr-FR" b="1" dirty="0">
                <a:solidFill>
                  <a:srgbClr val="FF6600"/>
                </a:solidFill>
                <a:latin typeface="Wingdings"/>
                <a:ea typeface="Wingdings"/>
                <a:cs typeface="Wingdings"/>
                <a:sym typeface="Wingdings"/>
              </a:rPr>
              <a:t></a:t>
            </a:r>
            <a:r>
              <a:rPr lang="fr-FR" dirty="0" smtClean="0"/>
              <a:t>Consigne : </a:t>
            </a:r>
            <a:r>
              <a:rPr lang="fr-FR" dirty="0"/>
              <a:t>« Vous écrivez un article pour le journal scolaire. Vous racontez votre visite et vous donnez vos impressions. »</a:t>
            </a:r>
            <a:endParaRPr lang="en-GB" dirty="0"/>
          </a:p>
          <a:p>
            <a:endParaRPr lang="fr-FR" dirty="0"/>
          </a:p>
        </p:txBody>
      </p:sp>
    </p:spTree>
    <p:extLst>
      <p:ext uri="{BB962C8B-B14F-4D97-AF65-F5344CB8AC3E}">
        <p14:creationId xmlns:p14="http://schemas.microsoft.com/office/powerpoint/2010/main" val="35842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6600"/>
                </a:solidFill>
              </a:rPr>
              <a:t>Texte de Marie  </a:t>
            </a:r>
            <a:endParaRPr lang="fr-FR" b="1" dirty="0">
              <a:solidFill>
                <a:srgbClr val="FF6600"/>
              </a:solidFill>
            </a:endParaRPr>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t="-9027" b="-9027"/>
          <a:stretch>
            <a:fillRect/>
          </a:stretch>
        </p:blipFill>
        <p:spPr bwMode="auto">
          <a:xfrm>
            <a:off x="345440" y="1107440"/>
            <a:ext cx="8503920" cy="5405120"/>
          </a:xfrm>
          <a:prstGeom prst="rect">
            <a:avLst/>
          </a:prstGeom>
          <a:noFill/>
          <a:ln>
            <a:noFill/>
          </a:ln>
        </p:spPr>
      </p:pic>
    </p:spTree>
    <p:extLst>
      <p:ext uri="{BB962C8B-B14F-4D97-AF65-F5344CB8AC3E}">
        <p14:creationId xmlns:p14="http://schemas.microsoft.com/office/powerpoint/2010/main" val="352805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Texte d’Elodie :</a:t>
            </a:r>
            <a:endParaRPr lang="fr-FR" dirty="0">
              <a:solidFill>
                <a:srgbClr val="FF0000"/>
              </a:solidFill>
            </a:endParaRPr>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rcRect t="-49129" b="-49129"/>
          <a:stretch>
            <a:fillRect/>
          </a:stretch>
        </p:blipFill>
        <p:spPr bwMode="auto">
          <a:xfrm>
            <a:off x="457200" y="447040"/>
            <a:ext cx="8554720" cy="6187440"/>
          </a:xfrm>
          <a:prstGeom prst="rect">
            <a:avLst/>
          </a:prstGeom>
          <a:noFill/>
          <a:ln>
            <a:noFill/>
          </a:ln>
        </p:spPr>
      </p:pic>
    </p:spTree>
    <p:extLst>
      <p:ext uri="{BB962C8B-B14F-4D97-AF65-F5344CB8AC3E}">
        <p14:creationId xmlns:p14="http://schemas.microsoft.com/office/powerpoint/2010/main" val="329642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3600" dirty="0" smtClean="0"/>
              <a:t>Comment </a:t>
            </a:r>
            <a:r>
              <a:rPr lang="fr-FR" sz="3600" dirty="0"/>
              <a:t>évaluez-vous le texte </a:t>
            </a:r>
            <a:endParaRPr lang="fr-FR" sz="3600" dirty="0" smtClean="0"/>
          </a:p>
          <a:p>
            <a:pPr marL="0" indent="0" algn="ctr">
              <a:buNone/>
            </a:pPr>
            <a:r>
              <a:rPr lang="fr-FR" sz="3600" dirty="0" smtClean="0"/>
              <a:t>de </a:t>
            </a:r>
            <a:r>
              <a:rPr lang="fr-FR" sz="3600" dirty="0"/>
              <a:t>chaque enfant ? </a:t>
            </a:r>
            <a:endParaRPr lang="fr-FR" sz="3600" dirty="0" smtClean="0"/>
          </a:p>
          <a:p>
            <a:pPr marL="0" indent="0" algn="ctr">
              <a:buNone/>
            </a:pPr>
            <a:endParaRPr lang="fr-FR" sz="3600" dirty="0" smtClean="0"/>
          </a:p>
          <a:p>
            <a:pPr marL="0" indent="0">
              <a:buNone/>
            </a:pPr>
            <a:r>
              <a:rPr lang="fr-FR" sz="3600" b="1" dirty="0" smtClean="0">
                <a:solidFill>
                  <a:srgbClr val="FF6600"/>
                </a:solidFill>
                <a:latin typeface="Wingdings"/>
                <a:ea typeface="Wingdings"/>
                <a:cs typeface="Wingdings"/>
                <a:sym typeface="Wingdings"/>
              </a:rPr>
              <a:t></a:t>
            </a:r>
            <a:r>
              <a:rPr lang="fr-FR" sz="3600" dirty="0">
                <a:sym typeface="Wingdings"/>
              </a:rPr>
              <a:t>p</a:t>
            </a:r>
            <a:r>
              <a:rPr lang="fr-FR" sz="3600" dirty="0" smtClean="0"/>
              <a:t>ar </a:t>
            </a:r>
            <a:r>
              <a:rPr lang="fr-FR" sz="3600" dirty="0"/>
              <a:t>rapport à la consigne donnée ? </a:t>
            </a:r>
            <a:endParaRPr lang="fr-FR" sz="3600" dirty="0" smtClean="0"/>
          </a:p>
          <a:p>
            <a:pPr marL="0" indent="0">
              <a:buNone/>
            </a:pPr>
            <a:r>
              <a:rPr lang="fr-FR" sz="3600" b="1" dirty="0" smtClean="0">
                <a:solidFill>
                  <a:srgbClr val="FF6600"/>
                </a:solidFill>
                <a:latin typeface="Wingdings"/>
                <a:ea typeface="Wingdings"/>
                <a:cs typeface="Wingdings"/>
                <a:sym typeface="Wingdings"/>
              </a:rPr>
              <a:t></a:t>
            </a:r>
            <a:r>
              <a:rPr lang="fr-FR" sz="3600" dirty="0">
                <a:sym typeface="Wingdings"/>
              </a:rPr>
              <a:t>p</a:t>
            </a:r>
            <a:r>
              <a:rPr lang="fr-FR" sz="3600" dirty="0" smtClean="0"/>
              <a:t>ar </a:t>
            </a:r>
            <a:r>
              <a:rPr lang="fr-FR" sz="3600" dirty="0"/>
              <a:t>rapport à ce que vous pensez être un texte « réussi », dans le contexte posé ?</a:t>
            </a:r>
          </a:p>
          <a:p>
            <a:endParaRPr lang="fr-FR" sz="3600" dirty="0"/>
          </a:p>
        </p:txBody>
      </p:sp>
    </p:spTree>
    <p:extLst>
      <p:ext uri="{BB962C8B-B14F-4D97-AF65-F5344CB8AC3E}">
        <p14:creationId xmlns:p14="http://schemas.microsoft.com/office/powerpoint/2010/main" val="9370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74638"/>
            <a:ext cx="8229600" cy="5851525"/>
          </a:xfrm>
        </p:spPr>
        <p:txBody>
          <a:bodyPr>
            <a:normAutofit fontScale="85000" lnSpcReduction="20000"/>
          </a:bodyPr>
          <a:lstStyle/>
          <a:p>
            <a:pPr marL="0" indent="0">
              <a:buNone/>
            </a:pPr>
            <a:endParaRPr lang="en-GB" dirty="0">
              <a:solidFill>
                <a:srgbClr val="FF0000"/>
              </a:solidFill>
            </a:endParaRPr>
          </a:p>
          <a:p>
            <a:pPr marL="0" indent="0" algn="ctr">
              <a:buNone/>
            </a:pPr>
            <a:r>
              <a:rPr lang="fr-FR" sz="3800" b="1" dirty="0" smtClean="0">
                <a:solidFill>
                  <a:srgbClr val="FF6600"/>
                </a:solidFill>
              </a:rPr>
              <a:t>b) Analyse </a:t>
            </a:r>
            <a:r>
              <a:rPr lang="fr-FR" sz="3800" b="1" dirty="0">
                <a:solidFill>
                  <a:srgbClr val="FF6600"/>
                </a:solidFill>
              </a:rPr>
              <a:t>de D. </a:t>
            </a:r>
            <a:r>
              <a:rPr lang="fr-FR" sz="3800" b="1" dirty="0" err="1">
                <a:solidFill>
                  <a:srgbClr val="FF6600"/>
                </a:solidFill>
              </a:rPr>
              <a:t>Bucheton</a:t>
            </a:r>
            <a:r>
              <a:rPr lang="fr-FR" sz="3800" b="1" dirty="0">
                <a:solidFill>
                  <a:srgbClr val="FF6600"/>
                </a:solidFill>
              </a:rPr>
              <a:t> </a:t>
            </a:r>
            <a:r>
              <a:rPr lang="fr-FR" sz="3800" b="1" dirty="0" smtClean="0">
                <a:solidFill>
                  <a:srgbClr val="FF6600"/>
                </a:solidFill>
              </a:rPr>
              <a:t> </a:t>
            </a:r>
            <a:endParaRPr lang="en-GB" dirty="0"/>
          </a:p>
          <a:p>
            <a:pPr marL="0" indent="0">
              <a:buNone/>
            </a:pPr>
            <a:r>
              <a:rPr lang="fr-FR" b="1" dirty="0">
                <a:solidFill>
                  <a:srgbClr val="FF6600"/>
                </a:solidFill>
                <a:latin typeface="Wingdings"/>
                <a:ea typeface="Wingdings"/>
                <a:cs typeface="Wingdings"/>
                <a:sym typeface="Wingdings"/>
              </a:rPr>
              <a:t></a:t>
            </a:r>
            <a:r>
              <a:rPr lang="fr-FR" dirty="0" smtClean="0"/>
              <a:t>Les </a:t>
            </a:r>
            <a:r>
              <a:rPr lang="fr-FR" dirty="0"/>
              <a:t>deux élèves ont obéi à la consigne, ont fait leur travail très soigneusement et en s’appliquant. </a:t>
            </a:r>
            <a:endParaRPr lang="fr-FR" dirty="0" smtClean="0"/>
          </a:p>
          <a:p>
            <a:pPr marL="0" indent="0">
              <a:buNone/>
            </a:pPr>
            <a:r>
              <a:rPr lang="fr-FR" b="1" dirty="0">
                <a:solidFill>
                  <a:srgbClr val="FF6600"/>
                </a:solidFill>
                <a:latin typeface="Wingdings"/>
                <a:ea typeface="Wingdings"/>
                <a:cs typeface="Wingdings"/>
                <a:sym typeface="Wingdings"/>
              </a:rPr>
              <a:t></a:t>
            </a:r>
            <a:r>
              <a:rPr lang="fr-FR" dirty="0" smtClean="0"/>
              <a:t>Pourtant</a:t>
            </a:r>
            <a:r>
              <a:rPr lang="fr-FR" dirty="0"/>
              <a:t>, on voit que le texte de Marie, très construit, décentré, pensé comme un documentaire explicatif, est très différent de celui d’Elodie, qui juxtapose des phrases courtes centrées sur des impressions ponctuelles ou des moments précis qui ont marqué (positivement !) l’enfant</a:t>
            </a:r>
            <a:r>
              <a:rPr lang="fr-FR" dirty="0" smtClean="0"/>
              <a:t>.</a:t>
            </a:r>
          </a:p>
          <a:p>
            <a:pPr marL="0" indent="0">
              <a:buNone/>
            </a:pPr>
            <a:endParaRPr lang="en-GB" dirty="0"/>
          </a:p>
          <a:p>
            <a:pPr marL="0" indent="0" algn="ctr">
              <a:buNone/>
            </a:pPr>
            <a:r>
              <a:rPr lang="fr-FR" b="1" dirty="0" smtClean="0">
                <a:solidFill>
                  <a:srgbClr val="FF0000"/>
                </a:solidFill>
              </a:rPr>
              <a:t>Question </a:t>
            </a:r>
          </a:p>
          <a:p>
            <a:pPr marL="0" indent="0">
              <a:buNone/>
            </a:pPr>
            <a:r>
              <a:rPr lang="fr-FR" b="1" dirty="0" smtClean="0">
                <a:solidFill>
                  <a:srgbClr val="FF0000"/>
                </a:solidFill>
                <a:latin typeface="Wingdings"/>
                <a:ea typeface="Wingdings"/>
                <a:cs typeface="Wingdings"/>
                <a:sym typeface="Wingdings"/>
              </a:rPr>
              <a:t></a:t>
            </a:r>
            <a:r>
              <a:rPr lang="fr-FR" dirty="0" smtClean="0"/>
              <a:t>Où </a:t>
            </a:r>
            <a:r>
              <a:rPr lang="fr-FR" dirty="0"/>
              <a:t>est l’obstacle didactique qui fait que les enfants ont des représentations différentes de ce qu’elles doivent </a:t>
            </a:r>
            <a:r>
              <a:rPr lang="fr-FR" dirty="0" smtClean="0"/>
              <a:t>produire</a:t>
            </a:r>
            <a:r>
              <a:rPr lang="fr-FR" dirty="0"/>
              <a:t>?</a:t>
            </a:r>
          </a:p>
        </p:txBody>
      </p:sp>
    </p:spTree>
    <p:extLst>
      <p:ext uri="{BB962C8B-B14F-4D97-AF65-F5344CB8AC3E}">
        <p14:creationId xmlns:p14="http://schemas.microsoft.com/office/powerpoint/2010/main" val="349793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t="11396" b="11396"/>
          <a:stretch>
            <a:fillRect/>
          </a:stretch>
        </p:blipFill>
        <p:spPr bwMode="auto">
          <a:xfrm>
            <a:off x="457200" y="436880"/>
            <a:ext cx="8229600" cy="5689283"/>
          </a:xfrm>
          <a:prstGeom prst="rect">
            <a:avLst/>
          </a:prstGeom>
          <a:noFill/>
          <a:ln w="9525">
            <a:noFill/>
            <a:miter lim="800000"/>
            <a:headEnd/>
            <a:tailEnd/>
          </a:ln>
        </p:spPr>
      </p:pic>
    </p:spTree>
    <p:extLst>
      <p:ext uri="{BB962C8B-B14F-4D97-AF65-F5344CB8AC3E}">
        <p14:creationId xmlns:p14="http://schemas.microsoft.com/office/powerpoint/2010/main" val="4085695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579438"/>
            <a:ext cx="8229600" cy="5546725"/>
          </a:xfrm>
        </p:spPr>
        <p:txBody>
          <a:bodyPr/>
          <a:lstStyle/>
          <a:p>
            <a:pPr marL="0" indent="0" algn="ctr">
              <a:buNone/>
            </a:pPr>
            <a:r>
              <a:rPr lang="fr-FR" b="1" dirty="0" smtClean="0">
                <a:solidFill>
                  <a:schemeClr val="accent2"/>
                </a:solidFill>
              </a:rPr>
              <a:t>Bibliographie </a:t>
            </a:r>
            <a:endParaRPr lang="en-GB" dirty="0">
              <a:solidFill>
                <a:schemeClr val="accent2"/>
              </a:solidFill>
            </a:endParaRPr>
          </a:p>
          <a:p>
            <a:r>
              <a:rPr lang="fr-FR" dirty="0"/>
              <a:t>       </a:t>
            </a:r>
            <a:endParaRPr lang="en-GB" dirty="0"/>
          </a:p>
          <a:p>
            <a:endParaRPr lang="fr-FR" dirty="0"/>
          </a:p>
        </p:txBody>
      </p:sp>
      <p:pic>
        <p:nvPicPr>
          <p:cNvPr id="4" name="Image 3" descr="Résultat de recherche d'im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47521"/>
            <a:ext cx="2582559" cy="3822164"/>
          </a:xfrm>
          <a:prstGeom prst="rect">
            <a:avLst/>
          </a:prstGeom>
          <a:noFill/>
          <a:ln>
            <a:noFill/>
          </a:ln>
        </p:spPr>
      </p:pic>
      <p:pic>
        <p:nvPicPr>
          <p:cNvPr id="7" name="Image 6" descr="http://pmcdn.priceminister.com/photo/68434769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063" y="1747521"/>
            <a:ext cx="2352690" cy="3895039"/>
          </a:xfrm>
          <a:prstGeom prst="rect">
            <a:avLst/>
          </a:prstGeom>
          <a:noFill/>
          <a:ln>
            <a:noFill/>
          </a:ln>
        </p:spPr>
      </p:pic>
      <p:pic>
        <p:nvPicPr>
          <p:cNvPr id="9" name="Image 8" descr="http://18b-gouttedor.scola.ac-paris.fr/IMG/jpg/cogis_2.jpg"/>
          <p:cNvPicPr/>
          <p:nvPr/>
        </p:nvPicPr>
        <p:blipFill rotWithShape="1">
          <a:blip r:embed="rId4" cstate="print">
            <a:extLst>
              <a:ext uri="{28A0092B-C50C-407E-A947-70E740481C1C}">
                <a14:useLocalDpi xmlns:a14="http://schemas.microsoft.com/office/drawing/2010/main" val="0"/>
              </a:ext>
            </a:extLst>
          </a:blip>
          <a:srcRect l="11547" r="11958"/>
          <a:stretch/>
        </p:blipFill>
        <p:spPr bwMode="auto">
          <a:xfrm>
            <a:off x="6058696" y="1747522"/>
            <a:ext cx="2628103" cy="389503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04110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064" y="211642"/>
            <a:ext cx="8694228" cy="4154983"/>
          </a:xfrm>
          <a:prstGeom prst="rect">
            <a:avLst/>
          </a:prstGeom>
        </p:spPr>
        <p:txBody>
          <a:bodyPr wrap="square">
            <a:spAutoFit/>
          </a:bodyPr>
          <a:lstStyle/>
          <a:p>
            <a:pPr lvl="0"/>
            <a:endParaRPr lang="fr-FR" sz="4400" b="1" dirty="0" smtClean="0">
              <a:solidFill>
                <a:srgbClr val="FF0000"/>
              </a:solidFill>
            </a:endParaRPr>
          </a:p>
          <a:p>
            <a:pPr lvl="0" algn="ctr"/>
            <a:r>
              <a:rPr lang="fr-FR" sz="4400" b="1" dirty="0" smtClean="0">
                <a:solidFill>
                  <a:srgbClr val="FF0000"/>
                </a:solidFill>
              </a:rPr>
              <a:t>II</a:t>
            </a:r>
            <a:r>
              <a:rPr lang="fr-FR" sz="4400" b="1" dirty="0">
                <a:solidFill>
                  <a:srgbClr val="FF0000"/>
                </a:solidFill>
              </a:rPr>
              <a:t>. Des principes qui s'appliquent : trois exemples d’écrits courts </a:t>
            </a:r>
            <a:endParaRPr lang="fr-FR" sz="4400" b="1" dirty="0" smtClean="0">
              <a:solidFill>
                <a:srgbClr val="FF0000"/>
              </a:solidFill>
            </a:endParaRPr>
          </a:p>
          <a:p>
            <a:pPr lvl="0" algn="ctr"/>
            <a:r>
              <a:rPr lang="fr-FR" sz="4400" b="1" dirty="0" smtClean="0">
                <a:solidFill>
                  <a:srgbClr val="FF0000"/>
                </a:solidFill>
              </a:rPr>
              <a:t>qui </a:t>
            </a:r>
            <a:r>
              <a:rPr lang="fr-FR" sz="4400" b="1" dirty="0">
                <a:solidFill>
                  <a:srgbClr val="FF0000"/>
                </a:solidFill>
              </a:rPr>
              <a:t>permettent de devenir </a:t>
            </a:r>
            <a:endParaRPr lang="fr-FR" sz="4400" b="1" dirty="0" smtClean="0">
              <a:solidFill>
                <a:srgbClr val="FF0000"/>
              </a:solidFill>
            </a:endParaRPr>
          </a:p>
          <a:p>
            <a:pPr lvl="0" algn="ctr"/>
            <a:r>
              <a:rPr lang="fr-FR" sz="4400" b="1" dirty="0" smtClean="0">
                <a:solidFill>
                  <a:srgbClr val="FF0000"/>
                </a:solidFill>
              </a:rPr>
              <a:t>"</a:t>
            </a:r>
            <a:r>
              <a:rPr lang="fr-FR" sz="4400" b="1" dirty="0">
                <a:solidFill>
                  <a:srgbClr val="FF0000"/>
                </a:solidFill>
              </a:rPr>
              <a:t>sujet-scripteur" et/ou d’écrire en pensant à son lecteur </a:t>
            </a:r>
            <a:endParaRPr lang="en-GB" sz="4400" dirty="0">
              <a:solidFill>
                <a:srgbClr val="FF0000"/>
              </a:solidFill>
            </a:endParaRPr>
          </a:p>
        </p:txBody>
      </p:sp>
    </p:spTree>
    <p:extLst>
      <p:ext uri="{BB962C8B-B14F-4D97-AF65-F5344CB8AC3E}">
        <p14:creationId xmlns:p14="http://schemas.microsoft.com/office/powerpoint/2010/main" val="251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274638"/>
            <a:ext cx="8229600" cy="5851525"/>
          </a:xfrm>
        </p:spPr>
        <p:txBody>
          <a:bodyPr>
            <a:normAutofit fontScale="92500" lnSpcReduction="20000"/>
          </a:bodyPr>
          <a:lstStyle/>
          <a:p>
            <a:pPr marL="0" indent="0">
              <a:buNone/>
            </a:pPr>
            <a:r>
              <a:rPr lang="fr-FR" dirty="0" smtClean="0"/>
              <a:t>Ces trois exemples permettent à l’élève :</a:t>
            </a:r>
            <a:endParaRPr lang="en-GB" dirty="0"/>
          </a:p>
          <a:p>
            <a:pPr marL="0" lvl="0" indent="0">
              <a:buNone/>
            </a:pPr>
            <a:r>
              <a:rPr lang="fr-FR" b="1" dirty="0" smtClean="0">
                <a:solidFill>
                  <a:srgbClr val="FF6600"/>
                </a:solidFill>
              </a:rPr>
              <a:t>- d’entrer facilement dans </a:t>
            </a:r>
            <a:r>
              <a:rPr lang="fr-FR" b="1" dirty="0">
                <a:solidFill>
                  <a:srgbClr val="FF6600"/>
                </a:solidFill>
              </a:rPr>
              <a:t>l’écriture</a:t>
            </a:r>
            <a:r>
              <a:rPr lang="fr-FR" dirty="0"/>
              <a:t>, qu’il ne soit pas bloqué au départ : soit parce qu’il y a un enjeu affectif (</a:t>
            </a:r>
            <a:r>
              <a:rPr lang="fr-FR" i="1" dirty="0"/>
              <a:t>boite aux lettres</a:t>
            </a:r>
            <a:r>
              <a:rPr lang="fr-FR" dirty="0"/>
              <a:t>), soit parce qu’il pourrait facilement répondre à l’oral, dans une situation conversationnelle ordinaire – y compris de plaisanteries partagées - (</a:t>
            </a:r>
            <a:r>
              <a:rPr lang="fr-FR" i="1" dirty="0"/>
              <a:t>jogging d’écriture</a:t>
            </a:r>
            <a:r>
              <a:rPr lang="fr-FR" dirty="0"/>
              <a:t>), soit parce qu’il cherche la solution en groupe, à plusieurs (</a:t>
            </a:r>
            <a:r>
              <a:rPr lang="fr-FR" i="1" dirty="0"/>
              <a:t>géométrie au CM1</a:t>
            </a:r>
            <a:r>
              <a:rPr lang="fr-FR" dirty="0" smtClean="0"/>
              <a:t>).</a:t>
            </a:r>
            <a:endParaRPr lang="en-GB" dirty="0"/>
          </a:p>
          <a:p>
            <a:pPr marL="0" lvl="0" indent="0">
              <a:buNone/>
            </a:pPr>
            <a:r>
              <a:rPr lang="fr-FR" b="1" dirty="0" smtClean="0">
                <a:solidFill>
                  <a:srgbClr val="FF6600"/>
                </a:solidFill>
              </a:rPr>
              <a:t>- d’adopter </a:t>
            </a:r>
            <a:r>
              <a:rPr lang="fr-FR" b="1" dirty="0">
                <a:solidFill>
                  <a:srgbClr val="FF6600"/>
                </a:solidFill>
              </a:rPr>
              <a:t>une posture </a:t>
            </a:r>
            <a:r>
              <a:rPr lang="fr-FR" b="1" dirty="0" smtClean="0">
                <a:solidFill>
                  <a:srgbClr val="FF6600"/>
                </a:solidFill>
              </a:rPr>
              <a:t>d’auteur</a:t>
            </a:r>
            <a:r>
              <a:rPr lang="fr-FR" dirty="0" smtClean="0"/>
              <a:t> </a:t>
            </a:r>
            <a:r>
              <a:rPr lang="fr-FR" dirty="0"/>
              <a:t>de celui qui écrit en pensant à son destinataire car cela donne sens à l’écrit et c’est ce qu’on cherche à construire comme </a:t>
            </a:r>
            <a:r>
              <a:rPr lang="fr-FR" i="1" dirty="0"/>
              <a:t>posture </a:t>
            </a:r>
            <a:r>
              <a:rPr lang="fr-FR" i="1" dirty="0" smtClean="0"/>
              <a:t>méta</a:t>
            </a:r>
            <a:r>
              <a:rPr lang="fr-FR" i="1" dirty="0"/>
              <a:t>.</a:t>
            </a:r>
            <a:r>
              <a:rPr lang="fr-FR" i="1" dirty="0" smtClean="0"/>
              <a:t> </a:t>
            </a:r>
            <a:r>
              <a:rPr lang="fr-FR" dirty="0" smtClean="0"/>
              <a:t>(Ce que </a:t>
            </a:r>
            <a:r>
              <a:rPr lang="fr-FR" dirty="0"/>
              <a:t>j’écris sera-t-il compris de mon lecteur ? Est-ce que cela va l’intéresser, l’amuser, le faire agir comme je le souhaite, etc. </a:t>
            </a:r>
            <a:r>
              <a:rPr lang="fr-FR" dirty="0" smtClean="0"/>
              <a:t>?)</a:t>
            </a:r>
            <a:endParaRPr lang="en-GB" dirty="0"/>
          </a:p>
          <a:p>
            <a:endParaRPr lang="fr-FR" dirty="0"/>
          </a:p>
        </p:txBody>
      </p:sp>
    </p:spTree>
    <p:extLst>
      <p:ext uri="{BB962C8B-B14F-4D97-AF65-F5344CB8AC3E}">
        <p14:creationId xmlns:p14="http://schemas.microsoft.com/office/powerpoint/2010/main" val="98138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869762"/>
            <a:ext cx="8229600" cy="5256402"/>
          </a:xfrm>
        </p:spPr>
        <p:txBody>
          <a:bodyPr>
            <a:normAutofit fontScale="85000" lnSpcReduction="10000"/>
          </a:bodyPr>
          <a:lstStyle/>
          <a:p>
            <a:pPr marL="0" indent="0" algn="ctr">
              <a:buNone/>
            </a:pPr>
            <a:r>
              <a:rPr lang="en-GB" sz="3800" b="1" dirty="0" smtClean="0">
                <a:solidFill>
                  <a:srgbClr val="FF6600"/>
                </a:solidFill>
              </a:rPr>
              <a:t>1. Le </a:t>
            </a:r>
            <a:r>
              <a:rPr lang="en-GB" sz="3800" b="1" dirty="0" err="1" smtClean="0">
                <a:solidFill>
                  <a:srgbClr val="FF6600"/>
                </a:solidFill>
              </a:rPr>
              <a:t>jeu</a:t>
            </a:r>
            <a:r>
              <a:rPr lang="en-GB" sz="3800" b="1" dirty="0" smtClean="0">
                <a:solidFill>
                  <a:srgbClr val="FF6600"/>
                </a:solidFill>
              </a:rPr>
              <a:t> de la </a:t>
            </a:r>
            <a:r>
              <a:rPr lang="en-GB" sz="3800" b="1" dirty="0" err="1" smtClean="0">
                <a:solidFill>
                  <a:srgbClr val="FF6600"/>
                </a:solidFill>
              </a:rPr>
              <a:t>boîte</a:t>
            </a:r>
            <a:r>
              <a:rPr lang="en-GB" sz="3800" b="1" dirty="0" smtClean="0">
                <a:solidFill>
                  <a:srgbClr val="FF6600"/>
                </a:solidFill>
              </a:rPr>
              <a:t> aux </a:t>
            </a:r>
            <a:r>
              <a:rPr lang="en-GB" sz="3800" b="1" dirty="0" err="1" smtClean="0">
                <a:solidFill>
                  <a:srgbClr val="FF6600"/>
                </a:solidFill>
              </a:rPr>
              <a:t>lettres</a:t>
            </a:r>
            <a:endParaRPr lang="en-GB" sz="3800" b="1" dirty="0" smtClean="0">
              <a:solidFill>
                <a:srgbClr val="FF6600"/>
              </a:solidFill>
            </a:endParaRPr>
          </a:p>
          <a:p>
            <a:pPr marL="0" indent="0" algn="ctr">
              <a:buNone/>
            </a:pPr>
            <a:r>
              <a:rPr lang="en-GB" sz="2800" dirty="0" smtClean="0"/>
              <a:t>(</a:t>
            </a:r>
            <a:r>
              <a:rPr lang="fr-FR" sz="2800" dirty="0"/>
              <a:t>D’après M. </a:t>
            </a:r>
            <a:r>
              <a:rPr lang="fr-FR" sz="2800" dirty="0" err="1"/>
              <a:t>Brigaudiot</a:t>
            </a:r>
            <a:r>
              <a:rPr lang="fr-FR" sz="2800" dirty="0"/>
              <a:t> </a:t>
            </a:r>
            <a:r>
              <a:rPr lang="fr-FR" sz="2800" i="1" dirty="0"/>
              <a:t>Première maitrise de l'écrit, </a:t>
            </a:r>
            <a:endParaRPr lang="fr-FR" sz="2800" i="1" dirty="0" smtClean="0"/>
          </a:p>
          <a:p>
            <a:pPr marL="0" indent="0" algn="ctr">
              <a:buNone/>
            </a:pPr>
            <a:r>
              <a:rPr lang="fr-FR" sz="2800" dirty="0" smtClean="0"/>
              <a:t>Hachette </a:t>
            </a:r>
            <a:r>
              <a:rPr lang="fr-FR" sz="2800" dirty="0"/>
              <a:t>Éducation, 2004, pp. 182-</a:t>
            </a:r>
            <a:r>
              <a:rPr lang="fr-FR" sz="2800" dirty="0" smtClean="0"/>
              <a:t>185)</a:t>
            </a:r>
            <a:endParaRPr lang="fr-FR" sz="2800" dirty="0"/>
          </a:p>
          <a:p>
            <a:pPr marL="0" indent="0">
              <a:buNone/>
            </a:pPr>
            <a:endParaRPr lang="en-GB" sz="2800" b="1" dirty="0">
              <a:solidFill>
                <a:srgbClr val="FF0000"/>
              </a:solidFill>
            </a:endParaRPr>
          </a:p>
          <a:p>
            <a:pPr marL="0" indent="0">
              <a:buNone/>
            </a:pPr>
            <a:r>
              <a:rPr lang="fr-FR" dirty="0" smtClean="0"/>
              <a:t>- La production </a:t>
            </a:r>
            <a:r>
              <a:rPr lang="fr-FR" dirty="0"/>
              <a:t>d’écrit </a:t>
            </a:r>
            <a:r>
              <a:rPr lang="fr-FR" dirty="0" smtClean="0"/>
              <a:t>est adressée </a:t>
            </a:r>
            <a:r>
              <a:rPr lang="fr-FR" dirty="0"/>
              <a:t>à un destinataire réel connu.</a:t>
            </a:r>
            <a:endParaRPr lang="en-GB" dirty="0"/>
          </a:p>
          <a:p>
            <a:pPr marL="0" indent="0">
              <a:buNone/>
            </a:pPr>
            <a:r>
              <a:rPr lang="fr-FR" dirty="0" smtClean="0"/>
              <a:t>- La </a:t>
            </a:r>
            <a:r>
              <a:rPr lang="fr-FR" dirty="0"/>
              <a:t>prise de conscience du pouvoir que donne </a:t>
            </a:r>
            <a:r>
              <a:rPr lang="fr-FR" dirty="0" smtClean="0"/>
              <a:t>l’écriture </a:t>
            </a:r>
            <a:r>
              <a:rPr lang="fr-FR" dirty="0"/>
              <a:t>est la condition d’entrée dans les fonctions de </a:t>
            </a:r>
            <a:r>
              <a:rPr lang="fr-FR" dirty="0" smtClean="0"/>
              <a:t>l'écrit</a:t>
            </a:r>
            <a:r>
              <a:rPr lang="fr-FR" dirty="0"/>
              <a:t>.</a:t>
            </a:r>
            <a:endParaRPr lang="en-GB" dirty="0"/>
          </a:p>
          <a:p>
            <a:pPr marL="0" lvl="0" indent="0">
              <a:buNone/>
            </a:pPr>
            <a:r>
              <a:rPr lang="fr-FR" dirty="0" smtClean="0"/>
              <a:t>- On </a:t>
            </a:r>
            <a:r>
              <a:rPr lang="fr-FR" dirty="0"/>
              <a:t>a envie d’apprendre à lire quand on a des expériences où l’écrit a du sens, pour </a:t>
            </a:r>
            <a:r>
              <a:rPr lang="fr-FR" dirty="0" smtClean="0"/>
              <a:t>soi</a:t>
            </a:r>
            <a:r>
              <a:rPr lang="fr-FR" dirty="0"/>
              <a:t>.</a:t>
            </a:r>
            <a:r>
              <a:rPr lang="fr-FR" dirty="0" smtClean="0"/>
              <a:t> </a:t>
            </a:r>
            <a:endParaRPr lang="en-GB" dirty="0"/>
          </a:p>
          <a:p>
            <a:pPr marL="0" lvl="0" indent="0">
              <a:buNone/>
            </a:pPr>
            <a:r>
              <a:rPr lang="fr-FR" dirty="0" smtClean="0"/>
              <a:t>- On </a:t>
            </a:r>
            <a:r>
              <a:rPr lang="fr-FR" dirty="0"/>
              <a:t>a envie d’écrire parce que l’écrit produit permet de dire ‘’quelque chose de soi’’ à quelqu’un d’autre.</a:t>
            </a:r>
            <a:endParaRPr lang="en-GB" dirty="0"/>
          </a:p>
          <a:p>
            <a:endParaRPr lang="fr-FR" dirty="0"/>
          </a:p>
        </p:txBody>
      </p:sp>
    </p:spTree>
    <p:extLst>
      <p:ext uri="{BB962C8B-B14F-4D97-AF65-F5344CB8AC3E}">
        <p14:creationId xmlns:p14="http://schemas.microsoft.com/office/powerpoint/2010/main" val="8562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rotWithShape="1">
          <a:blip r:embed="rId2" cstate="print">
            <a:extLst>
              <a:ext uri="{28A0092B-C50C-407E-A947-70E740481C1C}">
                <a14:useLocalDpi xmlns:a14="http://schemas.microsoft.com/office/drawing/2010/main" val="0"/>
              </a:ext>
            </a:extLst>
          </a:blip>
          <a:srcRect l="-39096" r="-39096"/>
          <a:stretch/>
        </p:blipFill>
        <p:spPr bwMode="auto">
          <a:xfrm>
            <a:off x="-274637" y="-548639"/>
            <a:ext cx="8961437" cy="690911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766971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396240"/>
            <a:ext cx="8229600" cy="5729923"/>
          </a:xfrm>
        </p:spPr>
        <p:txBody>
          <a:bodyPr>
            <a:normAutofit fontScale="92500" lnSpcReduction="10000"/>
          </a:bodyPr>
          <a:lstStyle/>
          <a:p>
            <a:pPr marL="0" indent="0" algn="ctr">
              <a:buNone/>
            </a:pPr>
            <a:r>
              <a:rPr lang="fr-FR" sz="3900" b="1" dirty="0" smtClean="0">
                <a:solidFill>
                  <a:srgbClr val="FF6600"/>
                </a:solidFill>
              </a:rPr>
              <a:t>2. Les joggings d'écriture </a:t>
            </a:r>
          </a:p>
          <a:p>
            <a:pPr marL="0" indent="0">
              <a:buNone/>
            </a:pPr>
            <a:endParaRPr lang="en-GB" dirty="0">
              <a:solidFill>
                <a:srgbClr val="FF0000"/>
              </a:solidFill>
            </a:endParaRPr>
          </a:p>
          <a:p>
            <a:pPr marL="0" indent="0">
              <a:buNone/>
            </a:pPr>
            <a:r>
              <a:rPr lang="fr-FR" dirty="0" smtClean="0"/>
              <a:t>- Un rituel d'écriture de 15 minutes environ.</a:t>
            </a:r>
          </a:p>
          <a:p>
            <a:pPr marL="0" indent="0">
              <a:buNone/>
            </a:pPr>
            <a:r>
              <a:rPr lang="fr-FR" dirty="0" smtClean="0"/>
              <a:t>- Un sujet est écrit au tableau.</a:t>
            </a:r>
          </a:p>
          <a:p>
            <a:pPr marL="0" indent="0">
              <a:buNone/>
            </a:pPr>
            <a:r>
              <a:rPr lang="fr-FR" dirty="0" smtClean="0"/>
              <a:t>- 5 minutes (pas plus!) pour écrire.</a:t>
            </a:r>
          </a:p>
          <a:p>
            <a:pPr marL="0" indent="0">
              <a:buNone/>
            </a:pPr>
            <a:r>
              <a:rPr lang="fr-FR" dirty="0" smtClean="0"/>
              <a:t>- Lecture de quelques productions : faire lire seulement les volontaires mais prévoir une rotation des élèves pour que tous aient leur tour.</a:t>
            </a:r>
          </a:p>
          <a:p>
            <a:pPr marL="0" indent="0">
              <a:buNone/>
            </a:pPr>
            <a:r>
              <a:rPr lang="fr-FR" b="1" dirty="0" smtClean="0">
                <a:solidFill>
                  <a:srgbClr val="FF6600"/>
                </a:solidFill>
                <a:latin typeface="Wingdings"/>
                <a:ea typeface="Wingdings"/>
                <a:cs typeface="Wingdings"/>
                <a:sym typeface="Wingdings"/>
              </a:rPr>
              <a:t></a:t>
            </a:r>
            <a:r>
              <a:rPr lang="fr-FR" dirty="0" smtClean="0"/>
              <a:t>L’enseignant explique aux élèves (c’est la clarté</a:t>
            </a:r>
            <a:r>
              <a:rPr lang="fr-FR" u="sng" dirty="0" smtClean="0"/>
              <a:t> </a:t>
            </a:r>
            <a:r>
              <a:rPr lang="fr-FR" dirty="0" smtClean="0"/>
              <a:t>cognitive) qu'en s'entrainant à écrire régulièrement, ils apprennent à écrire plus facilement et ils progressent.</a:t>
            </a:r>
            <a:endParaRPr lang="en-GB" dirty="0"/>
          </a:p>
        </p:txBody>
      </p:sp>
    </p:spTree>
    <p:extLst>
      <p:ext uri="{BB962C8B-B14F-4D97-AF65-F5344CB8AC3E}">
        <p14:creationId xmlns:p14="http://schemas.microsoft.com/office/powerpoint/2010/main" val="273864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IMG_9775"/>
          <p:cNvPicPr>
            <a:picLocks noGrp="1"/>
          </p:cNvPicPr>
          <p:nvPr>
            <p:ph idx="1"/>
          </p:nvPr>
        </p:nvPicPr>
        <p:blipFill>
          <a:blip r:embed="rId2" cstate="print"/>
          <a:srcRect t="13278" b="13278"/>
          <a:stretch>
            <a:fillRect/>
          </a:stretch>
        </p:blipFill>
        <p:spPr bwMode="auto">
          <a:xfrm>
            <a:off x="457200" y="508000"/>
            <a:ext cx="8229600" cy="5618163"/>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64040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386080"/>
            <a:ext cx="8229600" cy="5740083"/>
          </a:xfrm>
        </p:spPr>
        <p:txBody>
          <a:bodyPr>
            <a:normAutofit fontScale="70000" lnSpcReduction="20000"/>
          </a:bodyPr>
          <a:lstStyle/>
          <a:p>
            <a:pPr marL="0" indent="0">
              <a:buNone/>
            </a:pPr>
            <a:r>
              <a:rPr lang="fr-FR" sz="4000" b="1" dirty="0" smtClean="0">
                <a:solidFill>
                  <a:srgbClr val="FF6600"/>
                </a:solidFill>
              </a:rPr>
              <a:t>3. La</a:t>
            </a:r>
            <a:r>
              <a:rPr lang="fr-FR" sz="4000" b="1" dirty="0">
                <a:solidFill>
                  <a:srgbClr val="FF6600"/>
                </a:solidFill>
              </a:rPr>
              <a:t> </a:t>
            </a:r>
            <a:r>
              <a:rPr lang="fr-FR" sz="4000" b="1" dirty="0" smtClean="0">
                <a:solidFill>
                  <a:srgbClr val="FF6600"/>
                </a:solidFill>
              </a:rPr>
              <a:t>situation </a:t>
            </a:r>
            <a:r>
              <a:rPr lang="fr-FR" sz="4000" b="1" dirty="0">
                <a:solidFill>
                  <a:srgbClr val="FF6600"/>
                </a:solidFill>
              </a:rPr>
              <a:t>de recherche collective </a:t>
            </a:r>
            <a:r>
              <a:rPr lang="fr-FR" sz="4000" b="1" dirty="0" smtClean="0">
                <a:solidFill>
                  <a:srgbClr val="FF6600"/>
                </a:solidFill>
              </a:rPr>
              <a:t>en </a:t>
            </a:r>
            <a:r>
              <a:rPr lang="fr-FR" sz="4000" b="1" dirty="0">
                <a:solidFill>
                  <a:srgbClr val="FF6600"/>
                </a:solidFill>
              </a:rPr>
              <a:t>géométrie </a:t>
            </a:r>
            <a:endParaRPr lang="en-GB" sz="4000" dirty="0">
              <a:solidFill>
                <a:srgbClr val="FF6600"/>
              </a:solidFill>
            </a:endParaRPr>
          </a:p>
          <a:p>
            <a:pPr marL="0" indent="0">
              <a:buNone/>
            </a:pPr>
            <a:r>
              <a:rPr lang="fr-FR" u="sng" dirty="0">
                <a:hlinkClick r:id="rId2"/>
              </a:rPr>
              <a:t>https://www.reseau-canope.fr/bsd/sequence.aspx?bloc=</a:t>
            </a:r>
            <a:r>
              <a:rPr lang="fr-FR" u="sng" dirty="0" smtClean="0">
                <a:hlinkClick r:id="rId2"/>
              </a:rPr>
              <a:t>570958</a:t>
            </a:r>
            <a:endParaRPr lang="fr-FR" u="sng" dirty="0" smtClean="0"/>
          </a:p>
          <a:p>
            <a:pPr marL="0" indent="0">
              <a:buNone/>
            </a:pPr>
            <a:endParaRPr lang="en-GB" dirty="0"/>
          </a:p>
          <a:p>
            <a:pPr marL="0" indent="0">
              <a:buNone/>
            </a:pPr>
            <a:r>
              <a:rPr lang="fr-FR" sz="3400" dirty="0" smtClean="0"/>
              <a:t>En </a:t>
            </a:r>
            <a:r>
              <a:rPr lang="fr-FR" sz="3400" dirty="0"/>
              <a:t>petit groupe, écrire la fiche technique d’une figure géométrique qu’un autre groupe devra réaliser. </a:t>
            </a:r>
            <a:endParaRPr lang="fr-FR" sz="3400" dirty="0" smtClean="0"/>
          </a:p>
          <a:p>
            <a:pPr marL="0" indent="0">
              <a:buNone/>
            </a:pPr>
            <a:endParaRPr lang="en-GB" sz="3400" dirty="0"/>
          </a:p>
          <a:p>
            <a:pPr marL="0" lvl="0" indent="0">
              <a:buNone/>
            </a:pPr>
            <a:r>
              <a:rPr lang="fr-FR" sz="3400" b="1" dirty="0" smtClean="0">
                <a:solidFill>
                  <a:srgbClr val="FF6600"/>
                </a:solidFill>
                <a:latin typeface="Wingdings"/>
                <a:ea typeface="Wingdings"/>
                <a:cs typeface="Wingdings"/>
                <a:sym typeface="Wingdings"/>
              </a:rPr>
              <a:t></a:t>
            </a:r>
            <a:r>
              <a:rPr lang="fr-FR" sz="3400" dirty="0" smtClean="0"/>
              <a:t>Ecrire </a:t>
            </a:r>
            <a:r>
              <a:rPr lang="fr-FR" sz="3400" dirty="0"/>
              <a:t>pour un autre, avoir le retour de l’autre : c’est très utile pour apprendre à se décentrer et prendre en compte la réception par le lecteur</a:t>
            </a:r>
            <a:r>
              <a:rPr lang="fr-FR" sz="3400" dirty="0" smtClean="0"/>
              <a:t>.</a:t>
            </a:r>
          </a:p>
          <a:p>
            <a:pPr marL="0" lvl="0" indent="0">
              <a:buNone/>
            </a:pPr>
            <a:endParaRPr lang="en-GB" sz="3400" dirty="0"/>
          </a:p>
          <a:p>
            <a:pPr marL="0" lvl="0" indent="0">
              <a:buNone/>
            </a:pPr>
            <a:r>
              <a:rPr lang="fr-FR" sz="3400" b="1" dirty="0">
                <a:solidFill>
                  <a:srgbClr val="FF6600"/>
                </a:solidFill>
                <a:latin typeface="Wingdings"/>
                <a:ea typeface="Wingdings"/>
                <a:cs typeface="Wingdings"/>
                <a:sym typeface="Wingdings"/>
              </a:rPr>
              <a:t></a:t>
            </a:r>
            <a:r>
              <a:rPr lang="fr-FR" sz="3400" dirty="0" smtClean="0"/>
              <a:t>Il </a:t>
            </a:r>
            <a:r>
              <a:rPr lang="fr-FR" sz="3400" dirty="0"/>
              <a:t>faut aussi être suffisamment lisible pour que l’autre groupe comprenne ce qui est écrit</a:t>
            </a:r>
            <a:r>
              <a:rPr lang="fr-FR" sz="3400" dirty="0" smtClean="0"/>
              <a:t>.</a:t>
            </a:r>
            <a:endParaRPr lang="en-GB" sz="3400" dirty="0" smtClean="0"/>
          </a:p>
          <a:p>
            <a:pPr marL="0" lvl="0" indent="0">
              <a:buNone/>
            </a:pPr>
            <a:endParaRPr lang="en-GB" sz="3400" dirty="0"/>
          </a:p>
          <a:p>
            <a:pPr marL="0" lvl="0" indent="0">
              <a:buNone/>
            </a:pPr>
            <a:r>
              <a:rPr lang="fr-FR" sz="3400" b="1" dirty="0">
                <a:solidFill>
                  <a:srgbClr val="FF6600"/>
                </a:solidFill>
                <a:latin typeface="Wingdings"/>
                <a:ea typeface="Wingdings"/>
                <a:cs typeface="Wingdings"/>
                <a:sym typeface="Wingdings"/>
              </a:rPr>
              <a:t></a:t>
            </a:r>
            <a:r>
              <a:rPr lang="fr-FR" sz="3400" dirty="0" smtClean="0"/>
              <a:t>C’est </a:t>
            </a:r>
            <a:r>
              <a:rPr lang="fr-FR" sz="3400" dirty="0"/>
              <a:t>donc rentable et pour les apprentissages disciplinaires (en géométrie) et pour les apprentissages transversaux (écrire et gérer sa production écrite).</a:t>
            </a:r>
            <a:endParaRPr lang="en-GB" sz="3400" dirty="0"/>
          </a:p>
          <a:p>
            <a:endParaRPr lang="fr-FR" dirty="0"/>
          </a:p>
        </p:txBody>
      </p:sp>
    </p:spTree>
    <p:extLst>
      <p:ext uri="{BB962C8B-B14F-4D97-AF65-F5344CB8AC3E}">
        <p14:creationId xmlns:p14="http://schemas.microsoft.com/office/powerpoint/2010/main" val="31547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063" y="879126"/>
            <a:ext cx="8433728" cy="3754874"/>
          </a:xfrm>
          <a:prstGeom prst="rect">
            <a:avLst/>
          </a:prstGeom>
        </p:spPr>
        <p:txBody>
          <a:bodyPr wrap="square">
            <a:spAutoFit/>
          </a:bodyPr>
          <a:lstStyle/>
          <a:p>
            <a:pPr marL="571500" indent="-571500" algn="ctr">
              <a:buAutoNum type="romanUcPeriod"/>
            </a:pPr>
            <a:r>
              <a:rPr lang="fr-FR" sz="4400" b="1" dirty="0">
                <a:solidFill>
                  <a:srgbClr val="FF0000"/>
                </a:solidFill>
              </a:rPr>
              <a:t>Pour poser le(s) problème(s</a:t>
            </a:r>
            <a:r>
              <a:rPr lang="fr-FR" sz="4400" b="1" dirty="0" smtClean="0">
                <a:solidFill>
                  <a:srgbClr val="FF0000"/>
                </a:solidFill>
              </a:rPr>
              <a:t>)</a:t>
            </a:r>
          </a:p>
          <a:p>
            <a:endParaRPr lang="fr-FR" sz="4400" b="1" dirty="0" smtClean="0">
              <a:solidFill>
                <a:srgbClr val="FF0000"/>
              </a:solidFill>
            </a:endParaRPr>
          </a:p>
          <a:p>
            <a:endParaRPr lang="fr-FR" sz="4400" b="1" dirty="0">
              <a:solidFill>
                <a:srgbClr val="FF0000"/>
              </a:solidFill>
            </a:endParaRPr>
          </a:p>
          <a:p>
            <a:pPr marL="742950" lvl="0" indent="-742950" algn="ctr">
              <a:buAutoNum type="arabicPeriod"/>
            </a:pPr>
            <a:r>
              <a:rPr lang="fr-FR" sz="4400" b="1" dirty="0">
                <a:solidFill>
                  <a:srgbClr val="FF6600"/>
                </a:solidFill>
              </a:rPr>
              <a:t>T</a:t>
            </a:r>
            <a:r>
              <a:rPr lang="fr-FR" sz="4400" b="1" dirty="0" smtClean="0">
                <a:solidFill>
                  <a:srgbClr val="FF6600"/>
                </a:solidFill>
              </a:rPr>
              <a:t>extes </a:t>
            </a:r>
            <a:r>
              <a:rPr lang="fr-FR" sz="4400" b="1" dirty="0">
                <a:solidFill>
                  <a:srgbClr val="FF6600"/>
                </a:solidFill>
              </a:rPr>
              <a:t>d’élèves : </a:t>
            </a:r>
            <a:endParaRPr lang="fr-FR" sz="4400" b="1" dirty="0" smtClean="0">
              <a:solidFill>
                <a:srgbClr val="FF6600"/>
              </a:solidFill>
            </a:endParaRPr>
          </a:p>
          <a:p>
            <a:pPr lvl="0" algn="ctr"/>
            <a:r>
              <a:rPr lang="fr-FR" sz="4400" b="1" dirty="0" smtClean="0">
                <a:solidFill>
                  <a:srgbClr val="FF6600"/>
                </a:solidFill>
              </a:rPr>
              <a:t>comment </a:t>
            </a:r>
            <a:r>
              <a:rPr lang="fr-FR" sz="4400" b="1" dirty="0">
                <a:solidFill>
                  <a:srgbClr val="FF6600"/>
                </a:solidFill>
              </a:rPr>
              <a:t>les lire ? </a:t>
            </a:r>
          </a:p>
          <a:p>
            <a:pPr algn="ctr"/>
            <a:endParaRPr lang="fr-FR" b="1" dirty="0">
              <a:solidFill>
                <a:srgbClr val="FF0000"/>
              </a:solidFill>
            </a:endParaRPr>
          </a:p>
        </p:txBody>
      </p:sp>
    </p:spTree>
    <p:extLst>
      <p:ext uri="{BB962C8B-B14F-4D97-AF65-F5344CB8AC3E}">
        <p14:creationId xmlns:p14="http://schemas.microsoft.com/office/powerpoint/2010/main" val="34213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11446"/>
          </a:xfrm>
        </p:spPr>
        <p:txBody>
          <a:bodyPr>
            <a:normAutofit fontScale="90000"/>
          </a:bodyPr>
          <a:lstStyle/>
          <a:p>
            <a:endParaRPr lang="fr-FR" dirty="0"/>
          </a:p>
        </p:txBody>
      </p:sp>
      <p:sp>
        <p:nvSpPr>
          <p:cNvPr id="3" name="Espace réservé du contenu 2"/>
          <p:cNvSpPr>
            <a:spLocks noGrp="1"/>
          </p:cNvSpPr>
          <p:nvPr>
            <p:ph idx="1"/>
          </p:nvPr>
        </p:nvSpPr>
        <p:spPr>
          <a:xfrm>
            <a:off x="442242" y="391002"/>
            <a:ext cx="8229600" cy="6316407"/>
          </a:xfrm>
          <a:noFill/>
        </p:spPr>
        <p:txBody>
          <a:bodyPr>
            <a:normAutofit fontScale="25000" lnSpcReduction="20000"/>
          </a:bodyPr>
          <a:lstStyle/>
          <a:p>
            <a:pPr marL="0" indent="0">
              <a:buNone/>
            </a:pPr>
            <a:endParaRPr lang="en-GB" dirty="0"/>
          </a:p>
          <a:p>
            <a:pPr marL="0" indent="0">
              <a:buNone/>
            </a:pPr>
            <a:r>
              <a:rPr lang="fr-FR" b="1" dirty="0"/>
              <a:t> </a:t>
            </a:r>
            <a:endParaRPr lang="en-GB" dirty="0"/>
          </a:p>
          <a:p>
            <a:pPr marL="0" lvl="0" indent="0">
              <a:buNone/>
            </a:pPr>
            <a:endParaRPr lang="en-GB" dirty="0"/>
          </a:p>
          <a:p>
            <a:pPr marL="0" indent="0">
              <a:buNone/>
            </a:pPr>
            <a:r>
              <a:rPr lang="fr-FR" sz="11200" b="1" dirty="0" smtClean="0">
                <a:solidFill>
                  <a:srgbClr val="FF6600"/>
                </a:solidFill>
                <a:latin typeface="Wingdings"/>
                <a:ea typeface="Wingdings"/>
                <a:cs typeface="Wingdings"/>
                <a:sym typeface="Wingdings"/>
              </a:rPr>
              <a:t></a:t>
            </a:r>
            <a:r>
              <a:rPr lang="fr-FR" sz="11200" b="1" dirty="0" smtClean="0">
                <a:solidFill>
                  <a:srgbClr val="FF6600"/>
                </a:solidFill>
              </a:rPr>
              <a:t>Les élèves ont à écrire la partie centrale du </a:t>
            </a:r>
            <a:r>
              <a:rPr lang="fr-FR" sz="11200" b="1" dirty="0">
                <a:solidFill>
                  <a:srgbClr val="FF6600"/>
                </a:solidFill>
              </a:rPr>
              <a:t>texte </a:t>
            </a:r>
            <a:r>
              <a:rPr lang="fr-FR" sz="11200" b="1" dirty="0" smtClean="0">
                <a:solidFill>
                  <a:srgbClr val="FF6600"/>
                </a:solidFill>
              </a:rPr>
              <a:t>suivant (CM1 - septembre) </a:t>
            </a:r>
            <a:r>
              <a:rPr lang="fr-FR" sz="11200" b="1" dirty="0">
                <a:solidFill>
                  <a:srgbClr val="FF6600"/>
                </a:solidFill>
              </a:rPr>
              <a:t>: </a:t>
            </a:r>
            <a:endParaRPr lang="fr-FR" sz="11200" b="1" dirty="0" smtClean="0">
              <a:solidFill>
                <a:srgbClr val="FF6600"/>
              </a:solidFill>
            </a:endParaRPr>
          </a:p>
          <a:p>
            <a:pPr marL="0" indent="0">
              <a:buNone/>
            </a:pPr>
            <a:endParaRPr lang="en-GB" sz="8600" b="1" dirty="0">
              <a:solidFill>
                <a:srgbClr val="FF6600"/>
              </a:solidFill>
            </a:endParaRPr>
          </a:p>
          <a:p>
            <a:pPr marL="0" indent="0" algn="ctr">
              <a:buNone/>
            </a:pPr>
            <a:r>
              <a:rPr lang="fr-FR" sz="8600" dirty="0" err="1" smtClean="0">
                <a:latin typeface="Chalkboard"/>
                <a:cs typeface="Chalkboard"/>
              </a:rPr>
              <a:t>Croâ</a:t>
            </a:r>
            <a:r>
              <a:rPr lang="fr-FR" sz="8600" dirty="0" smtClean="0">
                <a:latin typeface="Chalkboard"/>
                <a:cs typeface="Chalkboard"/>
              </a:rPr>
              <a:t> le corbeau se fait un ami</a:t>
            </a:r>
          </a:p>
          <a:p>
            <a:pPr marL="0" indent="0" algn="ctr">
              <a:buNone/>
            </a:pPr>
            <a:endParaRPr lang="en-GB" sz="8600" dirty="0" smtClean="0">
              <a:latin typeface="Chalkboard"/>
              <a:cs typeface="Chalkboard"/>
            </a:endParaRPr>
          </a:p>
          <a:p>
            <a:pPr marL="0" indent="0">
              <a:buNone/>
            </a:pPr>
            <a:r>
              <a:rPr lang="fr-FR" sz="8600" dirty="0" smtClean="0">
                <a:latin typeface="Chalkboard"/>
                <a:cs typeface="Chalkboard"/>
              </a:rPr>
              <a:t>Dans la grande forêt, chaque animal avait un copain. L'écureuil jouait avec le lapin, le sanglier avec le renard et le hérisson avec la grenouille. C'étaient des courses, des jeux et des rires sans fin …</a:t>
            </a:r>
            <a:endParaRPr lang="en-GB" sz="8600" dirty="0" smtClean="0">
              <a:latin typeface="Chalkboard"/>
              <a:cs typeface="Chalkboard"/>
            </a:endParaRPr>
          </a:p>
          <a:p>
            <a:pPr marL="0" indent="0">
              <a:buNone/>
            </a:pPr>
            <a:r>
              <a:rPr lang="fr-FR" sz="8600" dirty="0" smtClean="0">
                <a:latin typeface="Chalkboard"/>
                <a:cs typeface="Chalkboard"/>
              </a:rPr>
              <a:t>Le seul à ne pas avoir encore d'ami était </a:t>
            </a:r>
            <a:r>
              <a:rPr lang="fr-FR" sz="8600" dirty="0" err="1" smtClean="0">
                <a:latin typeface="Chalkboard"/>
                <a:cs typeface="Chalkboard"/>
              </a:rPr>
              <a:t>Croâ</a:t>
            </a:r>
            <a:r>
              <a:rPr lang="fr-FR" sz="8600" dirty="0" smtClean="0">
                <a:latin typeface="Chalkboard"/>
                <a:cs typeface="Chalkboard"/>
              </a:rPr>
              <a:t>, le corbeau. </a:t>
            </a:r>
            <a:endParaRPr lang="en-GB" sz="8600" dirty="0" smtClean="0">
              <a:latin typeface="Chalkboard"/>
              <a:cs typeface="Chalkboard"/>
            </a:endParaRPr>
          </a:p>
          <a:p>
            <a:pPr marL="0" indent="0">
              <a:buNone/>
            </a:pPr>
            <a:r>
              <a:rPr lang="fr-FR" sz="8600" dirty="0" smtClean="0">
                <a:latin typeface="Chalkboard"/>
                <a:cs typeface="Chalkboard"/>
              </a:rPr>
              <a:t>Or, un jour qu'il volait tristement tout seul, au dessus de la forêt, </a:t>
            </a:r>
            <a:r>
              <a:rPr lang="fr-FR" sz="8600" dirty="0" err="1" smtClean="0">
                <a:latin typeface="Chalkboard"/>
                <a:cs typeface="Chalkboard"/>
              </a:rPr>
              <a:t>Croâ</a:t>
            </a:r>
            <a:r>
              <a:rPr lang="fr-FR" sz="8600" dirty="0" smtClean="0">
                <a:latin typeface="Chalkboard"/>
                <a:cs typeface="Chalkboard"/>
              </a:rPr>
              <a:t> entendit un cri terrible …………………………………………………………………………………………………………………………………………………………………………………………………………………………………………………………………………………………………………………………………………………………………..</a:t>
            </a:r>
            <a:endParaRPr lang="en-GB" sz="8600" dirty="0" smtClean="0">
              <a:latin typeface="Chalkboard"/>
              <a:cs typeface="Chalkboard"/>
            </a:endParaRPr>
          </a:p>
          <a:p>
            <a:pPr marL="0" indent="0">
              <a:buNone/>
            </a:pPr>
            <a:r>
              <a:rPr lang="fr-FR" sz="8600" dirty="0" smtClean="0">
                <a:latin typeface="Chalkboard"/>
                <a:cs typeface="Chalkboard"/>
              </a:rPr>
              <a:t>- Maintenant que tu es mon ami, dit </a:t>
            </a:r>
            <a:r>
              <a:rPr lang="fr-FR" sz="8600" dirty="0" err="1" smtClean="0">
                <a:latin typeface="Chalkboard"/>
                <a:cs typeface="Chalkboard"/>
              </a:rPr>
              <a:t>Croâ</a:t>
            </a:r>
            <a:r>
              <a:rPr lang="fr-FR" sz="8600" dirty="0" smtClean="0">
                <a:latin typeface="Chalkboard"/>
                <a:cs typeface="Chalkboard"/>
              </a:rPr>
              <a:t>, je suis le plus heureux des oiseaux. </a:t>
            </a:r>
            <a:endParaRPr lang="en-GB" sz="8600" dirty="0" smtClean="0">
              <a:latin typeface="Chalkboard"/>
              <a:cs typeface="Chalkboard"/>
            </a:endParaRPr>
          </a:p>
          <a:p>
            <a:endParaRPr lang="fr-FR" sz="8600" dirty="0">
              <a:latin typeface="Apple Chancery"/>
              <a:cs typeface="Apple Chancery"/>
            </a:endParaRPr>
          </a:p>
        </p:txBody>
      </p:sp>
    </p:spTree>
    <p:extLst>
      <p:ext uri="{BB962C8B-B14F-4D97-AF65-F5344CB8AC3E}">
        <p14:creationId xmlns:p14="http://schemas.microsoft.com/office/powerpoint/2010/main" val="161062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133" y="2035015"/>
            <a:ext cx="8923867" cy="3170099"/>
          </a:xfrm>
          <a:prstGeom prst="rect">
            <a:avLst/>
          </a:prstGeom>
          <a:noFill/>
        </p:spPr>
        <p:txBody>
          <a:bodyPr wrap="square" rtlCol="0">
            <a:spAutoFit/>
          </a:bodyPr>
          <a:lstStyle/>
          <a:p>
            <a:pPr algn="ctr"/>
            <a:r>
              <a:rPr lang="fr-FR" sz="4000" b="1" dirty="0">
                <a:solidFill>
                  <a:srgbClr val="FF6600"/>
                </a:solidFill>
              </a:rPr>
              <a:t>Question</a:t>
            </a:r>
            <a:endParaRPr lang="en-GB" sz="4000" b="1" dirty="0">
              <a:solidFill>
                <a:srgbClr val="FF6600"/>
              </a:solidFill>
            </a:endParaRPr>
          </a:p>
          <a:p>
            <a:pPr lvl="0"/>
            <a:endParaRPr lang="fr-FR" sz="4000" dirty="0" smtClean="0">
              <a:latin typeface="Wingdings"/>
              <a:ea typeface="Wingdings"/>
              <a:cs typeface="Wingdings"/>
              <a:sym typeface="Wingdings"/>
            </a:endParaRPr>
          </a:p>
          <a:p>
            <a:pPr lvl="0"/>
            <a:r>
              <a:rPr lang="fr-FR" sz="4000" dirty="0" smtClean="0">
                <a:latin typeface="Wingdings"/>
                <a:ea typeface="Wingdings"/>
                <a:cs typeface="Wingdings"/>
                <a:sym typeface="Wingdings"/>
              </a:rPr>
              <a:t></a:t>
            </a:r>
            <a:r>
              <a:rPr lang="fr-FR" sz="4000" dirty="0"/>
              <a:t>Lisez les textes de Mikaël et de Ludovic : </a:t>
            </a:r>
            <a:r>
              <a:rPr lang="fr-FR" sz="4000" dirty="0" smtClean="0"/>
              <a:t>que </a:t>
            </a:r>
            <a:r>
              <a:rPr lang="fr-FR" sz="4000" dirty="0"/>
              <a:t>pouvez-vous dire des </a:t>
            </a:r>
            <a:r>
              <a:rPr lang="fr-FR" sz="4000" dirty="0" smtClean="0"/>
              <a:t>compétences de ces </a:t>
            </a:r>
            <a:r>
              <a:rPr lang="fr-FR" sz="4000" dirty="0"/>
              <a:t>deux élèves </a:t>
            </a:r>
            <a:r>
              <a:rPr lang="fr-FR" sz="4000" dirty="0" smtClean="0"/>
              <a:t>?</a:t>
            </a:r>
            <a:endParaRPr lang="fr-FR" sz="4000" dirty="0"/>
          </a:p>
        </p:txBody>
      </p:sp>
    </p:spTree>
    <p:extLst>
      <p:ext uri="{BB962C8B-B14F-4D97-AF65-F5344CB8AC3E}">
        <p14:creationId xmlns:p14="http://schemas.microsoft.com/office/powerpoint/2010/main" val="133952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276783" y="274638"/>
            <a:ext cx="8410017" cy="6583362"/>
          </a:xfrm>
        </p:spPr>
        <p:txBody>
          <a:bodyPr>
            <a:normAutofit fontScale="25000" lnSpcReduction="20000"/>
          </a:bodyPr>
          <a:lstStyle/>
          <a:p>
            <a:pPr marL="0" indent="0">
              <a:buNone/>
            </a:pPr>
            <a:r>
              <a:rPr lang="fr-FR" i="1" dirty="0"/>
              <a:t> </a:t>
            </a:r>
            <a:endParaRPr lang="en-GB" dirty="0"/>
          </a:p>
          <a:p>
            <a:pPr marL="0" indent="0" algn="ctr">
              <a:buNone/>
            </a:pPr>
            <a:r>
              <a:rPr lang="fr-FR" sz="11200" b="1" dirty="0">
                <a:solidFill>
                  <a:srgbClr val="FF0000"/>
                </a:solidFill>
              </a:rPr>
              <a:t>Texte de </a:t>
            </a:r>
            <a:r>
              <a:rPr lang="fr-FR" sz="11200" b="1" dirty="0" smtClean="0">
                <a:solidFill>
                  <a:srgbClr val="FF0000"/>
                </a:solidFill>
              </a:rPr>
              <a:t>Mikaël</a:t>
            </a:r>
            <a:r>
              <a:rPr lang="fr-FR" sz="11200" b="1" dirty="0">
                <a:solidFill>
                  <a:srgbClr val="FF0000"/>
                </a:solidFill>
              </a:rPr>
              <a:t> </a:t>
            </a:r>
            <a:endParaRPr lang="fr-FR" sz="11200" b="1" dirty="0" smtClean="0">
              <a:solidFill>
                <a:srgbClr val="FF0000"/>
              </a:solidFill>
            </a:endParaRPr>
          </a:p>
          <a:p>
            <a:pPr marL="0" indent="0" algn="ctr">
              <a:buNone/>
            </a:pPr>
            <a:r>
              <a:rPr lang="fr-FR" sz="9600" dirty="0" smtClean="0"/>
              <a:t>(orthographe </a:t>
            </a:r>
            <a:r>
              <a:rPr lang="fr-FR" sz="9600" dirty="0"/>
              <a:t>et présentation </a:t>
            </a:r>
            <a:r>
              <a:rPr lang="fr-FR" sz="9600" dirty="0" smtClean="0"/>
              <a:t>normées)  </a:t>
            </a:r>
          </a:p>
          <a:p>
            <a:pPr marL="0" indent="0" algn="ctr">
              <a:buNone/>
            </a:pPr>
            <a:endParaRPr lang="fr-FR" sz="9600" i="1" dirty="0" smtClean="0"/>
          </a:p>
          <a:p>
            <a:pPr marL="0" indent="0">
              <a:buNone/>
            </a:pPr>
            <a:r>
              <a:rPr lang="fr-FR" sz="9800" dirty="0" err="1" smtClean="0">
                <a:latin typeface="Chalkboard"/>
                <a:cs typeface="Chalkboard"/>
              </a:rPr>
              <a:t>Croâ</a:t>
            </a:r>
            <a:r>
              <a:rPr lang="fr-FR" sz="9800" dirty="0" smtClean="0">
                <a:latin typeface="Chalkboard"/>
                <a:cs typeface="Chalkboard"/>
              </a:rPr>
              <a:t> </a:t>
            </a:r>
            <a:r>
              <a:rPr lang="fr-FR" sz="9800" dirty="0">
                <a:latin typeface="Chalkboard"/>
                <a:cs typeface="Chalkboard"/>
              </a:rPr>
              <a:t>entendit un cri terrible. Il vola, il vola et, tout à coup, il vit un corbeau et un renard. Le renard courut pour attraper le corbeau noir, ça sauva l’autre corbeau, qui s’appelle Corbeau Blanc.</a:t>
            </a:r>
            <a:endParaRPr lang="en-GB" sz="9800" dirty="0">
              <a:latin typeface="Chalkboard"/>
              <a:cs typeface="Chalkboard"/>
            </a:endParaRPr>
          </a:p>
          <a:p>
            <a:pPr marL="0" indent="0">
              <a:buNone/>
            </a:pPr>
            <a:r>
              <a:rPr lang="fr-FR" sz="9800" dirty="0">
                <a:latin typeface="Chalkboard"/>
                <a:cs typeface="Chalkboard"/>
              </a:rPr>
              <a:t>Le corbeau blanc le remercie, Corbeau Noir </a:t>
            </a:r>
            <a:r>
              <a:rPr lang="fr-FR" sz="9800" dirty="0" smtClean="0">
                <a:latin typeface="Chalkboard"/>
                <a:cs typeface="Chalkboard"/>
              </a:rPr>
              <a:t>lui demande</a:t>
            </a:r>
            <a:r>
              <a:rPr lang="fr-FR" sz="9800" dirty="0">
                <a:latin typeface="Chalkboard"/>
                <a:cs typeface="Chalkboard"/>
              </a:rPr>
              <a:t> : </a:t>
            </a:r>
            <a:endParaRPr lang="en-GB" sz="9800" dirty="0">
              <a:latin typeface="Chalkboard"/>
              <a:cs typeface="Chalkboard"/>
            </a:endParaRPr>
          </a:p>
          <a:p>
            <a:pPr marL="0" indent="0">
              <a:buNone/>
            </a:pPr>
            <a:r>
              <a:rPr lang="fr-FR" sz="9800" dirty="0">
                <a:latin typeface="Chalkboard"/>
                <a:cs typeface="Chalkboard"/>
              </a:rPr>
              <a:t>- Comment t’appelles-tu ?</a:t>
            </a:r>
            <a:endParaRPr lang="en-GB" sz="9800" dirty="0">
              <a:latin typeface="Chalkboard"/>
              <a:cs typeface="Chalkboard"/>
            </a:endParaRPr>
          </a:p>
          <a:p>
            <a:pPr marL="0" indent="0">
              <a:buNone/>
            </a:pPr>
            <a:r>
              <a:rPr lang="fr-FR" sz="9800" dirty="0">
                <a:latin typeface="Chalkboard"/>
                <a:cs typeface="Chalkboard"/>
              </a:rPr>
              <a:t>- Moi, je m’appelle Corbeau Blanc, dit-il. Et toi ? </a:t>
            </a:r>
            <a:endParaRPr lang="en-GB" sz="9800" dirty="0">
              <a:latin typeface="Chalkboard"/>
              <a:cs typeface="Chalkboard"/>
            </a:endParaRPr>
          </a:p>
          <a:p>
            <a:pPr marL="0" indent="0">
              <a:buNone/>
            </a:pPr>
            <a:r>
              <a:rPr lang="fr-FR" sz="9800" dirty="0">
                <a:latin typeface="Chalkboard"/>
                <a:cs typeface="Chalkboard"/>
              </a:rPr>
              <a:t>- Je m’appelle Corbeau noir.</a:t>
            </a:r>
            <a:endParaRPr lang="en-GB" sz="9800" dirty="0">
              <a:latin typeface="Chalkboard"/>
              <a:cs typeface="Chalkboard"/>
            </a:endParaRPr>
          </a:p>
          <a:p>
            <a:pPr marL="0" indent="0">
              <a:buNone/>
            </a:pPr>
            <a:r>
              <a:rPr lang="fr-FR" sz="9800" dirty="0">
                <a:latin typeface="Chalkboard"/>
                <a:cs typeface="Chalkboard"/>
              </a:rPr>
              <a:t>- Corbeau noir, tu as un ami ?</a:t>
            </a:r>
            <a:endParaRPr lang="en-GB" sz="9800" dirty="0">
              <a:latin typeface="Chalkboard"/>
              <a:cs typeface="Chalkboard"/>
            </a:endParaRPr>
          </a:p>
          <a:p>
            <a:pPr marL="0" indent="0">
              <a:buNone/>
            </a:pPr>
            <a:r>
              <a:rPr lang="fr-FR" sz="9800" dirty="0">
                <a:latin typeface="Chalkboard"/>
                <a:cs typeface="Chalkboard"/>
              </a:rPr>
              <a:t>- Non. Et toi ?</a:t>
            </a:r>
            <a:endParaRPr lang="en-GB" sz="9800" dirty="0">
              <a:latin typeface="Chalkboard"/>
              <a:cs typeface="Chalkboard"/>
            </a:endParaRPr>
          </a:p>
          <a:p>
            <a:pPr marL="0" indent="0">
              <a:buNone/>
            </a:pPr>
            <a:r>
              <a:rPr lang="fr-FR" sz="9800" dirty="0">
                <a:latin typeface="Chalkboard"/>
                <a:cs typeface="Chalkboard"/>
              </a:rPr>
              <a:t>- Moi aussi, je n’ai pas de copain. Tu me causes ? </a:t>
            </a:r>
            <a:endParaRPr lang="en-GB" sz="9800" dirty="0">
              <a:latin typeface="Chalkboard"/>
              <a:cs typeface="Chalkboard"/>
            </a:endParaRPr>
          </a:p>
          <a:p>
            <a:pPr marL="0" indent="0">
              <a:buNone/>
            </a:pPr>
            <a:r>
              <a:rPr lang="fr-FR" sz="9800" dirty="0">
                <a:latin typeface="Chalkboard"/>
                <a:cs typeface="Chalkboard"/>
              </a:rPr>
              <a:t>- Oui. Maintenant que tu es mon ami, dit </a:t>
            </a:r>
            <a:r>
              <a:rPr lang="fr-FR" sz="9800" dirty="0" err="1">
                <a:latin typeface="Chalkboard"/>
                <a:cs typeface="Chalkboard"/>
              </a:rPr>
              <a:t>Croâ</a:t>
            </a:r>
            <a:r>
              <a:rPr lang="fr-FR" sz="9800" dirty="0">
                <a:latin typeface="Chalkboard"/>
                <a:cs typeface="Chalkboard"/>
              </a:rPr>
              <a:t>, je suis le plus heureux des oiseaux. </a:t>
            </a:r>
            <a:endParaRPr lang="en-GB" sz="9800" dirty="0">
              <a:latin typeface="Chalkboard"/>
              <a:cs typeface="Chalkboard"/>
            </a:endParaRPr>
          </a:p>
          <a:p>
            <a:pPr marL="0" indent="0">
              <a:buNone/>
            </a:pPr>
            <a:r>
              <a:rPr lang="fr-FR" sz="9800" dirty="0">
                <a:latin typeface="Chalkboard"/>
                <a:cs typeface="Chalkboard"/>
              </a:rPr>
              <a:t>Fin</a:t>
            </a:r>
            <a:r>
              <a:rPr lang="fr-FR" sz="9800" dirty="0" smtClean="0">
                <a:latin typeface="Chalkboard"/>
                <a:cs typeface="Chalkboard"/>
              </a:rPr>
              <a:t>.</a:t>
            </a:r>
            <a:endParaRPr lang="en-GB" sz="9800" dirty="0">
              <a:latin typeface="Chalkboard"/>
              <a:cs typeface="Chalkboard"/>
            </a:endParaRPr>
          </a:p>
          <a:p>
            <a:pPr marL="0" indent="0">
              <a:buNone/>
            </a:pPr>
            <a:endParaRPr lang="fr-FR" dirty="0"/>
          </a:p>
        </p:txBody>
      </p:sp>
    </p:spTree>
    <p:extLst>
      <p:ext uri="{BB962C8B-B14F-4D97-AF65-F5344CB8AC3E}">
        <p14:creationId xmlns:p14="http://schemas.microsoft.com/office/powerpoint/2010/main" val="257349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6556" y="274638"/>
            <a:ext cx="3330244" cy="213766"/>
          </a:xfrm>
        </p:spPr>
        <p:txBody>
          <a:bodyPr>
            <a:normAutofit fontScale="90000"/>
          </a:bodyPr>
          <a:lstStyle/>
          <a:p>
            <a:endParaRPr lang="fr-FR" dirty="0"/>
          </a:p>
        </p:txBody>
      </p:sp>
      <p:sp>
        <p:nvSpPr>
          <p:cNvPr id="3" name="Espace réservé du contenu 2"/>
          <p:cNvSpPr>
            <a:spLocks noGrp="1"/>
          </p:cNvSpPr>
          <p:nvPr>
            <p:ph idx="1"/>
          </p:nvPr>
        </p:nvSpPr>
        <p:spPr>
          <a:xfrm>
            <a:off x="457200" y="700046"/>
            <a:ext cx="8229600" cy="5426118"/>
          </a:xfrm>
        </p:spPr>
        <p:txBody>
          <a:bodyPr>
            <a:normAutofit fontScale="85000" lnSpcReduction="20000"/>
          </a:bodyPr>
          <a:lstStyle/>
          <a:p>
            <a:pPr marL="0" indent="0" algn="ctr">
              <a:buNone/>
            </a:pPr>
            <a:r>
              <a:rPr lang="fr-FR" sz="3800" b="1" dirty="0" smtClean="0">
                <a:solidFill>
                  <a:srgbClr val="FF0000"/>
                </a:solidFill>
              </a:rPr>
              <a:t>Texte de Ludovic</a:t>
            </a:r>
            <a:r>
              <a:rPr lang="fr-FR" sz="3800" b="1" dirty="0">
                <a:solidFill>
                  <a:srgbClr val="FF0000"/>
                </a:solidFill>
              </a:rPr>
              <a:t> </a:t>
            </a:r>
            <a:endParaRPr lang="fr-FR" sz="3800" b="1" dirty="0" smtClean="0">
              <a:solidFill>
                <a:srgbClr val="FF0000"/>
              </a:solidFill>
            </a:endParaRPr>
          </a:p>
          <a:p>
            <a:pPr marL="0" indent="0" algn="ctr">
              <a:buNone/>
            </a:pPr>
            <a:r>
              <a:rPr lang="fr-FR" dirty="0" smtClean="0">
                <a:solidFill>
                  <a:srgbClr val="000000"/>
                </a:solidFill>
              </a:rPr>
              <a:t>(orthographe et présentation normées) </a:t>
            </a:r>
          </a:p>
          <a:p>
            <a:pPr marL="0" indent="0">
              <a:buNone/>
            </a:pPr>
            <a:endParaRPr lang="en-GB" dirty="0" smtClean="0"/>
          </a:p>
          <a:p>
            <a:pPr marL="0" indent="0">
              <a:buNone/>
            </a:pPr>
            <a:r>
              <a:rPr lang="fr-FR" dirty="0" err="1" smtClean="0">
                <a:latin typeface="Chalkboard"/>
                <a:cs typeface="Chalkboard"/>
              </a:rPr>
              <a:t>Croâ</a:t>
            </a:r>
            <a:r>
              <a:rPr lang="fr-FR" dirty="0" smtClean="0">
                <a:latin typeface="Chalkboard"/>
                <a:cs typeface="Chalkboard"/>
              </a:rPr>
              <a:t> entendit un cri terrible et c'était un aigle. Il se mit à voler. Et ils se rencontrent en plein vol. L’aigle se pose à côté, et puis </a:t>
            </a:r>
            <a:r>
              <a:rPr lang="fr-FR" dirty="0" err="1" smtClean="0">
                <a:latin typeface="Chalkboard"/>
                <a:cs typeface="Chalkboard"/>
              </a:rPr>
              <a:t>Croâ</a:t>
            </a:r>
            <a:r>
              <a:rPr lang="fr-FR" dirty="0" smtClean="0">
                <a:latin typeface="Chalkboard"/>
                <a:cs typeface="Chalkboard"/>
              </a:rPr>
              <a:t>, il va se poser en dessous. Il rencontre une rivière et il va boire à la rivière. Il va voler au dessus de la forêt. Il rencontre l'aigle.</a:t>
            </a:r>
            <a:endParaRPr lang="en-GB" dirty="0" smtClean="0">
              <a:latin typeface="Chalkboard"/>
              <a:cs typeface="Chalkboard"/>
            </a:endParaRPr>
          </a:p>
          <a:p>
            <a:pPr marL="0" lvl="0" indent="0">
              <a:buNone/>
            </a:pPr>
            <a:r>
              <a:rPr lang="fr-FR" dirty="0" smtClean="0">
                <a:latin typeface="Chalkboard"/>
                <a:cs typeface="Chalkboard"/>
              </a:rPr>
              <a:t>- Et maintenant, tu veux bien être mon ami ?</a:t>
            </a:r>
            <a:endParaRPr lang="en-GB" dirty="0" smtClean="0">
              <a:latin typeface="Chalkboard"/>
              <a:cs typeface="Chalkboard"/>
            </a:endParaRPr>
          </a:p>
          <a:p>
            <a:pPr marL="0" lvl="0" indent="0">
              <a:buNone/>
            </a:pPr>
            <a:r>
              <a:rPr lang="fr-FR" dirty="0" smtClean="0">
                <a:latin typeface="Chalkboard"/>
                <a:cs typeface="Chalkboard"/>
              </a:rPr>
              <a:t>- Oh oui! Je veux bien ! </a:t>
            </a:r>
            <a:endParaRPr lang="en-GB" dirty="0" smtClean="0">
              <a:latin typeface="Chalkboard"/>
              <a:cs typeface="Chalkboard"/>
            </a:endParaRPr>
          </a:p>
          <a:p>
            <a:pPr marL="0" lvl="0" indent="0">
              <a:buNone/>
            </a:pPr>
            <a:r>
              <a:rPr lang="fr-FR" dirty="0" smtClean="0">
                <a:latin typeface="Chalkboard"/>
                <a:cs typeface="Chalkboard"/>
              </a:rPr>
              <a:t>- Bon, on va jouer.</a:t>
            </a:r>
            <a:endParaRPr lang="en-GB" dirty="0" smtClean="0">
              <a:latin typeface="Chalkboard"/>
              <a:cs typeface="Chalkboard"/>
            </a:endParaRPr>
          </a:p>
          <a:p>
            <a:pPr marL="0" lvl="0" indent="0">
              <a:buNone/>
            </a:pPr>
            <a:r>
              <a:rPr lang="fr-FR" dirty="0" smtClean="0">
                <a:latin typeface="Chalkboard"/>
                <a:cs typeface="Chalkboard"/>
              </a:rPr>
              <a:t>- Maintenant que tu es mon ami, dit </a:t>
            </a:r>
            <a:r>
              <a:rPr lang="fr-FR" dirty="0" err="1" smtClean="0">
                <a:latin typeface="Chalkboard"/>
                <a:cs typeface="Chalkboard"/>
              </a:rPr>
              <a:t>Croâ</a:t>
            </a:r>
            <a:r>
              <a:rPr lang="fr-FR" dirty="0" smtClean="0">
                <a:latin typeface="Chalkboard"/>
                <a:cs typeface="Chalkboard"/>
              </a:rPr>
              <a:t>, je suis le plus heureux des oiseaux.</a:t>
            </a:r>
            <a:endParaRPr lang="en-GB" dirty="0" smtClean="0">
              <a:latin typeface="Chalkboard"/>
              <a:cs typeface="Chalkboard"/>
            </a:endParaRPr>
          </a:p>
          <a:p>
            <a:endParaRPr lang="fr-FR" dirty="0"/>
          </a:p>
        </p:txBody>
      </p:sp>
    </p:spTree>
    <p:extLst>
      <p:ext uri="{BB962C8B-B14F-4D97-AF65-F5344CB8AC3E}">
        <p14:creationId xmlns:p14="http://schemas.microsoft.com/office/powerpoint/2010/main" val="357397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471" y="309321"/>
            <a:ext cx="8254632" cy="3477875"/>
          </a:xfrm>
          <a:prstGeom prst="rect">
            <a:avLst/>
          </a:prstGeom>
        </p:spPr>
        <p:txBody>
          <a:bodyPr wrap="square">
            <a:spAutoFit/>
          </a:bodyPr>
          <a:lstStyle/>
          <a:p>
            <a:pPr lvl="0"/>
            <a:r>
              <a:rPr lang="fr-FR" sz="4400" dirty="0">
                <a:solidFill>
                  <a:srgbClr val="000000"/>
                </a:solidFill>
                <a:latin typeface="Wingdings"/>
                <a:ea typeface="Wingdings"/>
                <a:cs typeface="Wingdings"/>
                <a:sym typeface="Wingdings"/>
              </a:rPr>
              <a:t></a:t>
            </a:r>
            <a:r>
              <a:rPr lang="fr-FR" sz="4400" dirty="0">
                <a:solidFill>
                  <a:srgbClr val="000000"/>
                </a:solidFill>
              </a:rPr>
              <a:t>Lisez maintenant les textes de Mikaël et de Ludovic dans leur première version : </a:t>
            </a:r>
            <a:r>
              <a:rPr lang="fr-FR" sz="4400" dirty="0" smtClean="0">
                <a:solidFill>
                  <a:srgbClr val="000000"/>
                </a:solidFill>
              </a:rPr>
              <a:t>que </a:t>
            </a:r>
            <a:r>
              <a:rPr lang="fr-FR" sz="4400" dirty="0">
                <a:solidFill>
                  <a:srgbClr val="000000"/>
                </a:solidFill>
              </a:rPr>
              <a:t>pouvez-vous dire des compétences des deux élèves ?</a:t>
            </a:r>
            <a:endParaRPr lang="en-GB" sz="4400" dirty="0">
              <a:solidFill>
                <a:srgbClr val="000000"/>
              </a:solidFill>
            </a:endParaRPr>
          </a:p>
        </p:txBody>
      </p:sp>
      <p:sp>
        <p:nvSpPr>
          <p:cNvPr id="3" name="ZoneTexte 2"/>
          <p:cNvSpPr txBox="1"/>
          <p:nvPr/>
        </p:nvSpPr>
        <p:spPr>
          <a:xfrm>
            <a:off x="797785" y="667485"/>
            <a:ext cx="184666" cy="646331"/>
          </a:xfrm>
          <a:prstGeom prst="rect">
            <a:avLst/>
          </a:prstGeom>
          <a:noFill/>
        </p:spPr>
        <p:txBody>
          <a:bodyPr wrap="none" rtlCol="0">
            <a:spAutoFit/>
          </a:bodyPr>
          <a:lstStyle/>
          <a:p>
            <a:endParaRPr lang="fr-FR" dirty="0" smtClean="0"/>
          </a:p>
          <a:p>
            <a:endParaRPr lang="fr-FR" dirty="0"/>
          </a:p>
        </p:txBody>
      </p:sp>
    </p:spTree>
    <p:extLst>
      <p:ext uri="{BB962C8B-B14F-4D97-AF65-F5344CB8AC3E}">
        <p14:creationId xmlns:p14="http://schemas.microsoft.com/office/powerpoint/2010/main" val="333135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26402"/>
          </a:xfrm>
        </p:spPr>
        <p:txBody>
          <a:bodyPr>
            <a:normAutofit fontScale="90000"/>
          </a:bodyPr>
          <a:lstStyle/>
          <a:p>
            <a:endParaRPr lang="fr-FR"/>
          </a:p>
        </p:txBody>
      </p:sp>
      <p:sp>
        <p:nvSpPr>
          <p:cNvPr id="3" name="Espace réservé du contenu 2"/>
          <p:cNvSpPr>
            <a:spLocks noGrp="1"/>
          </p:cNvSpPr>
          <p:nvPr>
            <p:ph idx="1"/>
          </p:nvPr>
        </p:nvSpPr>
        <p:spPr>
          <a:xfrm>
            <a:off x="457200" y="701040"/>
            <a:ext cx="8229600" cy="5425123"/>
          </a:xfrm>
        </p:spPr>
        <p:txBody>
          <a:bodyPr>
            <a:normAutofit fontScale="92500" lnSpcReduction="20000"/>
          </a:bodyPr>
          <a:lstStyle/>
          <a:p>
            <a:pPr marL="0" indent="0" algn="ctr">
              <a:buNone/>
            </a:pPr>
            <a:r>
              <a:rPr lang="fr-FR" b="1" dirty="0" smtClean="0">
                <a:solidFill>
                  <a:srgbClr val="FF0000"/>
                </a:solidFill>
              </a:rPr>
              <a:t>Texte </a:t>
            </a:r>
            <a:r>
              <a:rPr lang="fr-FR" b="1" dirty="0">
                <a:solidFill>
                  <a:srgbClr val="FF0000"/>
                </a:solidFill>
              </a:rPr>
              <a:t>de </a:t>
            </a:r>
            <a:r>
              <a:rPr lang="fr-FR" b="1" dirty="0" smtClean="0">
                <a:solidFill>
                  <a:srgbClr val="FF0000"/>
                </a:solidFill>
              </a:rPr>
              <a:t>Ludovic</a:t>
            </a:r>
          </a:p>
          <a:p>
            <a:pPr marL="0" indent="0" algn="ctr">
              <a:buNone/>
            </a:pPr>
            <a:endParaRPr lang="en-GB" dirty="0">
              <a:solidFill>
                <a:srgbClr val="FF0000"/>
              </a:solidFill>
            </a:endParaRPr>
          </a:p>
          <a:p>
            <a:pPr marL="0" indent="0">
              <a:buNone/>
            </a:pPr>
            <a:r>
              <a:rPr lang="fr-FR" dirty="0" err="1">
                <a:latin typeface="Chalkboard"/>
                <a:cs typeface="Chalkboard"/>
              </a:rPr>
              <a:t>Croâ</a:t>
            </a:r>
            <a:r>
              <a:rPr lang="fr-FR" dirty="0">
                <a:latin typeface="Chalkboard"/>
                <a:cs typeface="Chalkboard"/>
              </a:rPr>
              <a:t> entendit un cri terrible et c'était un aigle. Il se mit à voler. Et ils se rencontrent en plein vol. Il se pose à côté, et puis </a:t>
            </a:r>
            <a:r>
              <a:rPr lang="fr-FR" dirty="0" err="1">
                <a:latin typeface="Chalkboard"/>
                <a:cs typeface="Chalkboard"/>
              </a:rPr>
              <a:t>Croâ</a:t>
            </a:r>
            <a:r>
              <a:rPr lang="fr-FR" dirty="0">
                <a:latin typeface="Chalkboard"/>
                <a:cs typeface="Chalkboard"/>
              </a:rPr>
              <a:t>, il va se poser en dessous. Il rencontre une rivière et il va boire à la rivière. Il va voler au dessus de la forêt. Il rencontre l'aigle.</a:t>
            </a:r>
            <a:endParaRPr lang="en-GB" dirty="0">
              <a:latin typeface="Chalkboard"/>
              <a:cs typeface="Chalkboard"/>
            </a:endParaRPr>
          </a:p>
          <a:p>
            <a:pPr marL="0" lvl="0" indent="0">
              <a:buNone/>
            </a:pPr>
            <a:r>
              <a:rPr lang="fr-FR" dirty="0" smtClean="0">
                <a:latin typeface="Chalkboard"/>
                <a:cs typeface="Chalkboard"/>
              </a:rPr>
              <a:t>- Et </a:t>
            </a:r>
            <a:r>
              <a:rPr lang="fr-FR" dirty="0">
                <a:latin typeface="Chalkboard"/>
                <a:cs typeface="Chalkboard"/>
              </a:rPr>
              <a:t>maintenant, tu veux bien être mon ami ?</a:t>
            </a:r>
            <a:endParaRPr lang="en-GB" dirty="0">
              <a:latin typeface="Chalkboard"/>
              <a:cs typeface="Chalkboard"/>
            </a:endParaRPr>
          </a:p>
          <a:p>
            <a:pPr marL="0" lvl="0" indent="0">
              <a:buNone/>
            </a:pPr>
            <a:r>
              <a:rPr lang="fr-FR" dirty="0" smtClean="0">
                <a:latin typeface="Chalkboard"/>
                <a:cs typeface="Chalkboard"/>
              </a:rPr>
              <a:t>- Oh </a:t>
            </a:r>
            <a:r>
              <a:rPr lang="fr-FR" dirty="0">
                <a:latin typeface="Chalkboard"/>
                <a:cs typeface="Chalkboard"/>
              </a:rPr>
              <a:t>oui! Je veux bien ! </a:t>
            </a:r>
            <a:endParaRPr lang="en-GB" dirty="0">
              <a:latin typeface="Chalkboard"/>
              <a:cs typeface="Chalkboard"/>
            </a:endParaRPr>
          </a:p>
          <a:p>
            <a:pPr marL="0" lvl="0" indent="0">
              <a:buNone/>
            </a:pPr>
            <a:r>
              <a:rPr lang="fr-FR" dirty="0" smtClean="0">
                <a:latin typeface="Chalkboard"/>
                <a:cs typeface="Chalkboard"/>
              </a:rPr>
              <a:t>- Bon</a:t>
            </a:r>
            <a:r>
              <a:rPr lang="fr-FR" dirty="0">
                <a:latin typeface="Chalkboard"/>
                <a:cs typeface="Chalkboard"/>
              </a:rPr>
              <a:t>, on va jouer.</a:t>
            </a:r>
            <a:endParaRPr lang="en-GB" dirty="0">
              <a:latin typeface="Chalkboard"/>
              <a:cs typeface="Chalkboard"/>
            </a:endParaRPr>
          </a:p>
          <a:p>
            <a:pPr marL="0" lvl="0" indent="0">
              <a:buNone/>
            </a:pPr>
            <a:r>
              <a:rPr lang="fr-FR" dirty="0" smtClean="0">
                <a:latin typeface="Chalkboard"/>
                <a:cs typeface="Chalkboard"/>
              </a:rPr>
              <a:t>- Maintenant </a:t>
            </a:r>
            <a:r>
              <a:rPr lang="fr-FR" dirty="0">
                <a:latin typeface="Chalkboard"/>
                <a:cs typeface="Chalkboard"/>
              </a:rPr>
              <a:t>que tu es mon ami, dit </a:t>
            </a:r>
            <a:r>
              <a:rPr lang="fr-FR" dirty="0" err="1">
                <a:latin typeface="Chalkboard"/>
                <a:cs typeface="Chalkboard"/>
              </a:rPr>
              <a:t>Croâ</a:t>
            </a:r>
            <a:r>
              <a:rPr lang="fr-FR" dirty="0">
                <a:latin typeface="Chalkboard"/>
                <a:cs typeface="Chalkboard"/>
              </a:rPr>
              <a:t>, je suis le plus heureux des oiseaux.</a:t>
            </a:r>
            <a:endParaRPr lang="en-GB" dirty="0">
              <a:latin typeface="Chalkboard"/>
              <a:cs typeface="Chalkboard"/>
            </a:endParaRPr>
          </a:p>
          <a:p>
            <a:endParaRPr lang="fr-FR" dirty="0"/>
          </a:p>
        </p:txBody>
      </p:sp>
    </p:spTree>
    <p:extLst>
      <p:ext uri="{BB962C8B-B14F-4D97-AF65-F5344CB8AC3E}">
        <p14:creationId xmlns:p14="http://schemas.microsoft.com/office/powerpoint/2010/main" val="132942305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TotalTime>
  <Words>636</Words>
  <Application>Microsoft Office PowerPoint</Application>
  <PresentationFormat>Affichage à l'écran (4:3)</PresentationFormat>
  <Paragraphs>124</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Apple Chancery</vt:lpstr>
      <vt:lpstr>Arial</vt:lpstr>
      <vt:lpstr>Calibri</vt:lpstr>
      <vt:lpstr>Chalkboard</vt:lpstr>
      <vt:lpstr>Wingdings</vt:lpstr>
      <vt:lpstr>Thème Office</vt:lpstr>
      <vt:lpstr>  Comment faciliter l’apprentissage de la production d’écrit?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Texte de Marie  </vt:lpstr>
      <vt:lpstr>Texte d’Elodie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Maldoror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faciliter l’apprentissage de la production d’écrit?</dc:title>
  <dc:creator>Catherine Hulot</dc:creator>
  <cp:lastModifiedBy>caroline.rabel</cp:lastModifiedBy>
  <cp:revision>20</cp:revision>
  <dcterms:created xsi:type="dcterms:W3CDTF">2019-01-15T12:59:57Z</dcterms:created>
  <dcterms:modified xsi:type="dcterms:W3CDTF">2019-03-17T13:43:48Z</dcterms:modified>
</cp:coreProperties>
</file>