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79" r:id="rId2"/>
    <p:sldId id="280" r:id="rId3"/>
    <p:sldId id="292" r:id="rId4"/>
    <p:sldId id="287" r:id="rId5"/>
    <p:sldId id="256" r:id="rId6"/>
    <p:sldId id="257" r:id="rId7"/>
    <p:sldId id="258" r:id="rId8"/>
    <p:sldId id="260" r:id="rId9"/>
    <p:sldId id="274" r:id="rId10"/>
    <p:sldId id="276" r:id="rId11"/>
    <p:sldId id="277" r:id="rId12"/>
    <p:sldId id="264" r:id="rId13"/>
    <p:sldId id="265" r:id="rId14"/>
    <p:sldId id="294" r:id="rId15"/>
    <p:sldId id="293" r:id="rId16"/>
    <p:sldId id="270" r:id="rId17"/>
    <p:sldId id="278" r:id="rId18"/>
    <p:sldId id="272" r:id="rId19"/>
    <p:sldId id="273" r:id="rId20"/>
    <p:sldId id="266" r:id="rId21"/>
    <p:sldId id="271" r:id="rId22"/>
    <p:sldId id="267" r:id="rId23"/>
    <p:sldId id="269" r:id="rId24"/>
    <p:sldId id="268" r:id="rId25"/>
    <p:sldId id="288" r:id="rId26"/>
    <p:sldId id="289" r:id="rId27"/>
    <p:sldId id="290" r:id="rId28"/>
    <p:sldId id="291" r:id="rId29"/>
    <p:sldId id="286" r:id="rId30"/>
    <p:sldId id="284" r:id="rId3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82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Graphique%20dans%20Microsoft%20Office%20PowerPoint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9703169657648736E-2"/>
          <c:y val="1.5015959765154303E-2"/>
          <c:w val="0.61374141811185257"/>
          <c:h val="0.82525481499206643"/>
        </c:manualLayout>
      </c:layout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aseline="0"/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'[Graphique dans Microsoft Office PowerPoint]Feuil1'!$A$2:$A$4</c:f>
              <c:strCache>
                <c:ptCount val="3"/>
                <c:pt idx="0">
                  <c:v>Visuel</c:v>
                </c:pt>
                <c:pt idx="1">
                  <c:v>Ton de la voix</c:v>
                </c:pt>
                <c:pt idx="2">
                  <c:v>Mots prononcés</c:v>
                </c:pt>
              </c:strCache>
            </c:strRef>
          </c:cat>
          <c:val>
            <c:numRef>
              <c:f>'[Graphique dans Microsoft Office PowerPoint]Feuil1'!$B$2:$B$4</c:f>
              <c:numCache>
                <c:formatCode>General</c:formatCode>
                <c:ptCount val="3"/>
                <c:pt idx="0">
                  <c:v>55</c:v>
                </c:pt>
                <c:pt idx="1">
                  <c:v>38</c:v>
                </c:pt>
                <c:pt idx="2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85-4D00-BDCC-7CCC61418CD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2000"/>
            </a:pPr>
            <a:endParaRPr lang="fr-FR"/>
          </a:p>
        </c:txPr>
      </c:legendEntry>
      <c:legendEntry>
        <c:idx val="1"/>
        <c:txPr>
          <a:bodyPr/>
          <a:lstStyle/>
          <a:p>
            <a:pPr>
              <a:defRPr sz="2000"/>
            </a:pPr>
            <a:endParaRPr lang="fr-FR"/>
          </a:p>
        </c:txPr>
      </c:legendEntry>
      <c:legendEntry>
        <c:idx val="2"/>
        <c:txPr>
          <a:bodyPr/>
          <a:lstStyle/>
          <a:p>
            <a:pPr>
              <a:defRPr sz="2000"/>
            </a:pPr>
            <a:endParaRPr lang="fr-FR"/>
          </a:p>
        </c:txPr>
      </c:legendEntry>
      <c:layout>
        <c:manualLayout>
          <c:xMode val="edge"/>
          <c:yMode val="edge"/>
          <c:x val="0.72497082428402793"/>
          <c:y val="0.27040651642010344"/>
          <c:w val="0.26513929622372329"/>
          <c:h val="0.45918696715979357"/>
        </c:manualLayout>
      </c:layout>
      <c:overlay val="0"/>
    </c:legend>
    <c:plotVisOnly val="1"/>
    <c:dispBlanksAs val="zero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0.74359</cdr:y>
    </cdr:from>
    <cdr:to>
      <cdr:x>1</cdr:x>
      <cdr:y>0.9359</cdr:y>
    </cdr:to>
    <cdr:sp macro="" textlink="">
      <cdr:nvSpPr>
        <cdr:cNvPr id="2" name="ZoneTexte 1"/>
        <cdr:cNvSpPr txBox="1"/>
      </cdr:nvSpPr>
      <cdr:spPr>
        <a:xfrm xmlns:a="http://schemas.openxmlformats.org/drawingml/2006/main">
          <a:off x="0" y="4176464"/>
          <a:ext cx="8136904" cy="10801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FR" sz="2800" b="1" dirty="0" smtClean="0"/>
            <a:t>Les mots ne représentent que 7% du pouvoir de conviction</a:t>
          </a:r>
          <a:endParaRPr lang="fr-FR" sz="28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BB6D5F-D51D-496F-93C0-448B225B39A6}" type="datetimeFigureOut">
              <a:rPr lang="fr-FR" smtClean="0"/>
              <a:pPr/>
              <a:t>23/02/2020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D73848-E392-40DF-AB50-D93CCEF8EC3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But : mieux se connaitre et créer un climat de bienveillance, se représenter ce qu’est un exercice</a:t>
            </a:r>
            <a:r>
              <a:rPr lang="fr-FR" baseline="0" dirty="0" smtClean="0"/>
              <a:t> oral (stress …) et ce que représente 1 minute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73848-E392-40DF-AB50-D93CCEF8EC3D}" type="slidenum">
              <a:rPr lang="fr-FR" smtClean="0"/>
              <a:pPr/>
              <a:t>4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7A866-F990-493F-ADEF-0AC9E8DC1B62}" type="datetimeFigureOut">
              <a:rPr lang="fr-FR" smtClean="0"/>
              <a:pPr/>
              <a:t>23/02/2020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CE4B7-4388-4613-B520-171C1AE8C1E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7A866-F990-493F-ADEF-0AC9E8DC1B62}" type="datetimeFigureOut">
              <a:rPr lang="fr-FR" smtClean="0"/>
              <a:pPr/>
              <a:t>23/02/2020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CE4B7-4388-4613-B520-171C1AE8C1E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7A866-F990-493F-ADEF-0AC9E8DC1B62}" type="datetimeFigureOut">
              <a:rPr lang="fr-FR" smtClean="0"/>
              <a:pPr/>
              <a:t>23/02/2020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CE4B7-4388-4613-B520-171C1AE8C1E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7A866-F990-493F-ADEF-0AC9E8DC1B62}" type="datetimeFigureOut">
              <a:rPr lang="fr-FR" smtClean="0"/>
              <a:pPr/>
              <a:t>23/02/2020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CE4B7-4388-4613-B520-171C1AE8C1E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7A866-F990-493F-ADEF-0AC9E8DC1B62}" type="datetimeFigureOut">
              <a:rPr lang="fr-FR" smtClean="0"/>
              <a:pPr/>
              <a:t>23/02/2020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CE4B7-4388-4613-B520-171C1AE8C1E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7A866-F990-493F-ADEF-0AC9E8DC1B62}" type="datetimeFigureOut">
              <a:rPr lang="fr-FR" smtClean="0"/>
              <a:pPr/>
              <a:t>23/02/2020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CE4B7-4388-4613-B520-171C1AE8C1E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7A866-F990-493F-ADEF-0AC9E8DC1B62}" type="datetimeFigureOut">
              <a:rPr lang="fr-FR" smtClean="0"/>
              <a:pPr/>
              <a:t>23/02/2020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CE4B7-4388-4613-B520-171C1AE8C1E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7A866-F990-493F-ADEF-0AC9E8DC1B62}" type="datetimeFigureOut">
              <a:rPr lang="fr-FR" smtClean="0"/>
              <a:pPr/>
              <a:t>23/02/2020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CE4B7-4388-4613-B520-171C1AE8C1E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7A866-F990-493F-ADEF-0AC9E8DC1B62}" type="datetimeFigureOut">
              <a:rPr lang="fr-FR" smtClean="0"/>
              <a:pPr/>
              <a:t>23/02/2020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CE4B7-4388-4613-B520-171C1AE8C1E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7A866-F990-493F-ADEF-0AC9E8DC1B62}" type="datetimeFigureOut">
              <a:rPr lang="fr-FR" smtClean="0"/>
              <a:pPr/>
              <a:t>23/02/2020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CE4B7-4388-4613-B520-171C1AE8C1E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7A866-F990-493F-ADEF-0AC9E8DC1B62}" type="datetimeFigureOut">
              <a:rPr lang="fr-FR" smtClean="0"/>
              <a:pPr/>
              <a:t>23/02/2020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CE4B7-4388-4613-B520-171C1AE8C1E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47A866-F990-493F-ADEF-0AC9E8DC1B62}" type="datetimeFigureOut">
              <a:rPr lang="fr-FR" smtClean="0"/>
              <a:pPr/>
              <a:t>23/02/2020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2CE4B7-4388-4613-B520-171C1AE8C1E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fpdl.vimeocdn.com/vimeo-prod-skyfire-std-us/01/2035/13/335178325/1325143566.mp4?token=1563637190-0x87c18cae028607e6c597a5a73a4bb8878602482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pearltrees.com/s/file/preview/171000435/fiche%20argumentation.pdf?pearlId=219916105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padlet.com/benedicte_doukhan/cemtky18mbgu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b="1" u="sng" dirty="0" smtClean="0"/>
              <a:t>L’oral</a:t>
            </a:r>
            <a:r>
              <a:rPr lang="fr-FR" u="sng" dirty="0" smtClean="0"/>
              <a:t/>
            </a:r>
            <a:br>
              <a:rPr lang="fr-FR" u="sng" dirty="0" smtClean="0"/>
            </a:br>
            <a:r>
              <a:rPr lang="fr-FR" u="sng" dirty="0" smtClean="0"/>
              <a:t/>
            </a:r>
            <a:br>
              <a:rPr lang="fr-FR" u="sng" dirty="0" smtClean="0"/>
            </a:br>
            <a:r>
              <a:rPr lang="fr-FR" sz="3100" b="1" u="sng" dirty="0"/>
              <a:t>Contribuer au développement des compétences langagières des élèves et les évaluer dans leur action quotidienne</a:t>
            </a:r>
            <a:r>
              <a:rPr lang="fr-FR" sz="3100" dirty="0"/>
              <a:t/>
            </a:r>
            <a:br>
              <a:rPr lang="fr-FR" sz="3100" dirty="0"/>
            </a:br>
            <a:r>
              <a:rPr lang="fr-FR" dirty="0"/>
              <a:t/>
            </a:r>
            <a:br>
              <a:rPr lang="fr-FR" dirty="0"/>
            </a:br>
            <a:r>
              <a:rPr lang="fr-FR" sz="2700" dirty="0" smtClean="0"/>
              <a:t>Réunion de bassin des professeur-e-s documentalistes et des CPE  du 2 mars 2020</a:t>
            </a:r>
            <a:endParaRPr lang="fr-FR" sz="27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03648" y="4725144"/>
            <a:ext cx="6400800" cy="1752600"/>
          </a:xfrm>
        </p:spPr>
        <p:txBody>
          <a:bodyPr>
            <a:normAutofit fontScale="70000" lnSpcReduction="20000"/>
          </a:bodyPr>
          <a:lstStyle/>
          <a:p>
            <a:endParaRPr lang="fr-FR" dirty="0" smtClean="0"/>
          </a:p>
          <a:p>
            <a:endParaRPr lang="fr-FR" dirty="0"/>
          </a:p>
          <a:p>
            <a:r>
              <a:rPr lang="fr-FR" dirty="0" smtClean="0"/>
              <a:t>Collège Gay Lussac</a:t>
            </a:r>
          </a:p>
          <a:p>
            <a:endParaRPr lang="fr-FR" dirty="0" smtClean="0"/>
          </a:p>
          <a:p>
            <a:r>
              <a:rPr lang="fr-FR" dirty="0" smtClean="0"/>
              <a:t>Colombes</a:t>
            </a:r>
            <a:endParaRPr lang="fr-FR" dirty="0"/>
          </a:p>
        </p:txBody>
      </p:sp>
      <p:pic>
        <p:nvPicPr>
          <p:cNvPr id="26626" name="Picture 2" descr="Résultat de recherche d'images pour &quot;oral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88640"/>
            <a:ext cx="1820318" cy="18577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4652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259632" y="620688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/>
              <a:t>LE LANGAGE NON VERBAL</a:t>
            </a:r>
            <a:endParaRPr lang="fr-FR" sz="3600" b="1" dirty="0"/>
          </a:p>
        </p:txBody>
      </p:sp>
      <p:sp>
        <p:nvSpPr>
          <p:cNvPr id="3" name="Rectangle à coins arrondis 2"/>
          <p:cNvSpPr/>
          <p:nvPr/>
        </p:nvSpPr>
        <p:spPr>
          <a:xfrm>
            <a:off x="539552" y="1916832"/>
            <a:ext cx="230425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/>
              <a:t>La </a:t>
            </a:r>
            <a:r>
              <a:rPr lang="fr-FR" sz="2400" b="1" dirty="0" smtClean="0"/>
              <a:t>présentation</a:t>
            </a:r>
            <a:endParaRPr lang="fr-FR" sz="2400" b="1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3203848" y="1916832"/>
            <a:ext cx="230425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/>
              <a:t>Le </a:t>
            </a:r>
            <a:r>
              <a:rPr lang="fr-FR" sz="2400" b="1" dirty="0"/>
              <a:t>visage</a:t>
            </a:r>
          </a:p>
        </p:txBody>
      </p:sp>
      <p:sp>
        <p:nvSpPr>
          <p:cNvPr id="8" name="Rectangle à coins arrondis 7"/>
          <p:cNvSpPr/>
          <p:nvPr/>
        </p:nvSpPr>
        <p:spPr>
          <a:xfrm>
            <a:off x="5868144" y="1916832"/>
            <a:ext cx="230425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Le corps</a:t>
            </a:r>
          </a:p>
        </p:txBody>
      </p:sp>
      <p:cxnSp>
        <p:nvCxnSpPr>
          <p:cNvPr id="11" name="Connecteur droit avec flèche 10"/>
          <p:cNvCxnSpPr/>
          <p:nvPr/>
        </p:nvCxnSpPr>
        <p:spPr>
          <a:xfrm flipH="1">
            <a:off x="755576" y="2492896"/>
            <a:ext cx="504056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2123728" y="2492896"/>
            <a:ext cx="432048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H="1">
            <a:off x="3275856" y="2492896"/>
            <a:ext cx="504056" cy="18722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>
            <a:off x="4499992" y="2492896"/>
            <a:ext cx="0" cy="14401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>
            <a:off x="4860032" y="2420888"/>
            <a:ext cx="792088" cy="25202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>
            <a:off x="7668344" y="2492896"/>
            <a:ext cx="0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>
            <a:off x="6372200" y="2492896"/>
            <a:ext cx="0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à coins arrondis 33"/>
          <p:cNvSpPr/>
          <p:nvPr/>
        </p:nvSpPr>
        <p:spPr>
          <a:xfrm>
            <a:off x="251520" y="3140968"/>
            <a:ext cx="1475656" cy="50405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Vêtements</a:t>
            </a:r>
          </a:p>
        </p:txBody>
      </p:sp>
      <p:sp>
        <p:nvSpPr>
          <p:cNvPr id="35" name="Rectangle à coins arrondis 34"/>
          <p:cNvSpPr/>
          <p:nvPr/>
        </p:nvSpPr>
        <p:spPr>
          <a:xfrm>
            <a:off x="1835696" y="3140968"/>
            <a:ext cx="1368152" cy="57606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Physique</a:t>
            </a:r>
          </a:p>
        </p:txBody>
      </p:sp>
      <p:sp>
        <p:nvSpPr>
          <p:cNvPr id="38" name="Rectangle à coins arrondis 37"/>
          <p:cNvSpPr/>
          <p:nvPr/>
        </p:nvSpPr>
        <p:spPr>
          <a:xfrm>
            <a:off x="2699792" y="4365104"/>
            <a:ext cx="1080120" cy="64807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Sourire</a:t>
            </a:r>
          </a:p>
        </p:txBody>
      </p:sp>
      <p:sp>
        <p:nvSpPr>
          <p:cNvPr id="39" name="Rectangle à coins arrondis 38"/>
          <p:cNvSpPr/>
          <p:nvPr/>
        </p:nvSpPr>
        <p:spPr>
          <a:xfrm>
            <a:off x="3923928" y="3933056"/>
            <a:ext cx="1224136" cy="57606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Regard</a:t>
            </a:r>
          </a:p>
        </p:txBody>
      </p:sp>
      <p:sp>
        <p:nvSpPr>
          <p:cNvPr id="40" name="Rectangle à coins arrondis 39"/>
          <p:cNvSpPr/>
          <p:nvPr/>
        </p:nvSpPr>
        <p:spPr>
          <a:xfrm>
            <a:off x="5292080" y="4941168"/>
            <a:ext cx="1656184" cy="64807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Expression</a:t>
            </a:r>
          </a:p>
        </p:txBody>
      </p:sp>
      <p:sp>
        <p:nvSpPr>
          <p:cNvPr id="41" name="Rectangle à coins arrondis 40"/>
          <p:cNvSpPr/>
          <p:nvPr/>
        </p:nvSpPr>
        <p:spPr>
          <a:xfrm>
            <a:off x="6012160" y="3356992"/>
            <a:ext cx="1080120" cy="50405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Gestes</a:t>
            </a:r>
          </a:p>
        </p:txBody>
      </p:sp>
      <p:sp>
        <p:nvSpPr>
          <p:cNvPr id="42" name="Rectangle à coins arrondis 41"/>
          <p:cNvSpPr/>
          <p:nvPr/>
        </p:nvSpPr>
        <p:spPr>
          <a:xfrm>
            <a:off x="7236296" y="3356992"/>
            <a:ext cx="1224136" cy="50405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Attitude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phique 1"/>
          <p:cNvGraphicFramePr/>
          <p:nvPr>
            <p:extLst>
              <p:ext uri="{D42A27DB-BD31-4B8C-83A1-F6EECF244321}">
                <p14:modId xmlns:p14="http://schemas.microsoft.com/office/powerpoint/2010/main" val="282692420"/>
              </p:ext>
            </p:extLst>
          </p:nvPr>
        </p:nvGraphicFramePr>
        <p:xfrm>
          <a:off x="755576" y="908720"/>
          <a:ext cx="8136904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8680"/>
            <a:ext cx="8558991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788" y="1200150"/>
            <a:ext cx="873442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7748" t="29464" r="17513" b="11964"/>
          <a:stretch>
            <a:fillRect/>
          </a:stretch>
        </p:blipFill>
        <p:spPr bwMode="auto">
          <a:xfrm>
            <a:off x="166552" y="483324"/>
            <a:ext cx="8821013" cy="600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99829"/>
            <a:ext cx="7522790" cy="5943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5436096" y="188640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BO du 13 février 2020</a:t>
            </a:r>
            <a:endParaRPr lang="fr-FR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51520" y="260648"/>
            <a:ext cx="5256584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3200" b="1" dirty="0" smtClean="0"/>
          </a:p>
          <a:p>
            <a:pPr algn="ctr"/>
            <a:r>
              <a:rPr lang="fr-FR" sz="4000" b="1" dirty="0" smtClean="0"/>
              <a:t>POSTURE DEBOUT </a:t>
            </a:r>
          </a:p>
          <a:p>
            <a:pPr algn="ctr"/>
            <a:endParaRPr lang="fr-FR" sz="3200" b="1" dirty="0" smtClean="0"/>
          </a:p>
          <a:p>
            <a:pPr algn="ctr"/>
            <a:endParaRPr lang="fr-FR" sz="3600" b="1" dirty="0" smtClean="0"/>
          </a:p>
          <a:p>
            <a:pPr>
              <a:buFont typeface="Wingdings" pitchFamily="2" charset="2"/>
              <a:buChar char="ü"/>
            </a:pPr>
            <a:r>
              <a:rPr lang="fr-FR" sz="3600" dirty="0" smtClean="0"/>
              <a:t>Dos droit</a:t>
            </a:r>
          </a:p>
          <a:p>
            <a:pPr>
              <a:buFont typeface="Wingdings" pitchFamily="2" charset="2"/>
              <a:buChar char="ü"/>
            </a:pPr>
            <a:r>
              <a:rPr lang="fr-FR" sz="3600" dirty="0" smtClean="0"/>
              <a:t>Les épaules forment un T</a:t>
            </a:r>
          </a:p>
          <a:p>
            <a:pPr>
              <a:buFont typeface="Wingdings" pitchFamily="2" charset="2"/>
              <a:buChar char="ü"/>
            </a:pPr>
            <a:r>
              <a:rPr lang="fr-FR" sz="3600" dirty="0" smtClean="0"/>
              <a:t>Tête dégagée</a:t>
            </a:r>
          </a:p>
          <a:p>
            <a:pPr>
              <a:buFont typeface="Wingdings" pitchFamily="2" charset="2"/>
              <a:buChar char="ü"/>
            </a:pPr>
            <a:r>
              <a:rPr lang="fr-FR" sz="3600" dirty="0" smtClean="0"/>
              <a:t>Pieds parallèles légèrement écartés ancrés dans le sol</a:t>
            </a:r>
            <a:endParaRPr lang="fr-FR" sz="3600" dirty="0"/>
          </a:p>
        </p:txBody>
      </p:sp>
      <p:cxnSp>
        <p:nvCxnSpPr>
          <p:cNvPr id="5" name="Connecteur droit 4"/>
          <p:cNvCxnSpPr/>
          <p:nvPr/>
        </p:nvCxnSpPr>
        <p:spPr>
          <a:xfrm>
            <a:off x="5508104" y="1988840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7236296" y="1988840"/>
            <a:ext cx="0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5508104" y="2348880"/>
            <a:ext cx="6480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H="1">
            <a:off x="6588224" y="2348880"/>
            <a:ext cx="576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lèche vers le bas 16"/>
          <p:cNvSpPr/>
          <p:nvPr/>
        </p:nvSpPr>
        <p:spPr>
          <a:xfrm>
            <a:off x="6084168" y="2348880"/>
            <a:ext cx="648072" cy="1800200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Sourire 17"/>
          <p:cNvSpPr/>
          <p:nvPr/>
        </p:nvSpPr>
        <p:spPr>
          <a:xfrm>
            <a:off x="6084168" y="1412776"/>
            <a:ext cx="576064" cy="576064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19"/>
          <p:cNvCxnSpPr/>
          <p:nvPr/>
        </p:nvCxnSpPr>
        <p:spPr>
          <a:xfrm>
            <a:off x="5868144" y="4221088"/>
            <a:ext cx="10801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2204864"/>
            <a:ext cx="238125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" name="Connecteur droit 25"/>
          <p:cNvCxnSpPr/>
          <p:nvPr/>
        </p:nvCxnSpPr>
        <p:spPr>
          <a:xfrm>
            <a:off x="5580112" y="1916832"/>
            <a:ext cx="0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1225689"/>
            <a:ext cx="792088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 smtClean="0"/>
              <a:t>POSTURE ASSISE </a:t>
            </a:r>
          </a:p>
          <a:p>
            <a:pPr algn="ctr"/>
            <a:endParaRPr lang="fr-FR" sz="4000" b="1" dirty="0" smtClean="0"/>
          </a:p>
          <a:p>
            <a:r>
              <a:rPr lang="fr-FR" sz="4000" dirty="0" smtClean="0"/>
              <a:t>Dos droit décollé du dossier</a:t>
            </a:r>
          </a:p>
          <a:p>
            <a:r>
              <a:rPr lang="fr-FR" sz="4000" dirty="0" smtClean="0"/>
              <a:t>Mains visibles</a:t>
            </a:r>
          </a:p>
          <a:p>
            <a:r>
              <a:rPr lang="fr-FR" sz="4000" dirty="0" smtClean="0"/>
              <a:t>Assis sur le premier tiers de la chaise</a:t>
            </a:r>
          </a:p>
          <a:p>
            <a:r>
              <a:rPr lang="fr-FR" sz="4000" dirty="0" smtClean="0"/>
              <a:t>Pointe des pieds au sol, talons décollés</a:t>
            </a:r>
          </a:p>
          <a:p>
            <a:r>
              <a:rPr lang="fr-FR" sz="4000" dirty="0" smtClean="0"/>
              <a:t>Pieds parallèles</a:t>
            </a:r>
            <a:endParaRPr lang="fr-FR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357906"/>
            <a:ext cx="2362200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851920" y="764704"/>
            <a:ext cx="47525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/>
              <a:t>LE REGARD</a:t>
            </a:r>
          </a:p>
          <a:p>
            <a:r>
              <a:rPr lang="fr-FR" sz="3200" dirty="0" smtClean="0"/>
              <a:t>Pour établir et garder le contact avec son auditoire</a:t>
            </a:r>
            <a:endParaRPr lang="fr-FR" sz="32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704"/>
            <a:ext cx="2838450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827584" y="2924944"/>
            <a:ext cx="734481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Permet de prendre de l’information sur l’état d’écoute du public</a:t>
            </a:r>
          </a:p>
          <a:p>
            <a:r>
              <a:rPr lang="fr-FR" sz="3200" dirty="0" smtClean="0"/>
              <a:t>Est-il dynamique ?</a:t>
            </a:r>
          </a:p>
          <a:p>
            <a:r>
              <a:rPr lang="fr-FR" sz="3200" dirty="0" smtClean="0"/>
              <a:t>Me regarde t-il ?</a:t>
            </a:r>
          </a:p>
          <a:p>
            <a:r>
              <a:rPr lang="fr-FR" sz="3200" dirty="0" smtClean="0"/>
              <a:t>S’est-il assoupi ?</a:t>
            </a:r>
          </a:p>
          <a:p>
            <a:r>
              <a:rPr lang="fr-FR" sz="3200" dirty="0" smtClean="0"/>
              <a:t>Semble t-il comprendre ce que je dis ?</a:t>
            </a: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139952" y="692696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LA VOIX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51520" y="2204864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Le registre </a:t>
            </a:r>
            <a:r>
              <a:rPr lang="fr-FR" sz="2400" dirty="0" smtClean="0"/>
              <a:t>: voix de tête, de nez, de gorge, de poitrine</a:t>
            </a:r>
            <a:endParaRPr lang="fr-FR" sz="2400" dirty="0"/>
          </a:p>
        </p:txBody>
      </p:sp>
      <p:sp>
        <p:nvSpPr>
          <p:cNvPr id="5" name="ZoneTexte 4"/>
          <p:cNvSpPr txBox="1"/>
          <p:nvPr/>
        </p:nvSpPr>
        <p:spPr>
          <a:xfrm>
            <a:off x="251520" y="2924944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Le ton </a:t>
            </a:r>
            <a:r>
              <a:rPr lang="fr-FR" sz="2400" dirty="0" smtClean="0"/>
              <a:t>:  ce qui remplit les mots et leur donne du sens</a:t>
            </a:r>
            <a:endParaRPr lang="fr-FR" sz="2400" dirty="0"/>
          </a:p>
        </p:txBody>
      </p:sp>
      <p:sp>
        <p:nvSpPr>
          <p:cNvPr id="6" name="ZoneTexte 5"/>
          <p:cNvSpPr txBox="1"/>
          <p:nvPr/>
        </p:nvSpPr>
        <p:spPr>
          <a:xfrm>
            <a:off x="251520" y="3573016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Le</a:t>
            </a:r>
            <a:r>
              <a:rPr lang="fr-FR" sz="2400" dirty="0" smtClean="0"/>
              <a:t> </a:t>
            </a:r>
            <a:r>
              <a:rPr lang="fr-FR" sz="2400" b="1" dirty="0" smtClean="0"/>
              <a:t>timbre</a:t>
            </a:r>
            <a:r>
              <a:rPr lang="fr-FR" sz="2400" dirty="0" smtClean="0"/>
              <a:t> : impression que donne votre voix (riches, chauds, doux …)</a:t>
            </a:r>
            <a:endParaRPr lang="fr-FR" sz="24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1" y="332656"/>
            <a:ext cx="2016224" cy="1246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251520" y="4293096"/>
            <a:ext cx="554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La</a:t>
            </a:r>
            <a:r>
              <a:rPr lang="fr-FR" sz="2400" dirty="0" smtClean="0"/>
              <a:t> </a:t>
            </a:r>
            <a:r>
              <a:rPr lang="fr-FR" sz="2400" b="1" dirty="0" smtClean="0"/>
              <a:t>prosodie</a:t>
            </a:r>
            <a:r>
              <a:rPr lang="fr-FR" sz="2400" dirty="0" smtClean="0"/>
              <a:t> : mélodie de la voix</a:t>
            </a:r>
            <a:endParaRPr lang="fr-FR" sz="2400" dirty="0"/>
          </a:p>
        </p:txBody>
      </p:sp>
      <p:sp>
        <p:nvSpPr>
          <p:cNvPr id="11" name="ZoneTexte 10"/>
          <p:cNvSpPr txBox="1"/>
          <p:nvPr/>
        </p:nvSpPr>
        <p:spPr>
          <a:xfrm>
            <a:off x="251520" y="4941168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La cadence </a:t>
            </a:r>
            <a:r>
              <a:rPr lang="fr-FR" sz="2400" dirty="0" smtClean="0"/>
              <a:t>: débit de parole</a:t>
            </a: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323528" y="5661248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Le volume </a:t>
            </a:r>
            <a:r>
              <a:rPr lang="fr-FR" sz="2400" dirty="0" smtClean="0"/>
              <a:t>: puissance sonore à moduler suivant l’espace, le nombre d’interlocuteurs, les circonstances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u="sng" dirty="0" smtClean="0"/>
              <a:t>Déroulement</a:t>
            </a:r>
            <a:endParaRPr lang="fr-FR" b="1" u="sng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dirty="0" smtClean="0"/>
              <a:t>1- Présentation par photo-langage</a:t>
            </a:r>
          </a:p>
          <a:p>
            <a:pPr marL="0" indent="0">
              <a:buNone/>
            </a:pPr>
            <a:r>
              <a:rPr lang="fr-FR" dirty="0" smtClean="0"/>
              <a:t>2- Le point sur des méthodes liées à l’oral</a:t>
            </a:r>
          </a:p>
          <a:p>
            <a:pPr marL="0" indent="0">
              <a:buNone/>
            </a:pPr>
            <a:r>
              <a:rPr lang="fr-FR" dirty="0" smtClean="0"/>
              <a:t>3- Présentation d’un projet : l’entretien </a:t>
            </a:r>
            <a:r>
              <a:rPr lang="fr-FR" dirty="0" err="1" smtClean="0"/>
              <a:t>pass</a:t>
            </a:r>
            <a:r>
              <a:rPr lang="fr-FR" smtClean="0"/>
              <a:t> pro</a:t>
            </a: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 4- Petits ateliers par groupe professeur-e-s documentalistes/CPE: </a:t>
            </a:r>
            <a:r>
              <a:rPr lang="fr-FR" dirty="0" err="1" smtClean="0"/>
              <a:t>brainstroming</a:t>
            </a:r>
            <a:endParaRPr lang="fr-FR" dirty="0" smtClean="0"/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PAUSE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5</a:t>
            </a:r>
            <a:r>
              <a:rPr lang="fr-FR" dirty="0" smtClean="0"/>
              <a:t>- Elaboration de projets par groupe de réflexion</a:t>
            </a:r>
          </a:p>
          <a:p>
            <a:pPr marL="0" indent="0">
              <a:buNone/>
            </a:pPr>
            <a:r>
              <a:rPr lang="fr-FR" dirty="0"/>
              <a:t>6</a:t>
            </a:r>
            <a:r>
              <a:rPr lang="fr-FR" dirty="0" smtClean="0"/>
              <a:t>- Synthèses des ateliers</a:t>
            </a:r>
          </a:p>
          <a:p>
            <a:pPr marL="0" indent="0">
              <a:buNone/>
            </a:pPr>
            <a:r>
              <a:rPr lang="fr-FR" dirty="0" smtClean="0"/>
              <a:t>7- Ressources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25602" name="Picture 2" descr="Résultat de recherche d'images pour &quot;menu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1"/>
            <a:ext cx="2232247" cy="15567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88027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339752" y="116632"/>
            <a:ext cx="4392488" cy="1008112"/>
          </a:xfrm>
        </p:spPr>
        <p:txBody>
          <a:bodyPr/>
          <a:lstStyle/>
          <a:p>
            <a:r>
              <a:rPr lang="fr-FR" u="sng" dirty="0" smtClean="0"/>
              <a:t>EXERCICES</a:t>
            </a:r>
            <a:endParaRPr lang="fr-FR" u="sng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1628799"/>
            <a:ext cx="2304255" cy="2208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683568" y="4005064"/>
            <a:ext cx="82809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fr-FR" sz="2400" b="1" dirty="0" smtClean="0"/>
          </a:p>
          <a:p>
            <a:pPr algn="just"/>
            <a:r>
              <a:rPr lang="fr-FR" sz="2400" b="1" dirty="0" smtClean="0"/>
              <a:t>Entraînez-vous à dire cette phrase en accentuant sur les mots en MAJUSCULE:</a:t>
            </a:r>
          </a:p>
          <a:p>
            <a:pPr algn="just"/>
            <a:endParaRPr lang="fr-FR" sz="2400" b="1" dirty="0" smtClean="0"/>
          </a:p>
          <a:p>
            <a:pPr algn="just"/>
            <a:r>
              <a:rPr lang="fr-FR" sz="2400" b="1" dirty="0" smtClean="0"/>
              <a:t>« Je vous GARANTIE qu’en me CHOISISSANT, vous vous donnez l’ASSURANCE de votre REUSSITE »!</a:t>
            </a:r>
            <a:endParaRPr lang="fr-FR" sz="24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395536" y="112474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1 : L’ARTICULATION</a:t>
            </a:r>
            <a:endParaRPr lang="fr-FR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323528" y="407707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2 : LE TON</a:t>
            </a:r>
            <a:endParaRPr lang="fr-FR" b="1" dirty="0"/>
          </a:p>
        </p:txBody>
      </p:sp>
      <p:pic>
        <p:nvPicPr>
          <p:cNvPr id="11266" name="Picture 2" descr="Résultat de recherche d'images pour &quot;virelangues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1700808"/>
            <a:ext cx="3614643" cy="1749574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835696" y="1556792"/>
            <a:ext cx="1512168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Le crayon dans la bouche</a:t>
            </a:r>
            <a:endParaRPr lang="fr-FR" dirty="0"/>
          </a:p>
        </p:txBody>
      </p:sp>
      <p:pic>
        <p:nvPicPr>
          <p:cNvPr id="11270" name="Picture 6" descr="Résultat de recherche d'images pour &quot;virelangues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1772816"/>
            <a:ext cx="1800200" cy="1350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68144" y="1210742"/>
            <a:ext cx="3059832" cy="178621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LA RESPIRATION ABDOMINALE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827584" y="5373216"/>
            <a:ext cx="80648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hlinkClick r:id="rId2"/>
              </a:rPr>
              <a:t>https://fpdl.vimeocdn.com/vimeo-prod-skyfire-std-us/01/2035/13/335178325/1325143566.mp4?token=1563637190-0x87c18cae028607e6c597a5a73a4bb88786024821</a:t>
            </a:r>
            <a:endParaRPr lang="fr-FR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764704"/>
            <a:ext cx="4752528" cy="2900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3717032"/>
            <a:ext cx="46863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843808" y="836712"/>
            <a:ext cx="396044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TRAVAILLER L’ACCROCHE ET LA CONCLUSION …</a:t>
            </a:r>
          </a:p>
          <a:p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644008" y="5661248"/>
            <a:ext cx="338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 la « règle des 4 x </a:t>
            </a:r>
            <a:r>
              <a:rPr lang="fr-FR" dirty="0" smtClean="0"/>
              <a:t>20 » : secondes, mots, gestes, cm du visage -sourire et regard</a:t>
            </a:r>
            <a:endParaRPr lang="fr-FR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564904"/>
            <a:ext cx="2974135" cy="2948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908156"/>
            <a:ext cx="3456384" cy="2272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23528" y="764704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u="sng" dirty="0" smtClean="0"/>
              <a:t> … ET L’ENCHAINEMENT DES IDEES</a:t>
            </a:r>
            <a:endParaRPr lang="fr-FR" sz="3600" b="1" u="sng" dirty="0"/>
          </a:p>
        </p:txBody>
      </p:sp>
      <p:sp>
        <p:nvSpPr>
          <p:cNvPr id="3" name="ZoneTexte 2"/>
          <p:cNvSpPr txBox="1"/>
          <p:nvPr/>
        </p:nvSpPr>
        <p:spPr>
          <a:xfrm>
            <a:off x="251520" y="2204865"/>
            <a:ext cx="79928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PLAN ORGANISÉ :  </a:t>
            </a:r>
          </a:p>
          <a:p>
            <a:r>
              <a:rPr lang="fr-FR" sz="2800" dirty="0"/>
              <a:t>I</a:t>
            </a:r>
            <a:r>
              <a:rPr lang="fr-FR" sz="2800" dirty="0" smtClean="0"/>
              <a:t>ntroduction, développement, conclusion</a:t>
            </a:r>
          </a:p>
          <a:p>
            <a:endParaRPr lang="fr-FR" sz="2800" dirty="0"/>
          </a:p>
        </p:txBody>
      </p:sp>
      <p:sp>
        <p:nvSpPr>
          <p:cNvPr id="4" name="ZoneTexte 3"/>
          <p:cNvSpPr txBox="1"/>
          <p:nvPr/>
        </p:nvSpPr>
        <p:spPr>
          <a:xfrm>
            <a:off x="323528" y="3645024"/>
            <a:ext cx="849694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LES DIFFERENTS TYPES D’ARGUMENTS:</a:t>
            </a:r>
          </a:p>
          <a:p>
            <a:endParaRPr lang="fr-FR" dirty="0" smtClean="0">
              <a:hlinkClick r:id="rId2"/>
            </a:endParaRPr>
          </a:p>
          <a:p>
            <a:r>
              <a:rPr lang="fr-FR" dirty="0" smtClean="0">
                <a:hlinkClick r:id="rId2"/>
              </a:rPr>
              <a:t>https://www.pearltrees.com/s/file/preview/171000435/fiche%20argumentation.pdf?pearlId=219916105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683568" y="5373216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/>
              <a:t>Et la pertinence du contenu !</a:t>
            </a:r>
            <a:endParaRPr lang="fr-FR" sz="3600" b="1" dirty="0"/>
          </a:p>
        </p:txBody>
      </p:sp>
      <p:pic>
        <p:nvPicPr>
          <p:cNvPr id="7170" name="Picture 2" descr="Résultat de recherche d'images pour &quot;QQOCP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1772816"/>
            <a:ext cx="1624776" cy="1728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idx="4294967295"/>
          </p:nvPr>
        </p:nvSpPr>
        <p:spPr>
          <a:xfrm>
            <a:off x="0" y="476250"/>
            <a:ext cx="7772400" cy="1470025"/>
          </a:xfrm>
        </p:spPr>
        <p:txBody>
          <a:bodyPr/>
          <a:lstStyle/>
          <a:p>
            <a:r>
              <a:rPr lang="fr-FR" b="1" u="sng" dirty="0" smtClean="0"/>
              <a:t>BAISSER SON STRESS</a:t>
            </a:r>
            <a:endParaRPr lang="fr-FR" b="1" u="sng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88314"/>
            <a:ext cx="5375595" cy="3800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628800"/>
            <a:ext cx="208823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4221088"/>
            <a:ext cx="207645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u="sng" dirty="0" smtClean="0"/>
              <a:t>Présentation de Mme Lemarchand</a:t>
            </a:r>
            <a:endParaRPr lang="fr-FR" b="1" u="sng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Un exemple de coopération entre CPE et professeure documentaliste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 smtClean="0"/>
              <a:t>L’oral du </a:t>
            </a:r>
            <a:r>
              <a:rPr lang="fr-FR" dirty="0" err="1" smtClean="0"/>
              <a:t>pass</a:t>
            </a:r>
            <a:r>
              <a:rPr lang="fr-FR" dirty="0" smtClean="0"/>
              <a:t> pro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461219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u="sng" dirty="0" smtClean="0"/>
              <a:t>Brainstorming par atelier</a:t>
            </a:r>
            <a:endParaRPr lang="fr-FR" b="1" u="sng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b="1" u="sng" dirty="0" smtClean="0"/>
              <a:t>3 ateliers: </a:t>
            </a:r>
          </a:p>
          <a:p>
            <a:pPr>
              <a:lnSpc>
                <a:spcPct val="120000"/>
              </a:lnSpc>
            </a:pPr>
            <a:r>
              <a:rPr lang="fr-FR" b="1" dirty="0"/>
              <a:t>Atelier 1: A quels moments pouvons-vous travailler ensemble l'oral ?</a:t>
            </a:r>
            <a:r>
              <a:rPr lang="fr-FR" dirty="0"/>
              <a:t> </a:t>
            </a:r>
          </a:p>
          <a:p>
            <a:pPr>
              <a:lnSpc>
                <a:spcPct val="120000"/>
              </a:lnSpc>
            </a:pPr>
            <a:r>
              <a:rPr lang="fr-FR" b="1" dirty="0" smtClean="0"/>
              <a:t>Atelier </a:t>
            </a:r>
            <a:r>
              <a:rPr lang="fr-FR" b="1" dirty="0"/>
              <a:t>2 : Comment favoriser la prise de parole et comment faire parler ceux qui ne prennent pas la parole ?</a:t>
            </a:r>
            <a:r>
              <a:rPr lang="fr-FR" dirty="0"/>
              <a:t> </a:t>
            </a:r>
          </a:p>
          <a:p>
            <a:pPr>
              <a:lnSpc>
                <a:spcPct val="120000"/>
              </a:lnSpc>
            </a:pPr>
            <a:r>
              <a:rPr lang="fr-FR" b="1" dirty="0"/>
              <a:t>Atelier 3 : Qu'est-ce qu'un oral réussi ?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13731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Résultat de recherche d'images pour &quot;pause&quot;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00808"/>
            <a:ext cx="6527050" cy="392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3372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364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b="1" u="sng" dirty="0" smtClean="0"/>
              <a:t>Elaboration de fiches projet par groupe</a:t>
            </a:r>
            <a:endParaRPr lang="fr-FR" b="1" u="sng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Former des groupes de…. personnes. </a:t>
            </a:r>
          </a:p>
          <a:p>
            <a:pPr marL="0" indent="0">
              <a:buNone/>
            </a:pPr>
            <a:r>
              <a:rPr lang="fr-FR" dirty="0" smtClean="0"/>
              <a:t>Consignes: bien équilibrer les groupes en CPE/professeur-e-s documentalistes</a:t>
            </a:r>
          </a:p>
          <a:p>
            <a:pPr marL="0" indent="0">
              <a:buNone/>
            </a:pPr>
            <a:endParaRPr lang="fr-FR" b="1" u="sng" dirty="0" smtClean="0"/>
          </a:p>
          <a:p>
            <a:pPr marL="0" indent="0">
              <a:buNone/>
            </a:pPr>
            <a:r>
              <a:rPr lang="fr-FR" b="1" u="sng" dirty="0" smtClean="0"/>
              <a:t>Sujets:</a:t>
            </a:r>
          </a:p>
          <a:p>
            <a:pPr marL="0" indent="0">
              <a:buNone/>
            </a:pPr>
            <a:r>
              <a:rPr lang="fr-FR" dirty="0" smtClean="0"/>
              <a:t>(marquer pendant la pause…)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3662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Synthèses des ateliers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Atelier 2:</a:t>
            </a:r>
          </a:p>
          <a:p>
            <a:pPr marL="0" indent="0">
              <a:buNone/>
            </a:pPr>
            <a:r>
              <a:rPr lang="fr-FR" dirty="0" smtClean="0"/>
              <a:t>Comment favoriser la prise de parole? Comment faire parler ceux qui ne prennent pas la parole?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Atelier 3:</a:t>
            </a:r>
          </a:p>
          <a:p>
            <a:pPr marL="0" indent="0">
              <a:buNone/>
            </a:pPr>
            <a:r>
              <a:rPr lang="fr-FR" dirty="0" smtClean="0"/>
              <a:t>Qu’est-ce qu’un oral réussi?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1306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054A395-941F-4460-8061-798ACB46EA75}"/>
              </a:ext>
            </a:extLst>
          </p:cNvPr>
          <p:cNvSpPr txBox="1"/>
          <p:nvPr/>
        </p:nvSpPr>
        <p:spPr>
          <a:xfrm>
            <a:off x="363122" y="450168"/>
            <a:ext cx="82749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Analysons un peu </a:t>
            </a:r>
          </a:p>
        </p:txBody>
      </p:sp>
      <p:pic>
        <p:nvPicPr>
          <p:cNvPr id="3" name="michel obama ancien">
            <a:hlinkClick r:id="" action="ppaction://media"/>
            <a:extLst>
              <a:ext uri="{FF2B5EF4-FFF2-40B4-BE49-F238E27FC236}">
                <a16:creationId xmlns:a16="http://schemas.microsoft.com/office/drawing/2014/main" id="{D596F1A3-B292-4841-9C73-B2AED076ED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69358" y="1616487"/>
            <a:ext cx="4022932" cy="3026657"/>
          </a:xfrm>
          <a:prstGeom prst="rect">
            <a:avLst/>
          </a:prstGeom>
        </p:spPr>
      </p:pic>
      <p:pic>
        <p:nvPicPr>
          <p:cNvPr id="4" name="vlc-record-2019-12-01-16h34m55s-Watch first lady Michelle Obama’s full speech at the 2016 Democratic National Convention.mp4-">
            <a:hlinkClick r:id="" action="ppaction://media"/>
            <a:extLst>
              <a:ext uri="{FF2B5EF4-FFF2-40B4-BE49-F238E27FC236}">
                <a16:creationId xmlns:a16="http://schemas.microsoft.com/office/drawing/2014/main" id="{F60FFAD0-C1FD-47E0-83C0-D96DA78E35A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661475" y="1609947"/>
            <a:ext cx="4108430" cy="308132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BE2F01D-A6F3-4C12-BA8A-62F6A00B57A9}"/>
              </a:ext>
            </a:extLst>
          </p:cNvPr>
          <p:cNvSpPr txBox="1"/>
          <p:nvPr/>
        </p:nvSpPr>
        <p:spPr>
          <a:xfrm>
            <a:off x="208723" y="5817705"/>
            <a:ext cx="8411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Manifestement parler en public ça s’apprend !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95536" y="54868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/>
              <a:t>PARLER EN PUBLIC, ÇA S’APPREND !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388063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9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Ressources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PADLET:</a:t>
            </a:r>
          </a:p>
          <a:p>
            <a:pPr marL="0" indent="0">
              <a:buNone/>
            </a:pPr>
            <a:r>
              <a:rPr lang="fr-FR" smtClean="0">
                <a:hlinkClick r:id="rId2"/>
              </a:rPr>
              <a:t>https://padlet.com/benedicte_doukhan/cemtky18mbgu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94010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u="sng" dirty="0" smtClean="0"/>
              <a:t>Présentation par </a:t>
            </a:r>
            <a:r>
              <a:rPr lang="fr-FR" b="1" u="sng" dirty="0" err="1" smtClean="0"/>
              <a:t>photolangage</a:t>
            </a:r>
            <a:r>
              <a:rPr lang="fr-FR" b="1" u="sng" dirty="0" smtClean="0"/>
              <a:t/>
            </a:r>
            <a:br>
              <a:rPr lang="fr-FR" b="1" u="sng" dirty="0" smtClean="0"/>
            </a:br>
            <a:r>
              <a:rPr lang="fr-FR" b="1" u="sng" dirty="0" smtClean="0"/>
              <a:t>5 min de préparation</a:t>
            </a:r>
            <a:endParaRPr lang="fr-FR" b="1" u="sng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0705" y="1666068"/>
            <a:ext cx="8553783" cy="4460095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Constituer des groupes </a:t>
            </a:r>
            <a:r>
              <a:rPr lang="fr-FR" smtClean="0"/>
              <a:t>professeur-e-s documentalistes/CPE</a:t>
            </a:r>
            <a:endParaRPr lang="fr-FR" dirty="0" smtClean="0"/>
          </a:p>
          <a:p>
            <a:pPr marL="0" indent="0" algn="ctr">
              <a:buNone/>
            </a:pPr>
            <a:endParaRPr lang="fr-FR" b="1" u="sng" dirty="0" smtClean="0"/>
          </a:p>
          <a:p>
            <a:pPr marL="0" indent="0" algn="ctr">
              <a:buNone/>
            </a:pPr>
            <a:endParaRPr lang="fr-FR" b="1" u="sng" dirty="0" smtClean="0"/>
          </a:p>
          <a:p>
            <a:pPr marL="0" indent="0" algn="ctr">
              <a:buNone/>
            </a:pPr>
            <a:r>
              <a:rPr lang="fr-FR" b="1" u="sng" dirty="0" smtClean="0"/>
              <a:t>La </a:t>
            </a:r>
            <a:r>
              <a:rPr lang="fr-FR" b="1" u="sng" dirty="0"/>
              <a:t>consigne </a:t>
            </a:r>
            <a:r>
              <a:rPr lang="fr-FR" b="1" u="sng" dirty="0" smtClean="0"/>
              <a:t>: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sz="2800" dirty="0" smtClean="0"/>
              <a:t>A partir d’une photographie, à tour de rôle, décrivez-vous </a:t>
            </a:r>
            <a:r>
              <a:rPr lang="fr-FR" sz="2800" dirty="0"/>
              <a:t>en </a:t>
            </a:r>
            <a:r>
              <a:rPr lang="fr-FR" sz="2800" dirty="0" smtClean="0"/>
              <a:t>1 minute personnellement ou professionnellement</a:t>
            </a:r>
            <a:endParaRPr lang="fr-FR" sz="2800" dirty="0"/>
          </a:p>
          <a:p>
            <a:pPr marL="0" indent="0">
              <a:buNone/>
            </a:pPr>
            <a:endParaRPr lang="fr-FR" sz="2800" dirty="0"/>
          </a:p>
        </p:txBody>
      </p:sp>
      <p:pic>
        <p:nvPicPr>
          <p:cNvPr id="24578" name="Picture 2" descr="Résultat de recherche d'images pour &quot;photolangage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631" y="2780928"/>
            <a:ext cx="2609850" cy="1752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5300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835697"/>
            <a:ext cx="4572000" cy="11866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dirty="0" smtClean="0">
                <a:solidFill>
                  <a:schemeClr val="bg1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 communique,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dirty="0" smtClean="0">
                <a:solidFill>
                  <a:schemeClr val="bg1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 qui compte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dirty="0" smtClean="0">
                <a:solidFill>
                  <a:schemeClr val="bg1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c’est ce que l’autre comprend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7288" y="2319338"/>
            <a:ext cx="682942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350" y="1071563"/>
            <a:ext cx="8877300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113" y="1147763"/>
            <a:ext cx="8867775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/>
          <p:cNvGrpSpPr/>
          <p:nvPr/>
        </p:nvGrpSpPr>
        <p:grpSpPr>
          <a:xfrm>
            <a:off x="86140" y="-16329"/>
            <a:ext cx="8778240" cy="5904412"/>
            <a:chOff x="114853" y="22860"/>
            <a:chExt cx="11704320" cy="5904412"/>
          </a:xfrm>
        </p:grpSpPr>
        <p:sp>
          <p:nvSpPr>
            <p:cNvPr id="11" name="Rectangle à coins arrondis 10"/>
            <p:cNvSpPr/>
            <p:nvPr/>
          </p:nvSpPr>
          <p:spPr>
            <a:xfrm>
              <a:off x="114853" y="22860"/>
              <a:ext cx="11704320" cy="5904412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5205100" y="342228"/>
              <a:ext cx="27151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Contexte</a:t>
              </a:r>
              <a:endParaRPr lang="fr-F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e 17"/>
          <p:cNvGrpSpPr/>
          <p:nvPr/>
        </p:nvGrpSpPr>
        <p:grpSpPr>
          <a:xfrm>
            <a:off x="0" y="1918097"/>
            <a:ext cx="3046913" cy="2148529"/>
            <a:chOff x="-1" y="1918096"/>
            <a:chExt cx="4062551" cy="2148529"/>
          </a:xfrm>
        </p:grpSpPr>
        <p:sp>
          <p:nvSpPr>
            <p:cNvPr id="5" name="Nuage 4"/>
            <p:cNvSpPr/>
            <p:nvPr/>
          </p:nvSpPr>
          <p:spPr>
            <a:xfrm>
              <a:off x="-1" y="1918096"/>
              <a:ext cx="4062551" cy="2148529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Ellipse 3"/>
            <p:cNvSpPr/>
            <p:nvPr/>
          </p:nvSpPr>
          <p:spPr>
            <a:xfrm>
              <a:off x="623391" y="2060847"/>
              <a:ext cx="3090267" cy="1485903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Emetteur</a:t>
              </a:r>
              <a:endParaRPr lang="fr-FR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e 18"/>
          <p:cNvGrpSpPr/>
          <p:nvPr/>
        </p:nvGrpSpPr>
        <p:grpSpPr>
          <a:xfrm>
            <a:off x="5800545" y="1772816"/>
            <a:ext cx="3019927" cy="2296081"/>
            <a:chOff x="7734059" y="1772815"/>
            <a:chExt cx="4026570" cy="2296081"/>
          </a:xfrm>
        </p:grpSpPr>
        <p:sp>
          <p:nvSpPr>
            <p:cNvPr id="6" name="Nuage 5"/>
            <p:cNvSpPr/>
            <p:nvPr/>
          </p:nvSpPr>
          <p:spPr>
            <a:xfrm rot="10981611">
              <a:off x="7734059" y="1913877"/>
              <a:ext cx="3883551" cy="2155019"/>
            </a:xfrm>
            <a:prstGeom prst="cloud">
              <a:avLst/>
            </a:prstGeom>
            <a:solidFill>
              <a:srgbClr val="99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Ellipse 6"/>
            <p:cNvSpPr/>
            <p:nvPr/>
          </p:nvSpPr>
          <p:spPr>
            <a:xfrm>
              <a:off x="8016212" y="1772815"/>
              <a:ext cx="3744417" cy="1786814"/>
            </a:xfrm>
            <a:prstGeom prst="ellipse">
              <a:avLst/>
            </a:prstGeom>
            <a:solidFill>
              <a:srgbClr val="33CC33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Destinataire</a:t>
              </a:r>
              <a:endParaRPr lang="fr-FR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Flèche droite 7"/>
          <p:cNvSpPr/>
          <p:nvPr/>
        </p:nvSpPr>
        <p:spPr>
          <a:xfrm>
            <a:off x="2854633" y="2599176"/>
            <a:ext cx="3076723" cy="82957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Message</a:t>
            </a:r>
          </a:p>
        </p:txBody>
      </p:sp>
      <p:grpSp>
        <p:nvGrpSpPr>
          <p:cNvPr id="16" name="Groupe 22"/>
          <p:cNvGrpSpPr/>
          <p:nvPr/>
        </p:nvGrpSpPr>
        <p:grpSpPr>
          <a:xfrm>
            <a:off x="2380459" y="5099894"/>
            <a:ext cx="5215491" cy="591112"/>
            <a:chOff x="3173945" y="5099894"/>
            <a:chExt cx="6953988" cy="591112"/>
          </a:xfrm>
        </p:grpSpPr>
        <p:cxnSp>
          <p:nvCxnSpPr>
            <p:cNvPr id="17" name="Connecteur en angle 16"/>
            <p:cNvCxnSpPr/>
            <p:nvPr/>
          </p:nvCxnSpPr>
          <p:spPr>
            <a:xfrm rot="10800000" flipV="1">
              <a:off x="3173945" y="5099894"/>
              <a:ext cx="6229991" cy="217772"/>
            </a:xfrm>
            <a:prstGeom prst="bentConnector3">
              <a:avLst>
                <a:gd name="adj1" fmla="val 50000"/>
              </a:avLst>
            </a:prstGeom>
            <a:ln w="1778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/>
            <p:cNvSpPr txBox="1"/>
            <p:nvPr/>
          </p:nvSpPr>
          <p:spPr>
            <a:xfrm>
              <a:off x="6484621" y="5229341"/>
              <a:ext cx="36433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Rétroaction</a:t>
              </a:r>
              <a:endParaRPr lang="fr-FR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e 23"/>
          <p:cNvGrpSpPr/>
          <p:nvPr/>
        </p:nvGrpSpPr>
        <p:grpSpPr>
          <a:xfrm>
            <a:off x="1572738" y="3513797"/>
            <a:ext cx="6455646" cy="1427371"/>
            <a:chOff x="2096983" y="3513796"/>
            <a:chExt cx="8607528" cy="1427371"/>
          </a:xfrm>
        </p:grpSpPr>
        <p:grpSp>
          <p:nvGrpSpPr>
            <p:cNvPr id="19" name="Groupe 21"/>
            <p:cNvGrpSpPr/>
            <p:nvPr/>
          </p:nvGrpSpPr>
          <p:grpSpPr>
            <a:xfrm>
              <a:off x="2096983" y="3532187"/>
              <a:ext cx="8607528" cy="1408980"/>
              <a:chOff x="2096983" y="3532187"/>
              <a:chExt cx="8607528" cy="1408980"/>
            </a:xfrm>
          </p:grpSpPr>
          <p:sp>
            <p:nvSpPr>
              <p:cNvPr id="21" name="Triangle isocèle 20"/>
              <p:cNvSpPr/>
              <p:nvPr/>
            </p:nvSpPr>
            <p:spPr>
              <a:xfrm>
                <a:off x="2096983" y="3655019"/>
                <a:ext cx="2270824" cy="1214140"/>
              </a:xfrm>
              <a:prstGeom prst="triangle">
                <a:avLst/>
              </a:prstGeom>
              <a:solidFill>
                <a:srgbClr val="9966FF"/>
              </a:solidFill>
              <a:ln>
                <a:solidFill>
                  <a:srgbClr val="99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code</a:t>
                </a:r>
                <a:endParaRPr lang="fr-FR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Triangle isocèle 25"/>
              <p:cNvSpPr/>
              <p:nvPr/>
            </p:nvSpPr>
            <p:spPr>
              <a:xfrm>
                <a:off x="8536306" y="3714093"/>
                <a:ext cx="2168205" cy="1227074"/>
              </a:xfrm>
              <a:prstGeom prst="triangle">
                <a:avLst/>
              </a:prstGeom>
              <a:solidFill>
                <a:srgbClr val="66FF33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code</a:t>
                </a:r>
                <a:endParaRPr lang="fr-FR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2" name="Connecteur droit avec flèche 31"/>
              <p:cNvCxnSpPr/>
              <p:nvPr/>
            </p:nvCxnSpPr>
            <p:spPr>
              <a:xfrm flipV="1">
                <a:off x="3802375" y="3532187"/>
                <a:ext cx="4106099" cy="27442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ZoneTexte 32"/>
            <p:cNvSpPr txBox="1"/>
            <p:nvPr/>
          </p:nvSpPr>
          <p:spPr>
            <a:xfrm>
              <a:off x="5205099" y="3513796"/>
              <a:ext cx="21002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Canal</a:t>
              </a:r>
              <a:endParaRPr lang="fr-F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e 24"/>
          <p:cNvGrpSpPr/>
          <p:nvPr/>
        </p:nvGrpSpPr>
        <p:grpSpPr>
          <a:xfrm>
            <a:off x="4572000" y="980728"/>
            <a:ext cx="1512168" cy="3145904"/>
            <a:chOff x="6237706" y="1286671"/>
            <a:chExt cx="1799105" cy="2839961"/>
          </a:xfrm>
        </p:grpSpPr>
        <p:sp>
          <p:nvSpPr>
            <p:cNvPr id="9" name="Éclair 8"/>
            <p:cNvSpPr/>
            <p:nvPr/>
          </p:nvSpPr>
          <p:spPr>
            <a:xfrm rot="21363491">
              <a:off x="6511689" y="1943913"/>
              <a:ext cx="826185" cy="2182719"/>
            </a:xfrm>
            <a:prstGeom prst="lightningBolt">
              <a:avLst/>
            </a:prstGeom>
            <a:solidFill>
              <a:srgbClr val="FF66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6237706" y="1286671"/>
              <a:ext cx="1799105" cy="416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Bruits</a:t>
              </a:r>
            </a:p>
          </p:txBody>
        </p:sp>
      </p:grp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893DD-49AE-47A5-A1B2-2F6DA1E8973D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27" name="ZoneTexte 26"/>
          <p:cNvSpPr txBox="1"/>
          <p:nvPr/>
        </p:nvSpPr>
        <p:spPr>
          <a:xfrm>
            <a:off x="1187624" y="6165304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LA COMMUNICATION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412230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259632" y="620688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/>
              <a:t>LE LANGAGE VERBAL</a:t>
            </a:r>
            <a:endParaRPr lang="fr-FR" sz="3600" b="1" dirty="0"/>
          </a:p>
        </p:txBody>
      </p:sp>
      <p:sp>
        <p:nvSpPr>
          <p:cNvPr id="3" name="Rectangle à coins arrondis 2"/>
          <p:cNvSpPr/>
          <p:nvPr/>
        </p:nvSpPr>
        <p:spPr>
          <a:xfrm>
            <a:off x="539552" y="1916832"/>
            <a:ext cx="2304256" cy="576064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/>
              <a:t>Ce qui est dit</a:t>
            </a:r>
            <a:endParaRPr lang="fr-FR" sz="2400" b="1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4211960" y="1916832"/>
            <a:ext cx="3456384" cy="576064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/>
              <a:t>La façon de le dire</a:t>
            </a:r>
            <a:endParaRPr lang="fr-FR" sz="2400" b="1" dirty="0"/>
          </a:p>
        </p:txBody>
      </p:sp>
      <p:cxnSp>
        <p:nvCxnSpPr>
          <p:cNvPr id="11" name="Connecteur droit avec flèche 10"/>
          <p:cNvCxnSpPr/>
          <p:nvPr/>
        </p:nvCxnSpPr>
        <p:spPr>
          <a:xfrm flipH="1">
            <a:off x="899592" y="2492896"/>
            <a:ext cx="432048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2123728" y="2492896"/>
            <a:ext cx="360040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H="1">
            <a:off x="4499992" y="2492896"/>
            <a:ext cx="72008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>
            <a:off x="6156176" y="2492896"/>
            <a:ext cx="0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>
            <a:off x="7020272" y="2492896"/>
            <a:ext cx="504056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à coins arrondis 33"/>
          <p:cNvSpPr/>
          <p:nvPr/>
        </p:nvSpPr>
        <p:spPr>
          <a:xfrm>
            <a:off x="251520" y="3212976"/>
            <a:ext cx="1475656" cy="504056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/>
              <a:t>Les mots</a:t>
            </a:r>
            <a:endParaRPr lang="fr-FR" sz="2000" b="1" dirty="0"/>
          </a:p>
        </p:txBody>
      </p:sp>
      <p:sp>
        <p:nvSpPr>
          <p:cNvPr id="35" name="Rectangle à coins arrondis 34"/>
          <p:cNvSpPr/>
          <p:nvPr/>
        </p:nvSpPr>
        <p:spPr>
          <a:xfrm>
            <a:off x="1835696" y="3140968"/>
            <a:ext cx="1944216" cy="576064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/>
              <a:t>L’organisation des mots</a:t>
            </a:r>
            <a:endParaRPr lang="fr-FR" sz="2000" b="1" dirty="0"/>
          </a:p>
        </p:txBody>
      </p:sp>
      <p:sp>
        <p:nvSpPr>
          <p:cNvPr id="38" name="Rectangle à coins arrondis 37"/>
          <p:cNvSpPr/>
          <p:nvPr/>
        </p:nvSpPr>
        <p:spPr>
          <a:xfrm>
            <a:off x="4067944" y="3140968"/>
            <a:ext cx="1368152" cy="648072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/>
              <a:t>La voix</a:t>
            </a:r>
            <a:endParaRPr lang="fr-FR" sz="2000" b="1" dirty="0"/>
          </a:p>
        </p:txBody>
      </p:sp>
      <p:sp>
        <p:nvSpPr>
          <p:cNvPr id="39" name="Rectangle à coins arrondis 38"/>
          <p:cNvSpPr/>
          <p:nvPr/>
        </p:nvSpPr>
        <p:spPr>
          <a:xfrm>
            <a:off x="5580112" y="3212976"/>
            <a:ext cx="1656184" cy="576064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/>
              <a:t>Les bruits</a:t>
            </a:r>
            <a:endParaRPr lang="fr-FR" sz="2000" b="1" dirty="0"/>
          </a:p>
        </p:txBody>
      </p:sp>
      <p:sp>
        <p:nvSpPr>
          <p:cNvPr id="40" name="Rectangle à coins arrondis 39"/>
          <p:cNvSpPr/>
          <p:nvPr/>
        </p:nvSpPr>
        <p:spPr>
          <a:xfrm>
            <a:off x="7308304" y="3140968"/>
            <a:ext cx="1656184" cy="648072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/>
              <a:t>Les silences</a:t>
            </a:r>
            <a:endParaRPr lang="fr-FR" sz="2000" b="1" dirty="0"/>
          </a:p>
        </p:txBody>
      </p:sp>
      <p:sp>
        <p:nvSpPr>
          <p:cNvPr id="45" name="ZoneTexte 44"/>
          <p:cNvSpPr txBox="1"/>
          <p:nvPr/>
        </p:nvSpPr>
        <p:spPr>
          <a:xfrm>
            <a:off x="5652120" y="4005064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Soupirs</a:t>
            </a:r>
          </a:p>
          <a:p>
            <a:r>
              <a:rPr lang="fr-FR" dirty="0" smtClean="0"/>
              <a:t>Sifflements</a:t>
            </a:r>
          </a:p>
          <a:p>
            <a:r>
              <a:rPr lang="fr-FR" dirty="0" smtClean="0"/>
              <a:t>Tics de langage</a:t>
            </a:r>
            <a:endParaRPr lang="fr-FR" dirty="0"/>
          </a:p>
        </p:txBody>
      </p:sp>
      <p:sp>
        <p:nvSpPr>
          <p:cNvPr id="47" name="ZoneTexte 46"/>
          <p:cNvSpPr txBox="1"/>
          <p:nvPr/>
        </p:nvSpPr>
        <p:spPr>
          <a:xfrm>
            <a:off x="4139952" y="4005064"/>
            <a:ext cx="1440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Ton</a:t>
            </a:r>
          </a:p>
          <a:p>
            <a:r>
              <a:rPr lang="fr-FR" dirty="0" smtClean="0"/>
              <a:t>Articulation</a:t>
            </a:r>
          </a:p>
          <a:p>
            <a:r>
              <a:rPr lang="fr-FR" dirty="0" smtClean="0"/>
              <a:t>Débit</a:t>
            </a:r>
            <a:endParaRPr lang="fr-FR" dirty="0"/>
          </a:p>
        </p:txBody>
      </p:sp>
      <p:sp>
        <p:nvSpPr>
          <p:cNvPr id="48" name="ZoneTexte 47"/>
          <p:cNvSpPr txBox="1"/>
          <p:nvPr/>
        </p:nvSpPr>
        <p:spPr>
          <a:xfrm>
            <a:off x="323528" y="4077072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 registre de langage</a:t>
            </a:r>
            <a:endParaRPr lang="fr-FR" dirty="0"/>
          </a:p>
        </p:txBody>
      </p:sp>
      <p:sp>
        <p:nvSpPr>
          <p:cNvPr id="50" name="ZoneTexte 49"/>
          <p:cNvSpPr txBox="1"/>
          <p:nvPr/>
        </p:nvSpPr>
        <p:spPr>
          <a:xfrm>
            <a:off x="1907704" y="4077072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La structure du message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535</Words>
  <Application>Microsoft Office PowerPoint</Application>
  <PresentationFormat>Affichage à l'écran (4:3)</PresentationFormat>
  <Paragraphs>143</Paragraphs>
  <Slides>30</Slides>
  <Notes>1</Notes>
  <HiddenSlides>0</HiddenSlides>
  <MMClips>2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7" baseType="lpstr">
      <vt:lpstr>Arial</vt:lpstr>
      <vt:lpstr>Bradley Hand ITC</vt:lpstr>
      <vt:lpstr>Calibri</vt:lpstr>
      <vt:lpstr>Helvetica</vt:lpstr>
      <vt:lpstr>Times New Roman</vt:lpstr>
      <vt:lpstr>Wingdings</vt:lpstr>
      <vt:lpstr>Thème Office</vt:lpstr>
      <vt:lpstr>L’oral  Contribuer au développement des compétences langagières des élèves et les évaluer dans leur action quotidienne  Réunion de bassin des professeur-e-s documentalistes et des CPE  du 2 mars 2020</vt:lpstr>
      <vt:lpstr>Déroulement</vt:lpstr>
      <vt:lpstr>Présentation PowerPoint</vt:lpstr>
      <vt:lpstr>Présentation par photolangage 5 min de préparation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EXERCICES</vt:lpstr>
      <vt:lpstr>LA RESPIRATION ABDOMINALE</vt:lpstr>
      <vt:lpstr>Présentation PowerPoint</vt:lpstr>
      <vt:lpstr>Présentation PowerPoint</vt:lpstr>
      <vt:lpstr>BAISSER SON STRESS</vt:lpstr>
      <vt:lpstr>Présentation de Mme Lemarchand</vt:lpstr>
      <vt:lpstr>Brainstorming par atelier</vt:lpstr>
      <vt:lpstr>Présentation PowerPoint</vt:lpstr>
      <vt:lpstr>Elaboration de fiches projet par groupe</vt:lpstr>
      <vt:lpstr>Synthèses des ateliers</vt:lpstr>
      <vt:lpstr>Ressources</vt:lpstr>
    </vt:vector>
  </TitlesOfParts>
  <Company>Hachette Livre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BDOUKHAN</dc:creator>
  <cp:lastModifiedBy>caroline.rabel</cp:lastModifiedBy>
  <cp:revision>62</cp:revision>
  <dcterms:created xsi:type="dcterms:W3CDTF">2019-07-20T10:41:48Z</dcterms:created>
  <dcterms:modified xsi:type="dcterms:W3CDTF">2020-02-23T14:24:38Z</dcterms:modified>
</cp:coreProperties>
</file>