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43"/>
  </p:normalViewPr>
  <p:slideViewPr>
    <p:cSldViewPr snapToGrid="0" snapToObjects="1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13A90-0F7E-E24B-96F3-3FED388F8616}" type="datetimeFigureOut">
              <a:rPr lang="fr-FR" smtClean="0"/>
              <a:pPr/>
              <a:t>14/02/2018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4E292-8EB1-0546-9E88-BCFE9E7BAF4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2469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4E292-8EB1-0546-9E88-BCFE9E7BAF43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98359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7B36D05-494E-CA4C-A403-6686FE8D0869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3578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2782730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28797261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3204206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professionn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6914574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4765805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44212950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26CCA33-E991-EB40-B38C-3627EEA9395C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53956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0426165-651C-9449-965D-99CEE876D0AA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5557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2A4B5-72E6-144C-A64A-46836E1E3609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2583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A0087-06CA-EE40-9FE2-7ED59D43B0A9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2659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3CE7-5E7C-2344-B090-B001503016A1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5664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D6E0-A379-414A-A86F-FF5CD8784872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9618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E3427-9359-7B45-9C75-0EF28EB10102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0433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35CF-178C-A141-A694-C563F72A2E85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252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477EB-0C6B-D147-908C-42CC8FE50232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8225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F0B0-B704-B84E-A611-F718D2097287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3027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C623384-796D-6E43-8420-EEC5C37C4046}" type="datetime1">
              <a:rPr lang="fr-FR" smtClean="0"/>
              <a:pPr/>
              <a:t>14/02/2018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8E01C6D-C22D-9F4D-9283-F5095A03A1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2835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colitnum.hypotheses.org/33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2.ac-poitiers.fr/doc/spip.php?article699" TargetMode="External"/><Relationship Id="rId2" Type="http://schemas.openxmlformats.org/officeDocument/2006/relationships/hyperlink" Target="http://cache.media.eduscol.education.fr/file/Numerique/47/8/cadre_de_reference_des_competences_numeriques_690478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hashtag/iron&#232;mes?src=hash&amp;lang=fr" TargetMode="External"/><Relationship Id="rId2" Type="http://schemas.openxmlformats.org/officeDocument/2006/relationships/hyperlink" Target="https://twitter.com/hashtag/twithaiku?src=hash&amp;lang=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cturejeunesse.org/epub/Dossierdepressenumook.pdf" TargetMode="External"/><Relationship Id="rId5" Type="http://schemas.openxmlformats.org/officeDocument/2006/relationships/hyperlink" Target="https://deconstruireconstruire.wordpress.com/2015/11/16/seance-1-choses-vues-sur-le-chemin/" TargetMode="External"/><Relationship Id="rId4" Type="http://schemas.openxmlformats.org/officeDocument/2006/relationships/hyperlink" Target="http://www.pedagogie.ac-nantes.fr/lettres/bibliotheque/lecture-et-ecriture-dans-un-atelier-d-ecriture-numerique-creative-935753.kjsp?RH=136661153754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ezi.com/nrexwjyhg0fe/bohmische-dorfer/?webgl=0" TargetMode="External"/><Relationship Id="rId7" Type="http://schemas.openxmlformats.org/officeDocument/2006/relationships/hyperlink" Target="https://bavardismes.wordpress.com/2014/02/08/pratiquer-lecriture-creative-en-class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dlet.com/sandrinebaud/qqn41" TargetMode="External"/><Relationship Id="rId5" Type="http://schemas.openxmlformats.org/officeDocument/2006/relationships/hyperlink" Target="http://i-voix.net/2017/12/marie-cosnay-par-maelle.html" TargetMode="External"/><Relationship Id="rId4" Type="http://schemas.openxmlformats.org/officeDocument/2006/relationships/hyperlink" Target="http://petiteracine.net/wordpres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A8DD24E-B249-A843-93B4-EEA0199507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</a:t>
            </a:r>
            <a:r>
              <a:rPr lang="fr-FR" dirty="0" err="1"/>
              <a:t>littératies</a:t>
            </a:r>
            <a:r>
              <a:rPr lang="fr-FR" dirty="0"/>
              <a:t> numériques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1366BE11-A1BE-2C4E-9ACB-0043D9E251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Formation </a:t>
            </a:r>
            <a:r>
              <a:rPr lang="fr-FR" dirty="0" err="1"/>
              <a:t>Dafpa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Réunion de bassin-Académie de Versailles</a:t>
            </a:r>
          </a:p>
          <a:p>
            <a:r>
              <a:rPr lang="fr-FR" dirty="0"/>
              <a:t>Mardi 13 Février 2018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3D073F01-0BD1-C847-ABB7-B94B3C083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0BC8726A-FE06-0C4A-A7D3-F3A5B77EA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4506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27F149F-2C8F-C84F-9184-24464FC47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Lire-Écrire-Publier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D06A1EA-4836-FB40-9B30-1E126229A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/>
              <a:t>Ecrit d’écran </a:t>
            </a:r>
            <a:r>
              <a:rPr lang="fr-FR" dirty="0"/>
              <a:t>: L’écran façonne le texte : texte déplié (R. Chartier)  instable, multiforme associant texte, image et son, </a:t>
            </a:r>
            <a:r>
              <a:rPr lang="fr-FR" dirty="0" err="1"/>
              <a:t>transmedia</a:t>
            </a:r>
            <a:r>
              <a:rPr lang="fr-FR" dirty="0"/>
              <a:t> = </a:t>
            </a:r>
            <a:r>
              <a:rPr lang="fr-FR" b="1" dirty="0" err="1"/>
              <a:t>redocumentarisation</a:t>
            </a:r>
            <a:endParaRPr lang="fr-FR" b="1" dirty="0"/>
          </a:p>
          <a:p>
            <a:r>
              <a:rPr lang="fr-FR" dirty="0"/>
              <a:t>L’analogie de la </a:t>
            </a:r>
            <a:r>
              <a:rPr lang="fr-FR" b="1" dirty="0" err="1">
                <a:solidFill>
                  <a:srgbClr val="FF0000"/>
                </a:solidFill>
              </a:rPr>
              <a:t>Lettrure</a:t>
            </a:r>
            <a:r>
              <a:rPr lang="fr-FR" dirty="0"/>
              <a:t> (E. </a:t>
            </a:r>
            <a:r>
              <a:rPr lang="fr-FR" dirty="0" err="1"/>
              <a:t>Souchié</a:t>
            </a:r>
            <a:r>
              <a:rPr lang="fr-FR" dirty="0"/>
              <a:t>) des copistes au Moyen-Age recouvrant d’anciens parchemins de nouveaux textes manuscrits </a:t>
            </a:r>
          </a:p>
          <a:p>
            <a:r>
              <a:rPr lang="fr-FR" dirty="0"/>
              <a:t>Le lecteur, la communauté des lecteurs, font œuvre et </a:t>
            </a:r>
            <a:r>
              <a:rPr lang="fr-FR" b="1" dirty="0"/>
              <a:t>citent</a:t>
            </a:r>
            <a:r>
              <a:rPr lang="fr-FR" dirty="0"/>
              <a:t> à l’infini</a:t>
            </a:r>
          </a:p>
          <a:p>
            <a:r>
              <a:rPr lang="fr-FR" dirty="0"/>
              <a:t>La figure </a:t>
            </a:r>
            <a:r>
              <a:rPr lang="fr-FR" b="1" dirty="0"/>
              <a:t>rhétorique de </a:t>
            </a:r>
            <a:r>
              <a:rPr lang="fr-FR" dirty="0"/>
              <a:t>l’</a:t>
            </a:r>
            <a:r>
              <a:rPr lang="fr-FR" b="1" dirty="0"/>
              <a:t>hyperlien</a:t>
            </a:r>
            <a:r>
              <a:rPr lang="fr-FR" dirty="0"/>
              <a:t> (</a:t>
            </a:r>
            <a:r>
              <a:rPr lang="fr-FR" dirty="0">
                <a:hlinkClick r:id="rId2"/>
              </a:rPr>
              <a:t>A. Saemmer</a:t>
            </a:r>
            <a:r>
              <a:rPr lang="fr-FR" dirty="0"/>
              <a:t>)  </a:t>
            </a:r>
          </a:p>
          <a:p>
            <a:r>
              <a:rPr lang="fr-FR" dirty="0"/>
              <a:t>Préfiguration de la littérature numérique : Italo Calvino, </a:t>
            </a:r>
            <a:r>
              <a:rPr lang="fr-FR" i="1" dirty="0"/>
              <a:t>Si par une nuit d’hiver un voyageur</a:t>
            </a:r>
            <a:r>
              <a:rPr lang="fr-FR" dirty="0"/>
              <a:t>, lecture en 12 fragments qui nécessite une part active du lecteur, « Le Nouveau Roman »</a:t>
            </a:r>
          </a:p>
          <a:p>
            <a:r>
              <a:rPr lang="fr-FR" dirty="0"/>
              <a:t>Le </a:t>
            </a:r>
            <a:r>
              <a:rPr lang="fr-FR" b="1" dirty="0"/>
              <a:t>lecteur-auteur</a:t>
            </a:r>
            <a:r>
              <a:rPr lang="fr-FR" dirty="0"/>
              <a:t> : production fragmentaire multiforme, </a:t>
            </a:r>
            <a:r>
              <a:rPr lang="fr-FR" b="1" dirty="0"/>
              <a:t>traces, économie de l’attention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B2B5D4BE-0B50-1E45-91E1-40A711FAA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6D334BB8-F503-944C-9947-B687B32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4272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616E3B3-CBD5-AD4E-88AE-1B28B3F7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adolescents et les manières de lire sur le web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6041694-776C-B54C-9391-86FE61F12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Lecture hypertextuelle : fragments reliés par des liens proposant des parcours divers</a:t>
            </a:r>
          </a:p>
          <a:p>
            <a:r>
              <a:rPr lang="fr-FR" dirty="0"/>
              <a:t>Lecture médiatisée : outils d’annotation, de commentaires, d’indexation sociale, de publication, de prospection</a:t>
            </a:r>
          </a:p>
          <a:p>
            <a:r>
              <a:rPr lang="fr-FR" dirty="0"/>
              <a:t>Lecture ordinaire, fonctionnelle : prise d’information</a:t>
            </a:r>
          </a:p>
          <a:p>
            <a:r>
              <a:rPr lang="fr-FR" dirty="0"/>
              <a:t>« La visibilité du texte sur l'écran, la typographie et la mise en page, le </a:t>
            </a:r>
            <a:r>
              <a:rPr lang="fr-FR" b="1" dirty="0"/>
              <a:t>détournement de l'attention </a:t>
            </a:r>
            <a:r>
              <a:rPr lang="fr-FR" dirty="0"/>
              <a:t>par les bifurcations de l'hypertexte » (A. Giffard) = pas de possibilité de lecture approfondie </a:t>
            </a:r>
          </a:p>
          <a:p>
            <a:r>
              <a:rPr lang="fr-FR" dirty="0"/>
              <a:t>Lecture survol et lecture méthodique associée = scruter et lire en même temps. </a:t>
            </a:r>
            <a:r>
              <a:rPr lang="fr-FR" b="1" dirty="0"/>
              <a:t>L’attention est fortement mobilisée</a:t>
            </a:r>
          </a:p>
          <a:p>
            <a:r>
              <a:rPr lang="fr-FR" dirty="0"/>
              <a:t>Lecture intuitive plutôt qu’hypothético-déductive</a:t>
            </a:r>
          </a:p>
          <a:p>
            <a:r>
              <a:rPr lang="fr-FR" dirty="0"/>
              <a:t>Fracture numérique ?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F09BF23C-B436-D746-8F84-A185D6150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5E5C79F9-6A38-5245-BAFA-F44D9F54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5966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3C6799E-19FD-C14B-88E4-BAC6A8F08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Quelles compétences, habiletés en lecture-écriture numérique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F8F1229-EE34-FC45-8A45-2E06A9DE4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Compétences procédurales en lien avec l’activité de recherche d’information, de lecture documentaire, de production et de communication : prise d’indices </a:t>
            </a:r>
            <a:r>
              <a:rPr lang="fr-FR" dirty="0" err="1"/>
              <a:t>péritextuels</a:t>
            </a:r>
            <a:r>
              <a:rPr lang="fr-FR" dirty="0"/>
              <a:t> (mots-clés, titre, liens surlignés) hiérarchisation des contenus…</a:t>
            </a:r>
          </a:p>
          <a:p>
            <a:r>
              <a:rPr lang="fr-FR" dirty="0"/>
              <a:t>Savoirs et savoir-être : éthique de l’information, maîtrise de son identité numérique, ouverture culturelle, développement de la sensibilité artistique, émancipation par le décloisonnement des savoirs.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3CF9BB2F-62C9-B347-86F4-AA8F376F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Raribah</a:t>
            </a:r>
            <a:r>
              <a:rPr lang="fr-FR" dirty="0"/>
              <a:t> Gatti-</a:t>
            </a:r>
            <a:r>
              <a:rPr lang="fr-FR" dirty="0" err="1"/>
              <a:t>Espé</a:t>
            </a:r>
            <a:r>
              <a:rPr lang="fr-FR" dirty="0"/>
              <a:t>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ECC466E1-FED6-8942-B075-546EC38C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3430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6364559-36A7-E34B-8EF2-8D0927548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Référentiels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90E90D2-7F31-1441-9D88-1D9FEE956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hlinkClick r:id="rId2"/>
              </a:rPr>
              <a:t>Cadre de référence des compétences numériques </a:t>
            </a:r>
            <a:r>
              <a:rPr lang="fr-FR" dirty="0"/>
              <a:t>: en cours d’expérimentation. Adaptation du DIGCOMP européen</a:t>
            </a:r>
          </a:p>
          <a:p>
            <a:pPr marL="0" indent="0">
              <a:buNone/>
            </a:pPr>
            <a:r>
              <a:rPr lang="fr-FR" dirty="0"/>
              <a:t>Tous les domaines peuvent être sollicités lors d’une activité de lecture-écriture numérique : Information et données, communication et collaboration, création de contenus, protection et sécurité, environnement numérique.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>
                <a:hlinkClick r:id="rId3"/>
              </a:rPr>
              <a:t>Progression info-documentaire </a:t>
            </a:r>
            <a:r>
              <a:rPr lang="fr-FR" dirty="0"/>
              <a:t>(Académie de Poitiers)</a:t>
            </a:r>
          </a:p>
          <a:p>
            <a:r>
              <a:rPr lang="fr-FR" dirty="0"/>
              <a:t>….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A7EF62B5-1B89-464E-AA1D-66F592EE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FBF983D7-E693-634F-9D49-27359B276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9207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7163E52-B364-7D49-899D-32A720C08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Développer la créativité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A4A87C9-7568-AE40-9F56-057D25609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b="1" dirty="0"/>
          </a:p>
          <a:p>
            <a:pPr marL="0" indent="0">
              <a:buNone/>
            </a:pPr>
            <a:r>
              <a:rPr lang="fr-FR" dirty="0"/>
              <a:t>L’éveil de l’esprit, l’ouverture de l’âme à l’imaginaire sont les deux missions que le philosophe Gaston Bachelard assigne à l’École.</a:t>
            </a:r>
          </a:p>
          <a:p>
            <a:pPr marL="0" indent="0">
              <a:buNone/>
            </a:pPr>
            <a:r>
              <a:rPr lang="fr-FR" dirty="0"/>
              <a:t> S ’appuyer sur l’imagination créatrice de l’élève permet de mobiliser la </a:t>
            </a:r>
            <a:r>
              <a:rPr lang="fr-FR" dirty="0" err="1"/>
              <a:t>faculte</a:t>
            </a:r>
            <a:r>
              <a:rPr lang="fr-FR" dirty="0"/>
              <a:t>́ conceptuelle qu’elle, il possède de construire avec et sur le </a:t>
            </a:r>
            <a:r>
              <a:rPr lang="fr-FR" dirty="0" err="1"/>
              <a:t>ré́el</a:t>
            </a:r>
            <a:r>
              <a:rPr lang="fr-FR" dirty="0"/>
              <a:t>.</a:t>
            </a:r>
            <a:endParaRPr lang="fr-FR" b="1" dirty="0"/>
          </a:p>
          <a:p>
            <a:r>
              <a:rPr lang="fr-FR" b="1" dirty="0"/>
              <a:t>Forme brève d’écriture et de lecture </a:t>
            </a:r>
            <a:r>
              <a:rPr lang="fr-FR" dirty="0">
                <a:hlinkClick r:id="rId2"/>
              </a:rPr>
              <a:t>twitter et les haïkus</a:t>
            </a:r>
            <a:endParaRPr lang="fr-FR" dirty="0"/>
          </a:p>
          <a:p>
            <a:r>
              <a:rPr lang="fr-FR" dirty="0">
                <a:hlinkClick r:id="rId3"/>
              </a:rPr>
              <a:t>Etienne Candel et les ironèmes</a:t>
            </a:r>
            <a:endParaRPr lang="fr-FR" dirty="0"/>
          </a:p>
          <a:p>
            <a:r>
              <a:rPr lang="fr-FR" dirty="0">
                <a:hlinkClick r:id="rId4"/>
              </a:rPr>
              <a:t>L’atelier d’écriture comme atelier de lecture </a:t>
            </a:r>
            <a:endParaRPr lang="fr-FR" dirty="0"/>
          </a:p>
          <a:p>
            <a:r>
              <a:rPr lang="fr-FR" dirty="0">
                <a:hlinkClick r:id="rId5"/>
              </a:rPr>
              <a:t>Résidence d’écrivain</a:t>
            </a:r>
            <a:endParaRPr lang="fr-FR" dirty="0"/>
          </a:p>
          <a:p>
            <a:r>
              <a:rPr lang="fr-FR" dirty="0"/>
              <a:t>Projets : </a:t>
            </a:r>
            <a:r>
              <a:rPr lang="fr-FR" dirty="0" err="1"/>
              <a:t>Numook</a:t>
            </a:r>
            <a:r>
              <a:rPr lang="fr-FR" dirty="0"/>
              <a:t> </a:t>
            </a:r>
            <a:r>
              <a:rPr lang="fr-FR" dirty="0">
                <a:hlinkClick r:id="rId6"/>
              </a:rPr>
              <a:t>…</a:t>
            </a:r>
            <a:endParaRPr lang="fr-FR" dirty="0"/>
          </a:p>
          <a:p>
            <a:r>
              <a:rPr lang="fr-FR" dirty="0" err="1"/>
              <a:t>Transmedia</a:t>
            </a:r>
            <a:r>
              <a:rPr lang="fr-FR" dirty="0"/>
              <a:t> , </a:t>
            </a:r>
            <a:r>
              <a:rPr lang="fr-FR" dirty="0" err="1"/>
              <a:t>webdocumentaires</a:t>
            </a:r>
            <a:r>
              <a:rPr lang="fr-FR" dirty="0"/>
              <a:t>… nouvelles formes de narrations-interactives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8A7DBD11-2ABA-DE4B-8FFE-DB726D954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8E01EB41-6964-F04E-9CAF-57A2D626C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88183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4CAEF14-D58F-E145-8C80-837CCFEC5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FD6F13E-0835-3244-9A7C-F633E9137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SAEMMER A., </a:t>
            </a:r>
            <a:r>
              <a:rPr lang="fr-FR" i="1" dirty="0">
                <a:hlinkClick r:id="rId3"/>
              </a:rPr>
              <a:t>Böhmische Dörfer</a:t>
            </a:r>
          </a:p>
          <a:p>
            <a:r>
              <a:rPr lang="fr-FR" dirty="0"/>
              <a:t>PORTIER Cécile : </a:t>
            </a:r>
            <a:r>
              <a:rPr lang="fr-FR" dirty="0">
                <a:hlinkClick r:id="rId4"/>
              </a:rPr>
              <a:t>Traces, traques, fictions </a:t>
            </a:r>
            <a:endParaRPr lang="fr-FR" dirty="0"/>
          </a:p>
          <a:p>
            <a:r>
              <a:rPr lang="fr-FR" dirty="0"/>
              <a:t>I- </a:t>
            </a:r>
            <a:r>
              <a:rPr lang="fr-FR" dirty="0">
                <a:hlinkClick r:id="rId5"/>
              </a:rPr>
              <a:t>voix</a:t>
            </a:r>
            <a:r>
              <a:rPr lang="fr-FR" dirty="0"/>
              <a:t>, Première L Lycée de l’Iroise , Brest</a:t>
            </a:r>
          </a:p>
          <a:p>
            <a:r>
              <a:rPr lang="fr-FR" dirty="0" err="1"/>
              <a:t>Webdocumentaire</a:t>
            </a:r>
            <a:r>
              <a:rPr lang="fr-FR" dirty="0"/>
              <a:t>, classe UPE2A LP Etienne Dolet, Paris</a:t>
            </a:r>
          </a:p>
          <a:p>
            <a:r>
              <a:rPr lang="fr-FR" dirty="0"/>
              <a:t>Pratiques collaboratives : </a:t>
            </a:r>
            <a:r>
              <a:rPr lang="fr-FR" dirty="0">
                <a:hlinkClick r:id="rId6"/>
              </a:rPr>
              <a:t>https://padlet.com/sandrinebaud/qqn41</a:t>
            </a:r>
            <a:endParaRPr lang="fr-FR" dirty="0"/>
          </a:p>
          <a:p>
            <a:r>
              <a:rPr lang="fr-FR" dirty="0">
                <a:hlinkClick r:id="rId7"/>
              </a:rPr>
              <a:t>Pratiquer l’écriture créative en classe</a:t>
            </a:r>
            <a:r>
              <a:rPr lang="fr-FR" dirty="0"/>
              <a:t>, Lycée JJ Rousseau Sarcelles</a:t>
            </a:r>
          </a:p>
          <a:p>
            <a:endParaRPr lang="fr-FR" dirty="0"/>
          </a:p>
          <a:p>
            <a:r>
              <a:rPr lang="fr-FR" dirty="0"/>
              <a:t>Développer la réflexion dans le cadre d’un politique d’acquisition :  fonds documentaire en littérature numérique, médiation numérique incitative: CDI et rayonnage augmentés, enrichis….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6DC24B52-C8EA-A848-AF38-766418C35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Raribah Gatti-Espé de l'Académie de Paris-Faculté des Lettres-Sorbonne Université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AFA8055F-45FF-944A-8807-D875D4B8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1C6D-C22D-9F4D-9283-F5095A03A1F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04163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{7373971E-C630-B04A-B000-C5F5909833AC}tf10001076</Template>
  <TotalTime>387</TotalTime>
  <Words>458</Words>
  <Application>Microsoft Office PowerPoint</Application>
  <PresentationFormat>Personnalisé</PresentationFormat>
  <Paragraphs>61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Salle d’ions</vt:lpstr>
      <vt:lpstr>Les littératies numériques</vt:lpstr>
      <vt:lpstr>Lire-Écrire-Publier</vt:lpstr>
      <vt:lpstr>Les adolescents et les manières de lire sur le web</vt:lpstr>
      <vt:lpstr>Quelles compétences, habiletés en lecture-écriture numérique ?</vt:lpstr>
      <vt:lpstr>Référentiels</vt:lpstr>
      <vt:lpstr>Développer la créativité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littératies numériques</dc:title>
  <dc:creator>Gatti Raribah</dc:creator>
  <cp:lastModifiedBy>BDOUKHAN</cp:lastModifiedBy>
  <cp:revision>18</cp:revision>
  <dcterms:created xsi:type="dcterms:W3CDTF">2018-02-12T17:36:09Z</dcterms:created>
  <dcterms:modified xsi:type="dcterms:W3CDTF">2018-02-14T16:25:16Z</dcterms:modified>
</cp:coreProperties>
</file>