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8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99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10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84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33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11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53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26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60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62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457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08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91FEC-C41B-CA48-9F91-BDA96C470CC1}" type="datetimeFigureOut">
              <a:rPr lang="fr-FR" smtClean="0"/>
              <a:t>17/03/2019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E56B2-2573-C840-85D2-16B0D41C63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99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accent4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43276" y="1355725"/>
            <a:ext cx="77408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5400" b="1" dirty="0" smtClean="0">
              <a:solidFill>
                <a:schemeClr val="accent4"/>
              </a:solidFill>
            </a:endParaRPr>
          </a:p>
          <a:p>
            <a:pPr algn="ctr"/>
            <a:r>
              <a:rPr lang="fr-FR" sz="5400" b="1" dirty="0" smtClean="0">
                <a:solidFill>
                  <a:schemeClr val="accent4"/>
                </a:solidFill>
              </a:rPr>
              <a:t>Quels sont les freins à la compréhension de l’écrit?</a:t>
            </a:r>
            <a:endParaRPr lang="fr-FR" sz="54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81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7458" y="326061"/>
            <a:ext cx="8375920" cy="6247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6600"/>
                </a:solidFill>
              </a:rPr>
              <a:t>I. Les freins du </a:t>
            </a:r>
            <a:r>
              <a:rPr lang="fr-FR" sz="2800" b="1" dirty="0">
                <a:solidFill>
                  <a:srgbClr val="FF6600"/>
                </a:solidFill>
              </a:rPr>
              <a:t>côté des </a:t>
            </a:r>
            <a:r>
              <a:rPr lang="fr-FR" sz="2800" b="1" dirty="0" smtClean="0">
                <a:solidFill>
                  <a:srgbClr val="FF6600"/>
                </a:solidFill>
              </a:rPr>
              <a:t>élèves</a:t>
            </a:r>
          </a:p>
          <a:p>
            <a:endParaRPr lang="fr-FR" sz="2800" b="1" dirty="0">
              <a:solidFill>
                <a:srgbClr val="FF6600"/>
              </a:solidFill>
            </a:endParaRPr>
          </a:p>
          <a:p>
            <a:r>
              <a:rPr lang="fr-FR" sz="2800" dirty="0"/>
              <a:t>• </a:t>
            </a:r>
            <a:r>
              <a:rPr lang="fr-FR" sz="2800" dirty="0" smtClean="0"/>
              <a:t>Déficits </a:t>
            </a:r>
            <a:r>
              <a:rPr lang="fr-FR" sz="2800" dirty="0"/>
              <a:t>généraux des </a:t>
            </a:r>
            <a:r>
              <a:rPr lang="fr-FR" sz="2800" dirty="0">
                <a:solidFill>
                  <a:srgbClr val="0000FF"/>
                </a:solidFill>
              </a:rPr>
              <a:t>capacités de</a:t>
            </a:r>
            <a:r>
              <a:rPr lang="fr-FR" sz="2800" dirty="0"/>
              <a:t> </a:t>
            </a:r>
            <a:r>
              <a:rPr lang="fr-FR" sz="2800" dirty="0">
                <a:solidFill>
                  <a:srgbClr val="0000FF"/>
                </a:solidFill>
              </a:rPr>
              <a:t>compréhension</a:t>
            </a:r>
            <a:r>
              <a:rPr lang="fr-FR" sz="2800" dirty="0"/>
              <a:t> (non spécifiques à la lecture) avec une faible étendue des connaissances encyclopédiques,</a:t>
            </a:r>
          </a:p>
          <a:p>
            <a:r>
              <a:rPr lang="fr-FR" sz="2800" dirty="0"/>
              <a:t>• </a:t>
            </a:r>
            <a:r>
              <a:rPr lang="fr-FR" sz="2800" dirty="0" smtClean="0"/>
              <a:t>Déficits </a:t>
            </a:r>
            <a:r>
              <a:rPr lang="fr-FR" sz="2800" dirty="0"/>
              <a:t>des traitements de « bas niveau » liés à </a:t>
            </a:r>
            <a:r>
              <a:rPr lang="fr-FR" sz="2800" dirty="0">
                <a:solidFill>
                  <a:srgbClr val="0000FF"/>
                </a:solidFill>
              </a:rPr>
              <a:t>l’identification</a:t>
            </a:r>
            <a:r>
              <a:rPr lang="fr-FR" sz="2800" dirty="0"/>
              <a:t> </a:t>
            </a:r>
            <a:r>
              <a:rPr lang="fr-FR" sz="2800" dirty="0">
                <a:solidFill>
                  <a:srgbClr val="0000FF"/>
                </a:solidFill>
              </a:rPr>
              <a:t>des mots </a:t>
            </a:r>
            <a:r>
              <a:rPr lang="fr-FR" sz="2800" dirty="0"/>
              <a:t>(décodage, reconnaissance des mots écrits). </a:t>
            </a:r>
            <a:endParaRPr lang="fr-FR" sz="2800" dirty="0" smtClean="0"/>
          </a:p>
          <a:p>
            <a:r>
              <a:rPr lang="fr-FR" sz="2800" dirty="0" smtClean="0"/>
              <a:t>• Mauvaise </a:t>
            </a:r>
            <a:r>
              <a:rPr lang="fr-FR" sz="2800" dirty="0">
                <a:solidFill>
                  <a:srgbClr val="0000FF"/>
                </a:solidFill>
              </a:rPr>
              <a:t>régulation</a:t>
            </a:r>
            <a:r>
              <a:rPr lang="fr-FR" sz="2800" dirty="0"/>
              <a:t> de la lecture par </a:t>
            </a:r>
            <a:r>
              <a:rPr lang="fr-FR" sz="2800" dirty="0" smtClean="0"/>
              <a:t>l’élève (= la fluence).</a:t>
            </a:r>
          </a:p>
          <a:p>
            <a:r>
              <a:rPr lang="fr-FR" sz="2800" dirty="0" smtClean="0"/>
              <a:t>• Absence </a:t>
            </a:r>
            <a:r>
              <a:rPr lang="fr-FR" sz="2800" dirty="0"/>
              <a:t>de conscience de la nécessité d’aller </a:t>
            </a:r>
            <a:r>
              <a:rPr lang="fr-FR" sz="2800" dirty="0">
                <a:solidFill>
                  <a:srgbClr val="0000FF"/>
                </a:solidFill>
              </a:rPr>
              <a:t>au-delà de l’information explicite</a:t>
            </a:r>
            <a:r>
              <a:rPr lang="fr-FR" sz="2800" dirty="0"/>
              <a:t> du </a:t>
            </a:r>
            <a:r>
              <a:rPr lang="fr-FR" sz="2800" dirty="0" smtClean="0"/>
              <a:t>texte.</a:t>
            </a:r>
            <a:endParaRPr lang="fr-FR" sz="2800" dirty="0"/>
          </a:p>
          <a:p>
            <a:r>
              <a:rPr lang="fr-FR" sz="2800" dirty="0"/>
              <a:t>• </a:t>
            </a:r>
            <a:r>
              <a:rPr lang="fr-FR" sz="2800" dirty="0" smtClean="0"/>
              <a:t>Elaboration </a:t>
            </a:r>
            <a:r>
              <a:rPr lang="fr-FR" sz="2800" dirty="0"/>
              <a:t>« </a:t>
            </a:r>
            <a:r>
              <a:rPr lang="fr-FR" sz="2800" dirty="0">
                <a:solidFill>
                  <a:srgbClr val="0000FF"/>
                </a:solidFill>
              </a:rPr>
              <a:t>d’îlots</a:t>
            </a:r>
            <a:r>
              <a:rPr lang="fr-FR" sz="2800" dirty="0"/>
              <a:t> de compréhension » juxtaposés.</a:t>
            </a:r>
          </a:p>
          <a:p>
            <a:r>
              <a:rPr lang="fr-FR" dirty="0"/>
              <a:t> </a:t>
            </a:r>
          </a:p>
          <a:p>
            <a:endParaRPr lang="fr-FR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09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2077" y="806571"/>
            <a:ext cx="86119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4800" dirty="0"/>
          </a:p>
          <a:p>
            <a:pPr algn="ctr"/>
            <a:r>
              <a:rPr lang="fr-FR" sz="4800" b="1" dirty="0" smtClean="0">
                <a:solidFill>
                  <a:srgbClr val="C0504D"/>
                </a:solidFill>
              </a:rPr>
              <a:t>Quelles peuvent être l’origine </a:t>
            </a:r>
          </a:p>
          <a:p>
            <a:pPr algn="ctr"/>
            <a:r>
              <a:rPr lang="fr-FR" sz="4800" b="1" dirty="0" smtClean="0">
                <a:solidFill>
                  <a:srgbClr val="C0504D"/>
                </a:solidFill>
              </a:rPr>
              <a:t>de ces difficultés?</a:t>
            </a:r>
            <a:endParaRPr lang="fr-FR" sz="4800" b="1" dirty="0">
              <a:solidFill>
                <a:srgbClr val="C050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08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" y="71560"/>
            <a:ext cx="9014283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• </a:t>
            </a:r>
            <a:r>
              <a:rPr lang="fr-FR" sz="2800" dirty="0"/>
              <a:t>D</a:t>
            </a:r>
            <a:r>
              <a:rPr lang="fr-FR" sz="2800" dirty="0" smtClean="0"/>
              <a:t>es </a:t>
            </a:r>
            <a:r>
              <a:rPr lang="fr-FR" sz="2800" dirty="0">
                <a:solidFill>
                  <a:srgbClr val="0000FF"/>
                </a:solidFill>
              </a:rPr>
              <a:t>représentations</a:t>
            </a:r>
            <a:r>
              <a:rPr lang="fr-FR" sz="2800" dirty="0"/>
              <a:t> erronées de la lecture : </a:t>
            </a:r>
            <a:endParaRPr lang="fr-FR" sz="2800" dirty="0" smtClean="0"/>
          </a:p>
          <a:p>
            <a:r>
              <a:rPr lang="fr-FR" sz="2800" dirty="0" smtClean="0"/>
              <a:t>les </a:t>
            </a:r>
            <a:r>
              <a:rPr lang="fr-FR" sz="2800" dirty="0"/>
              <a:t>élèves estiment qu’il suffit de décoder tous les mots </a:t>
            </a:r>
            <a:endParaRPr lang="fr-FR" sz="2800" dirty="0" smtClean="0"/>
          </a:p>
          <a:p>
            <a:r>
              <a:rPr lang="fr-FR" sz="2800" dirty="0" smtClean="0"/>
              <a:t>pour </a:t>
            </a:r>
            <a:r>
              <a:rPr lang="fr-FR" sz="2800" dirty="0"/>
              <a:t>les comprendre (stratégies de lecture mot à mot) </a:t>
            </a:r>
          </a:p>
          <a:p>
            <a:r>
              <a:rPr lang="fr-FR" sz="2800" dirty="0"/>
              <a:t>• </a:t>
            </a:r>
            <a:r>
              <a:rPr lang="fr-FR" sz="2800" dirty="0" smtClean="0"/>
              <a:t>Une </a:t>
            </a:r>
            <a:r>
              <a:rPr lang="fr-FR" sz="2800" dirty="0">
                <a:solidFill>
                  <a:srgbClr val="0000FF"/>
                </a:solidFill>
              </a:rPr>
              <a:t>confusion</a:t>
            </a:r>
            <a:r>
              <a:rPr lang="fr-FR" sz="2800" dirty="0"/>
              <a:t> entre compréhension et recherche </a:t>
            </a:r>
            <a:endParaRPr lang="fr-FR" sz="2800" dirty="0" smtClean="0"/>
          </a:p>
          <a:p>
            <a:r>
              <a:rPr lang="fr-FR" sz="2800" dirty="0" smtClean="0"/>
              <a:t>d’informations </a:t>
            </a:r>
            <a:r>
              <a:rPr lang="fr-FR" sz="2800" dirty="0"/>
              <a:t>dans un </a:t>
            </a:r>
            <a:r>
              <a:rPr lang="fr-FR" sz="2800" dirty="0" smtClean="0"/>
              <a:t>texte. C’est </a:t>
            </a:r>
            <a:r>
              <a:rPr lang="fr-FR" sz="2800" dirty="0"/>
              <a:t>une attitude souvent induite par le recours très (trop ?) </a:t>
            </a:r>
            <a:r>
              <a:rPr lang="fr-FR" sz="2800" dirty="0" smtClean="0"/>
              <a:t>fréquent </a:t>
            </a:r>
            <a:r>
              <a:rPr lang="fr-FR" sz="2800" dirty="0"/>
              <a:t>dans la pratique de classe aux </a:t>
            </a:r>
            <a:r>
              <a:rPr lang="fr-FR" sz="2800" dirty="0" smtClean="0"/>
              <a:t>questionnaires. </a:t>
            </a:r>
          </a:p>
          <a:p>
            <a:r>
              <a:rPr lang="fr-FR" sz="2800" dirty="0" smtClean="0"/>
              <a:t>• Une difficulté </a:t>
            </a:r>
            <a:r>
              <a:rPr lang="fr-FR" sz="2800" dirty="0"/>
              <a:t>à établir la </a:t>
            </a:r>
            <a:r>
              <a:rPr lang="fr-FR" sz="2800" dirty="0">
                <a:solidFill>
                  <a:srgbClr val="0000FF"/>
                </a:solidFill>
              </a:rPr>
              <a:t>cohésion</a:t>
            </a:r>
            <a:r>
              <a:rPr lang="fr-FR" sz="2800" dirty="0"/>
              <a:t> du texte </a:t>
            </a:r>
            <a:r>
              <a:rPr lang="fr-FR" sz="2800" dirty="0" smtClean="0"/>
              <a:t>: traitement </a:t>
            </a:r>
            <a:r>
              <a:rPr lang="fr-FR" sz="2800" dirty="0"/>
              <a:t>des </a:t>
            </a:r>
            <a:endParaRPr lang="fr-FR" sz="2800" dirty="0" smtClean="0"/>
          </a:p>
          <a:p>
            <a:r>
              <a:rPr lang="fr-FR" sz="2800" dirty="0"/>
              <a:t>c</a:t>
            </a:r>
            <a:r>
              <a:rPr lang="fr-FR" sz="2800" dirty="0" smtClean="0"/>
              <a:t>onnecteurs, </a:t>
            </a:r>
            <a:r>
              <a:rPr lang="fr-FR" sz="2800" dirty="0"/>
              <a:t>des temps </a:t>
            </a:r>
            <a:r>
              <a:rPr lang="fr-FR" sz="2800" dirty="0" smtClean="0"/>
              <a:t>verbaux et des </a:t>
            </a:r>
            <a:r>
              <a:rPr lang="fr-FR" sz="2800" dirty="0"/>
              <a:t>reprises </a:t>
            </a:r>
            <a:r>
              <a:rPr lang="fr-FR" sz="2800" dirty="0" smtClean="0"/>
              <a:t>anaphoriques.</a:t>
            </a:r>
            <a:endParaRPr lang="fr-FR" sz="2800" dirty="0"/>
          </a:p>
          <a:p>
            <a:r>
              <a:rPr lang="fr-FR" sz="2800" dirty="0"/>
              <a:t>• </a:t>
            </a:r>
            <a:r>
              <a:rPr lang="fr-FR" sz="2800" dirty="0" smtClean="0"/>
              <a:t>Une difficulté </a:t>
            </a:r>
            <a:r>
              <a:rPr lang="fr-FR" sz="2800" dirty="0"/>
              <a:t>à construire une </a:t>
            </a:r>
            <a:r>
              <a:rPr lang="fr-FR" sz="2800" dirty="0">
                <a:solidFill>
                  <a:srgbClr val="0000FF"/>
                </a:solidFill>
              </a:rPr>
              <a:t>représentation</a:t>
            </a:r>
            <a:r>
              <a:rPr lang="fr-FR" sz="2800" dirty="0"/>
              <a:t> </a:t>
            </a:r>
            <a:r>
              <a:rPr lang="fr-FR" sz="2800" dirty="0">
                <a:solidFill>
                  <a:srgbClr val="0000FF"/>
                </a:solidFill>
              </a:rPr>
              <a:t>des personnages </a:t>
            </a:r>
            <a:r>
              <a:rPr lang="fr-FR" sz="2800" dirty="0" smtClean="0"/>
              <a:t>à </a:t>
            </a:r>
            <a:r>
              <a:rPr lang="fr-FR" sz="2800" dirty="0"/>
              <a:t>partir de ce qui les constitue </a:t>
            </a:r>
            <a:r>
              <a:rPr lang="fr-FR" sz="2800" dirty="0" smtClean="0"/>
              <a:t>: désignations, relations </a:t>
            </a:r>
            <a:r>
              <a:rPr lang="fr-FR" sz="2800" dirty="0"/>
              <a:t>avec les autres personnages, paroles, </a:t>
            </a:r>
            <a:r>
              <a:rPr lang="fr-FR" sz="2800" dirty="0" smtClean="0"/>
              <a:t>pensées</a:t>
            </a:r>
            <a:r>
              <a:rPr lang="is-IS" sz="2800" dirty="0" smtClean="0"/>
              <a:t>…</a:t>
            </a:r>
          </a:p>
          <a:p>
            <a:r>
              <a:rPr lang="fr-FR" sz="2800" dirty="0" smtClean="0"/>
              <a:t>• </a:t>
            </a:r>
            <a:r>
              <a:rPr lang="fr-FR" sz="2800" dirty="0"/>
              <a:t>U</a:t>
            </a:r>
            <a:r>
              <a:rPr lang="fr-FR" sz="2800" dirty="0" smtClean="0"/>
              <a:t>ne </a:t>
            </a:r>
            <a:r>
              <a:rPr lang="fr-FR" sz="2800" dirty="0"/>
              <a:t>conscience très faible chez les élèves </a:t>
            </a:r>
            <a:r>
              <a:rPr lang="fr-FR" sz="2800" dirty="0" smtClean="0"/>
              <a:t>des </a:t>
            </a:r>
            <a:r>
              <a:rPr lang="fr-FR" sz="2800" dirty="0">
                <a:solidFill>
                  <a:srgbClr val="0000FF"/>
                </a:solidFill>
              </a:rPr>
              <a:t>modalités de contrôle </a:t>
            </a:r>
            <a:r>
              <a:rPr lang="fr-FR" sz="2800" dirty="0" smtClean="0"/>
              <a:t>de </a:t>
            </a:r>
            <a:r>
              <a:rPr lang="fr-FR" sz="2800" dirty="0"/>
              <a:t>la compréhension </a:t>
            </a:r>
            <a:r>
              <a:rPr lang="fr-FR" sz="2800" dirty="0" smtClean="0"/>
              <a:t>: réviser son interprétation, relire</a:t>
            </a:r>
            <a:r>
              <a:rPr lang="is-IS" sz="2800" dirty="0" smtClean="0"/>
              <a:t>…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2506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0147" y="1613142"/>
            <a:ext cx="979232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FF6600"/>
                </a:solidFill>
              </a:rPr>
              <a:t>II. Les freins du côté des professeurs</a:t>
            </a:r>
            <a:endParaRPr lang="fr-FR" sz="4400" dirty="0" smtClean="0">
              <a:solidFill>
                <a:srgbClr val="FF66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61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6111" y="-1326147"/>
            <a:ext cx="8547559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r>
              <a:rPr lang="fr-FR" b="1" dirty="0"/>
              <a:t> </a:t>
            </a:r>
            <a:endParaRPr lang="fr-FR" dirty="0"/>
          </a:p>
          <a:p>
            <a:r>
              <a:rPr lang="fr-FR" sz="2800" dirty="0"/>
              <a:t>• </a:t>
            </a:r>
            <a:r>
              <a:rPr lang="fr-FR" sz="2800" dirty="0" smtClean="0">
                <a:solidFill>
                  <a:srgbClr val="3366FF"/>
                </a:solidFill>
              </a:rPr>
              <a:t>Réduire </a:t>
            </a:r>
            <a:r>
              <a:rPr lang="fr-FR" sz="2800" dirty="0">
                <a:solidFill>
                  <a:srgbClr val="3366FF"/>
                </a:solidFill>
              </a:rPr>
              <a:t>la difficulté des textes </a:t>
            </a:r>
            <a:r>
              <a:rPr lang="fr-FR" sz="2800" dirty="0"/>
              <a:t>dans le souci (</a:t>
            </a:r>
            <a:r>
              <a:rPr lang="fr-FR" sz="2800" dirty="0" smtClean="0"/>
              <a:t>louable!) </a:t>
            </a:r>
            <a:r>
              <a:rPr lang="fr-FR" sz="2800" dirty="0"/>
              <a:t>de répondre aux difficultés des élèves : choix de textes simples, segmentation excessive des textes, ce qui induit une construction du sens de « bas-niveau » et ne sollicite pas la curiosité intellectuelle de </a:t>
            </a:r>
            <a:r>
              <a:rPr lang="fr-FR" sz="2800" dirty="0" smtClean="0"/>
              <a:t>l’enfant.</a:t>
            </a:r>
          </a:p>
          <a:p>
            <a:endParaRPr lang="fr-FR" sz="2800" dirty="0"/>
          </a:p>
          <a:p>
            <a:r>
              <a:rPr lang="fr-FR" sz="2800" dirty="0"/>
              <a:t>• </a:t>
            </a:r>
            <a:r>
              <a:rPr lang="fr-FR" sz="2800" dirty="0" smtClean="0"/>
              <a:t>Livrer </a:t>
            </a:r>
            <a:r>
              <a:rPr lang="fr-FR" sz="2800" dirty="0"/>
              <a:t>une </a:t>
            </a:r>
            <a:r>
              <a:rPr lang="fr-FR" sz="2800" dirty="0">
                <a:solidFill>
                  <a:srgbClr val="3366FF"/>
                </a:solidFill>
              </a:rPr>
              <a:t>« traduction</a:t>
            </a:r>
            <a:r>
              <a:rPr lang="fr-FR" sz="2800" dirty="0"/>
              <a:t> </a:t>
            </a:r>
            <a:r>
              <a:rPr lang="fr-FR" sz="2800" dirty="0">
                <a:solidFill>
                  <a:srgbClr val="3366FF"/>
                </a:solidFill>
              </a:rPr>
              <a:t>» du vocabulaire </a:t>
            </a:r>
            <a:r>
              <a:rPr lang="fr-FR" sz="2800" dirty="0"/>
              <a:t>après la lecture sans questionnement sur le sens global du texte. </a:t>
            </a:r>
            <a:endParaRPr lang="fr-FR" sz="2800" dirty="0" smtClean="0"/>
          </a:p>
          <a:p>
            <a:r>
              <a:rPr lang="fr-FR" sz="28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fr-FR" sz="2800" dirty="0" smtClean="0"/>
              <a:t>Cette </a:t>
            </a:r>
            <a:r>
              <a:rPr lang="fr-FR" sz="2800" dirty="0"/>
              <a:t>procédure n’encourage pas les élèves à s’emparer activement de l’énoncé et renforce l’idée selon laquelle la lecture est une activité de décodage, alors que les lecteurs performants la considèrent comme une activité de construction de </a:t>
            </a:r>
            <a:r>
              <a:rPr lang="fr-FR" sz="2800" dirty="0" smtClean="0"/>
              <a:t>sens.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28956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14913" y="634960"/>
            <a:ext cx="9051877" cy="6001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• Des questionnements parfois en usage dans </a:t>
            </a:r>
          </a:p>
          <a:p>
            <a:r>
              <a:rPr lang="fr-FR" sz="3200" dirty="0" smtClean="0"/>
              <a:t>les manuels et les classes ne portent que</a:t>
            </a:r>
          </a:p>
          <a:p>
            <a:r>
              <a:rPr lang="fr-FR" sz="3200" dirty="0" smtClean="0"/>
              <a:t> sur le prélèvement d’informations ciblées. </a:t>
            </a:r>
          </a:p>
          <a:p>
            <a:r>
              <a:rPr lang="fr-FR" sz="3200" dirty="0" smtClean="0"/>
              <a:t>Les réponses attendues se limitent souvent à un mot,</a:t>
            </a:r>
          </a:p>
          <a:p>
            <a:r>
              <a:rPr lang="fr-FR" sz="3200" dirty="0" smtClean="0"/>
              <a:t>à une expression. Certains élèves s’adaptent </a:t>
            </a:r>
          </a:p>
          <a:p>
            <a:r>
              <a:rPr lang="fr-FR" sz="3200" dirty="0" smtClean="0"/>
              <a:t>parfaitement à cette pédagogie et parviennent </a:t>
            </a:r>
          </a:p>
          <a:p>
            <a:r>
              <a:rPr lang="fr-FR" sz="3200" dirty="0" smtClean="0"/>
              <a:t>à se focaliser sur l’endroit où figure la réponse </a:t>
            </a:r>
          </a:p>
          <a:p>
            <a:r>
              <a:rPr lang="fr-FR" sz="3200" dirty="0" smtClean="0"/>
              <a:t>qu’ils extraient. Ils peuvent ainsi répondre </a:t>
            </a:r>
          </a:p>
          <a:p>
            <a:r>
              <a:rPr lang="fr-FR" sz="3200" dirty="0" smtClean="0"/>
              <a:t>à la demande du maitre </a:t>
            </a:r>
            <a:r>
              <a:rPr lang="fr-FR" sz="3200" dirty="0" smtClean="0">
                <a:solidFill>
                  <a:srgbClr val="3366FF"/>
                </a:solidFill>
              </a:rPr>
              <a:t>en se dédouanant de la </a:t>
            </a:r>
          </a:p>
          <a:p>
            <a:r>
              <a:rPr lang="fr-FR" sz="3200" dirty="0" smtClean="0">
                <a:solidFill>
                  <a:srgbClr val="3366FF"/>
                </a:solidFill>
              </a:rPr>
              <a:t>lecture du texte en entier!</a:t>
            </a:r>
          </a:p>
          <a:p>
            <a:endParaRPr lang="fr-FR" sz="3200" dirty="0" smtClean="0">
              <a:solidFill>
                <a:srgbClr val="3366FF"/>
              </a:solidFill>
            </a:endParaRPr>
          </a:p>
          <a:p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1416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858054"/>
            <a:ext cx="285134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• La lecture cursive est privilégiée </a:t>
            </a:r>
          </a:p>
          <a:p>
            <a:r>
              <a:rPr lang="fr-FR" sz="4000" dirty="0" smtClean="0"/>
              <a:t>sans l’articuler avec </a:t>
            </a:r>
            <a:r>
              <a:rPr lang="fr-FR" sz="4000" dirty="0" smtClean="0">
                <a:solidFill>
                  <a:srgbClr val="3366FF"/>
                </a:solidFill>
              </a:rPr>
              <a:t>l’explication</a:t>
            </a:r>
            <a:r>
              <a:rPr lang="fr-FR" sz="4000" dirty="0" smtClean="0"/>
              <a:t> de ce</a:t>
            </a:r>
          </a:p>
          <a:p>
            <a:r>
              <a:rPr lang="fr-FR" sz="4000" dirty="0" smtClean="0"/>
              <a:t>qu’on a compris et de </a:t>
            </a:r>
            <a:r>
              <a:rPr lang="fr-FR" sz="4000" i="1" dirty="0" smtClean="0"/>
              <a:t>comment</a:t>
            </a:r>
            <a:r>
              <a:rPr lang="fr-FR" sz="4000" dirty="0" smtClean="0"/>
              <a:t> on </a:t>
            </a:r>
          </a:p>
          <a:p>
            <a:r>
              <a:rPr lang="fr-FR" sz="4000" dirty="0" smtClean="0"/>
              <a:t>l’a compris.</a:t>
            </a:r>
          </a:p>
          <a:p>
            <a:endParaRPr lang="fr-FR" sz="4000" dirty="0" smtClean="0"/>
          </a:p>
          <a:p>
            <a:r>
              <a:rPr lang="fr-FR" sz="4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fr-FR" sz="4000" dirty="0">
                <a:sym typeface="Wingdings"/>
              </a:rPr>
              <a:t>L</a:t>
            </a:r>
            <a:r>
              <a:rPr lang="fr-FR" sz="4000" dirty="0" smtClean="0"/>
              <a:t>es </a:t>
            </a:r>
            <a:r>
              <a:rPr lang="fr-FR" sz="4000" dirty="0" smtClean="0">
                <a:solidFill>
                  <a:srgbClr val="FF6600"/>
                </a:solidFill>
              </a:rPr>
              <a:t>stratégies </a:t>
            </a:r>
            <a:r>
              <a:rPr lang="fr-FR" sz="4000" dirty="0" smtClean="0"/>
              <a:t>mises en œuvre par les </a:t>
            </a:r>
          </a:p>
          <a:p>
            <a:r>
              <a:rPr lang="fr-FR" sz="4000" dirty="0"/>
              <a:t>é</a:t>
            </a:r>
            <a:r>
              <a:rPr lang="fr-FR" sz="4000" dirty="0" smtClean="0"/>
              <a:t>lèves pour parvenir à comprendre ne sont </a:t>
            </a:r>
          </a:p>
          <a:p>
            <a:r>
              <a:rPr lang="fr-FR" sz="4000" dirty="0"/>
              <a:t>p</a:t>
            </a:r>
            <a:r>
              <a:rPr lang="fr-FR" sz="4000" smtClean="0"/>
              <a:t>as </a:t>
            </a:r>
            <a:r>
              <a:rPr lang="fr-FR" sz="4000" dirty="0" smtClean="0"/>
              <a:t>ou peu interrogées.</a:t>
            </a:r>
          </a:p>
        </p:txBody>
      </p:sp>
    </p:spTree>
    <p:extLst>
      <p:ext uri="{BB962C8B-B14F-4D97-AF65-F5344CB8AC3E}">
        <p14:creationId xmlns:p14="http://schemas.microsoft.com/office/powerpoint/2010/main" val="96455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368</Words>
  <Application>Microsoft Office PowerPoint</Application>
  <PresentationFormat>Affichage à l'écran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Neyman</dc:creator>
  <cp:lastModifiedBy>caroline.rabel</cp:lastModifiedBy>
  <cp:revision>13</cp:revision>
  <dcterms:created xsi:type="dcterms:W3CDTF">2019-03-10T11:00:52Z</dcterms:created>
  <dcterms:modified xsi:type="dcterms:W3CDTF">2019-03-17T13:42:00Z</dcterms:modified>
</cp:coreProperties>
</file>