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72" r:id="rId5"/>
    <p:sldId id="259" r:id="rId6"/>
    <p:sldId id="260" r:id="rId7"/>
    <p:sldId id="261" r:id="rId8"/>
    <p:sldId id="262" r:id="rId9"/>
    <p:sldId id="263" r:id="rId10"/>
    <p:sldId id="264" r:id="rId11"/>
    <p:sldId id="265" r:id="rId12"/>
    <p:sldId id="266" r:id="rId13"/>
    <p:sldId id="267" r:id="rId14"/>
    <p:sldId id="269" r:id="rId15"/>
    <p:sldId id="270" r:id="rId16"/>
    <p:sldId id="271" r:id="rId17"/>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C19E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9" autoAdjust="0"/>
    <p:restoredTop sz="94692" autoAdjust="0"/>
  </p:normalViewPr>
  <p:slideViewPr>
    <p:cSldViewPr snapToGrid="0" snapToObjects="1">
      <p:cViewPr varScale="1">
        <p:scale>
          <a:sx n="82" d="100"/>
          <a:sy n="82" d="100"/>
        </p:scale>
        <p:origin x="82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41E7D5C0-FBD2-9244-800C-854BD1B99648}" type="datetimeFigureOut">
              <a:rPr lang="fr-FR" smtClean="0"/>
              <a:t>17/03/2019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6CCD720-4918-504D-AA68-3E45C5520C74}" type="slidenum">
              <a:rPr lang="fr-FR" smtClean="0"/>
              <a:t>‹N°›</a:t>
            </a:fld>
            <a:endParaRPr lang="fr-FR"/>
          </a:p>
        </p:txBody>
      </p:sp>
    </p:spTree>
    <p:extLst>
      <p:ext uri="{BB962C8B-B14F-4D97-AF65-F5344CB8AC3E}">
        <p14:creationId xmlns:p14="http://schemas.microsoft.com/office/powerpoint/2010/main" val="2797518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1E7D5C0-FBD2-9244-800C-854BD1B99648}" type="datetimeFigureOut">
              <a:rPr lang="fr-FR" smtClean="0"/>
              <a:t>17/03/2019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6CCD720-4918-504D-AA68-3E45C5520C74}" type="slidenum">
              <a:rPr lang="fr-FR" smtClean="0"/>
              <a:t>‹N°›</a:t>
            </a:fld>
            <a:endParaRPr lang="fr-FR"/>
          </a:p>
        </p:txBody>
      </p:sp>
    </p:spTree>
    <p:extLst>
      <p:ext uri="{BB962C8B-B14F-4D97-AF65-F5344CB8AC3E}">
        <p14:creationId xmlns:p14="http://schemas.microsoft.com/office/powerpoint/2010/main" val="2028484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1E7D5C0-FBD2-9244-800C-854BD1B99648}" type="datetimeFigureOut">
              <a:rPr lang="fr-FR" smtClean="0"/>
              <a:t>17/03/2019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6CCD720-4918-504D-AA68-3E45C5520C74}" type="slidenum">
              <a:rPr lang="fr-FR" smtClean="0"/>
              <a:t>‹N°›</a:t>
            </a:fld>
            <a:endParaRPr lang="fr-FR"/>
          </a:p>
        </p:txBody>
      </p:sp>
    </p:spTree>
    <p:extLst>
      <p:ext uri="{BB962C8B-B14F-4D97-AF65-F5344CB8AC3E}">
        <p14:creationId xmlns:p14="http://schemas.microsoft.com/office/powerpoint/2010/main" val="4255070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1E7D5C0-FBD2-9244-800C-854BD1B99648}" type="datetimeFigureOut">
              <a:rPr lang="fr-FR" smtClean="0"/>
              <a:t>17/03/2019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6CCD720-4918-504D-AA68-3E45C5520C74}" type="slidenum">
              <a:rPr lang="fr-FR" smtClean="0"/>
              <a:t>‹N°›</a:t>
            </a:fld>
            <a:endParaRPr lang="fr-FR"/>
          </a:p>
        </p:txBody>
      </p:sp>
    </p:spTree>
    <p:extLst>
      <p:ext uri="{BB962C8B-B14F-4D97-AF65-F5344CB8AC3E}">
        <p14:creationId xmlns:p14="http://schemas.microsoft.com/office/powerpoint/2010/main" val="2909410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1E7D5C0-FBD2-9244-800C-854BD1B99648}" type="datetimeFigureOut">
              <a:rPr lang="fr-FR" smtClean="0"/>
              <a:t>17/03/2019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6CCD720-4918-504D-AA68-3E45C5520C74}" type="slidenum">
              <a:rPr lang="fr-FR" smtClean="0"/>
              <a:t>‹N°›</a:t>
            </a:fld>
            <a:endParaRPr lang="fr-FR"/>
          </a:p>
        </p:txBody>
      </p:sp>
    </p:spTree>
    <p:extLst>
      <p:ext uri="{BB962C8B-B14F-4D97-AF65-F5344CB8AC3E}">
        <p14:creationId xmlns:p14="http://schemas.microsoft.com/office/powerpoint/2010/main" val="3959909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1E7D5C0-FBD2-9244-800C-854BD1B99648}" type="datetimeFigureOut">
              <a:rPr lang="fr-FR" smtClean="0"/>
              <a:t>17/03/2019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6CCD720-4918-504D-AA68-3E45C5520C74}" type="slidenum">
              <a:rPr lang="fr-FR" smtClean="0"/>
              <a:t>‹N°›</a:t>
            </a:fld>
            <a:endParaRPr lang="fr-FR"/>
          </a:p>
        </p:txBody>
      </p:sp>
    </p:spTree>
    <p:extLst>
      <p:ext uri="{BB962C8B-B14F-4D97-AF65-F5344CB8AC3E}">
        <p14:creationId xmlns:p14="http://schemas.microsoft.com/office/powerpoint/2010/main" val="3427252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1E7D5C0-FBD2-9244-800C-854BD1B99648}" type="datetimeFigureOut">
              <a:rPr lang="fr-FR" smtClean="0"/>
              <a:t>17/03/2019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6CCD720-4918-504D-AA68-3E45C5520C74}" type="slidenum">
              <a:rPr lang="fr-FR" smtClean="0"/>
              <a:t>‹N°›</a:t>
            </a:fld>
            <a:endParaRPr lang="fr-FR"/>
          </a:p>
        </p:txBody>
      </p:sp>
    </p:spTree>
    <p:extLst>
      <p:ext uri="{BB962C8B-B14F-4D97-AF65-F5344CB8AC3E}">
        <p14:creationId xmlns:p14="http://schemas.microsoft.com/office/powerpoint/2010/main" val="333472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41E7D5C0-FBD2-9244-800C-854BD1B99648}" type="datetimeFigureOut">
              <a:rPr lang="fr-FR" smtClean="0"/>
              <a:t>17/03/2019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6CCD720-4918-504D-AA68-3E45C5520C74}" type="slidenum">
              <a:rPr lang="fr-FR" smtClean="0"/>
              <a:t>‹N°›</a:t>
            </a:fld>
            <a:endParaRPr lang="fr-FR"/>
          </a:p>
        </p:txBody>
      </p:sp>
    </p:spTree>
    <p:extLst>
      <p:ext uri="{BB962C8B-B14F-4D97-AF65-F5344CB8AC3E}">
        <p14:creationId xmlns:p14="http://schemas.microsoft.com/office/powerpoint/2010/main" val="2170699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1E7D5C0-FBD2-9244-800C-854BD1B99648}" type="datetimeFigureOut">
              <a:rPr lang="fr-FR" smtClean="0"/>
              <a:t>17/03/2019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6CCD720-4918-504D-AA68-3E45C5520C74}" type="slidenum">
              <a:rPr lang="fr-FR" smtClean="0"/>
              <a:t>‹N°›</a:t>
            </a:fld>
            <a:endParaRPr lang="fr-FR"/>
          </a:p>
        </p:txBody>
      </p:sp>
    </p:spTree>
    <p:extLst>
      <p:ext uri="{BB962C8B-B14F-4D97-AF65-F5344CB8AC3E}">
        <p14:creationId xmlns:p14="http://schemas.microsoft.com/office/powerpoint/2010/main" val="1090532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1E7D5C0-FBD2-9244-800C-854BD1B99648}" type="datetimeFigureOut">
              <a:rPr lang="fr-FR" smtClean="0"/>
              <a:t>17/03/2019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6CCD720-4918-504D-AA68-3E45C5520C74}" type="slidenum">
              <a:rPr lang="fr-FR" smtClean="0"/>
              <a:t>‹N°›</a:t>
            </a:fld>
            <a:endParaRPr lang="fr-FR"/>
          </a:p>
        </p:txBody>
      </p:sp>
    </p:spTree>
    <p:extLst>
      <p:ext uri="{BB962C8B-B14F-4D97-AF65-F5344CB8AC3E}">
        <p14:creationId xmlns:p14="http://schemas.microsoft.com/office/powerpoint/2010/main" val="1593576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1E7D5C0-FBD2-9244-800C-854BD1B99648}" type="datetimeFigureOut">
              <a:rPr lang="fr-FR" smtClean="0"/>
              <a:t>17/03/2019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6CCD720-4918-504D-AA68-3E45C5520C74}" type="slidenum">
              <a:rPr lang="fr-FR" smtClean="0"/>
              <a:t>‹N°›</a:t>
            </a:fld>
            <a:endParaRPr lang="fr-FR"/>
          </a:p>
        </p:txBody>
      </p:sp>
    </p:spTree>
    <p:extLst>
      <p:ext uri="{BB962C8B-B14F-4D97-AF65-F5344CB8AC3E}">
        <p14:creationId xmlns:p14="http://schemas.microsoft.com/office/powerpoint/2010/main" val="586478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E7D5C0-FBD2-9244-800C-854BD1B99648}" type="datetimeFigureOut">
              <a:rPr lang="fr-FR" smtClean="0"/>
              <a:t>17/03/2019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CCD720-4918-504D-AA68-3E45C5520C74}" type="slidenum">
              <a:rPr lang="fr-FR" smtClean="0"/>
              <a:t>‹N°›</a:t>
            </a:fld>
            <a:endParaRPr lang="fr-FR"/>
          </a:p>
        </p:txBody>
      </p:sp>
    </p:spTree>
    <p:extLst>
      <p:ext uri="{BB962C8B-B14F-4D97-AF65-F5344CB8AC3E}">
        <p14:creationId xmlns:p14="http://schemas.microsoft.com/office/powerpoint/2010/main" val="2219623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cnesco.fr/fr/ecrire-et-redige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gs>
            <a:gs pos="100000">
              <a:schemeClr val="accent4"/>
            </a:gs>
            <a:gs pos="47000">
              <a:schemeClr val="accent4">
                <a:lumMod val="20000"/>
                <a:lumOff val="80000"/>
              </a:schemeClr>
            </a:gs>
          </a:gsLst>
          <a:lin ang="0" scaled="1"/>
          <a:tileRect/>
        </a:gra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756166" y="2098675"/>
            <a:ext cx="7016234" cy="111125"/>
          </a:xfrm>
        </p:spPr>
        <p:txBody>
          <a:bodyPr>
            <a:normAutofit fontScale="90000"/>
          </a:bodyPr>
          <a:lstStyle/>
          <a:p>
            <a:r>
              <a:rPr lang="fr-FR" b="1" i="1" dirty="0" smtClean="0"/>
              <a:t/>
            </a:r>
            <a:br>
              <a:rPr lang="fr-FR" b="1" i="1" dirty="0" smtClean="0"/>
            </a:br>
            <a:r>
              <a:rPr lang="fr-FR" b="1" i="1" dirty="0" smtClean="0"/>
              <a:t/>
            </a:r>
            <a:br>
              <a:rPr lang="fr-FR" b="1" i="1" dirty="0" smtClean="0"/>
            </a:br>
            <a:r>
              <a:rPr lang="fr-FR" b="1" i="1" dirty="0" smtClean="0"/>
              <a:t/>
            </a:r>
            <a:br>
              <a:rPr lang="fr-FR" b="1" i="1" dirty="0" smtClean="0"/>
            </a:br>
            <a:r>
              <a:rPr lang="fr-FR" b="1" i="1" dirty="0"/>
              <a:t/>
            </a:r>
            <a:br>
              <a:rPr lang="fr-FR" b="1" i="1" dirty="0"/>
            </a:br>
            <a:r>
              <a:rPr lang="fr-FR" b="1" i="1" dirty="0" smtClean="0"/>
              <a:t/>
            </a:r>
            <a:br>
              <a:rPr lang="fr-FR" b="1" i="1" dirty="0" smtClean="0"/>
            </a:br>
            <a:r>
              <a:rPr lang="fr-FR" b="1" i="1" dirty="0"/>
              <a:t/>
            </a:r>
            <a:br>
              <a:rPr lang="fr-FR" b="1" i="1" dirty="0"/>
            </a:br>
            <a:r>
              <a:rPr lang="fr-FR" b="1" dirty="0" smtClean="0">
                <a:solidFill>
                  <a:schemeClr val="bg1"/>
                </a:solidFill>
              </a:rPr>
              <a:t>Ecrire </a:t>
            </a:r>
            <a:r>
              <a:rPr lang="fr-FR" b="1" dirty="0">
                <a:solidFill>
                  <a:schemeClr val="bg1"/>
                </a:solidFill>
              </a:rPr>
              <a:t>et rédiger : </a:t>
            </a:r>
            <a:r>
              <a:rPr lang="fr-FR" b="1" dirty="0" smtClean="0">
                <a:solidFill>
                  <a:schemeClr val="bg1"/>
                </a:solidFill>
              </a:rPr>
              <a:t/>
            </a:r>
            <a:br>
              <a:rPr lang="fr-FR" b="1" dirty="0" smtClean="0">
                <a:solidFill>
                  <a:schemeClr val="bg1"/>
                </a:solidFill>
              </a:rPr>
            </a:br>
            <a:r>
              <a:rPr lang="fr-FR" b="1" dirty="0" smtClean="0">
                <a:solidFill>
                  <a:schemeClr val="bg1"/>
                </a:solidFill>
              </a:rPr>
              <a:t>comment </a:t>
            </a:r>
            <a:r>
              <a:rPr lang="fr-FR" b="1" dirty="0">
                <a:solidFill>
                  <a:schemeClr val="bg1"/>
                </a:solidFill>
              </a:rPr>
              <a:t>guider les élèves dans leurs </a:t>
            </a:r>
            <a:r>
              <a:rPr lang="fr-FR" b="1" dirty="0" smtClean="0">
                <a:solidFill>
                  <a:schemeClr val="bg1"/>
                </a:solidFill>
              </a:rPr>
              <a:t>apprentissages?</a:t>
            </a:r>
            <a:r>
              <a:rPr lang="en-GB" b="1" dirty="0">
                <a:solidFill>
                  <a:schemeClr val="bg1"/>
                </a:solidFill>
              </a:rPr>
              <a:t/>
            </a:r>
            <a:br>
              <a:rPr lang="en-GB" b="1" dirty="0">
                <a:solidFill>
                  <a:schemeClr val="bg1"/>
                </a:solidFill>
              </a:rPr>
            </a:br>
            <a:r>
              <a:rPr lang="fr-FR" b="1" dirty="0">
                <a:solidFill>
                  <a:schemeClr val="bg1"/>
                </a:solidFill>
              </a:rPr>
              <a:t> </a:t>
            </a:r>
            <a:r>
              <a:rPr lang="en-GB" b="1" dirty="0">
                <a:solidFill>
                  <a:schemeClr val="bg1"/>
                </a:solidFill>
              </a:rPr>
              <a:t/>
            </a:r>
            <a:br>
              <a:rPr lang="en-GB" b="1" dirty="0">
                <a:solidFill>
                  <a:schemeClr val="bg1"/>
                </a:solidFill>
              </a:rPr>
            </a:br>
            <a:r>
              <a:rPr lang="fr-FR" sz="3600" b="1" dirty="0">
                <a:solidFill>
                  <a:schemeClr val="accent2"/>
                </a:solidFill>
              </a:rPr>
              <a:t>Synthèse de la conférence du CNESCO </a:t>
            </a:r>
            <a:r>
              <a:rPr lang="fr-FR" sz="3600" dirty="0" smtClean="0">
                <a:solidFill>
                  <a:schemeClr val="accent2"/>
                </a:solidFill>
              </a:rPr>
              <a:t/>
            </a:r>
            <a:br>
              <a:rPr lang="fr-FR" sz="3600" dirty="0" smtClean="0">
                <a:solidFill>
                  <a:schemeClr val="accent2"/>
                </a:solidFill>
              </a:rPr>
            </a:br>
            <a:r>
              <a:rPr lang="fr-FR" sz="3600" dirty="0" smtClean="0">
                <a:solidFill>
                  <a:schemeClr val="accent2"/>
                </a:solidFill>
              </a:rPr>
              <a:t>-</a:t>
            </a:r>
            <a:br>
              <a:rPr lang="fr-FR" sz="3600" dirty="0" smtClean="0">
                <a:solidFill>
                  <a:schemeClr val="accent2"/>
                </a:solidFill>
              </a:rPr>
            </a:br>
            <a:r>
              <a:rPr lang="fr-FR" sz="3100" dirty="0" smtClean="0">
                <a:solidFill>
                  <a:schemeClr val="accent2"/>
                </a:solidFill>
              </a:rPr>
              <a:t>(</a:t>
            </a:r>
            <a:r>
              <a:rPr lang="fr-FR" sz="3100" dirty="0">
                <a:solidFill>
                  <a:schemeClr val="accent2"/>
                </a:solidFill>
              </a:rPr>
              <a:t>Conseil National d’Evaluation </a:t>
            </a:r>
            <a:r>
              <a:rPr lang="fr-FR" sz="3100" dirty="0" smtClean="0">
                <a:solidFill>
                  <a:schemeClr val="accent2"/>
                </a:solidFill>
              </a:rPr>
              <a:t/>
            </a:r>
            <a:br>
              <a:rPr lang="fr-FR" sz="3100" dirty="0" smtClean="0">
                <a:solidFill>
                  <a:schemeClr val="accent2"/>
                </a:solidFill>
              </a:rPr>
            </a:br>
            <a:r>
              <a:rPr lang="fr-FR" sz="3100" dirty="0" smtClean="0">
                <a:solidFill>
                  <a:schemeClr val="accent2"/>
                </a:solidFill>
              </a:rPr>
              <a:t>du </a:t>
            </a:r>
            <a:r>
              <a:rPr lang="fr-FR" sz="3100" dirty="0">
                <a:solidFill>
                  <a:schemeClr val="accent2"/>
                </a:solidFill>
              </a:rPr>
              <a:t>Système Scolaire</a:t>
            </a:r>
            <a:r>
              <a:rPr lang="fr-FR" sz="3100" dirty="0" smtClean="0">
                <a:solidFill>
                  <a:schemeClr val="accent2"/>
                </a:solidFill>
              </a:rPr>
              <a:t>)</a:t>
            </a:r>
            <a:br>
              <a:rPr lang="fr-FR" sz="3100" dirty="0" smtClean="0">
                <a:solidFill>
                  <a:schemeClr val="accent2"/>
                </a:solidFill>
              </a:rPr>
            </a:br>
            <a:r>
              <a:rPr lang="fr-FR" sz="3100" dirty="0" smtClean="0">
                <a:solidFill>
                  <a:schemeClr val="accent2"/>
                </a:solidFill>
              </a:rPr>
              <a:t>-</a:t>
            </a:r>
            <a:r>
              <a:rPr lang="en-GB" sz="3100" dirty="0">
                <a:solidFill>
                  <a:schemeClr val="accent2"/>
                </a:solidFill>
              </a:rPr>
              <a:t/>
            </a:r>
            <a:br>
              <a:rPr lang="en-GB" sz="3100" dirty="0">
                <a:solidFill>
                  <a:schemeClr val="accent2"/>
                </a:solidFill>
              </a:rPr>
            </a:br>
            <a:r>
              <a:rPr lang="fr-FR" sz="3100" dirty="0">
                <a:solidFill>
                  <a:schemeClr val="accent2"/>
                </a:solidFill>
              </a:rPr>
              <a:t>Mars </a:t>
            </a:r>
            <a:r>
              <a:rPr lang="fr-FR" sz="3100" dirty="0" smtClean="0">
                <a:solidFill>
                  <a:schemeClr val="accent2"/>
                </a:solidFill>
              </a:rPr>
              <a:t>2018</a:t>
            </a:r>
            <a:br>
              <a:rPr lang="fr-FR" sz="3100" dirty="0" smtClean="0">
                <a:solidFill>
                  <a:schemeClr val="accent2"/>
                </a:solidFill>
              </a:rPr>
            </a:br>
            <a:r>
              <a:rPr lang="en-GB" sz="3100" dirty="0">
                <a:solidFill>
                  <a:schemeClr val="accent2"/>
                </a:solidFill>
              </a:rPr>
              <a:t/>
            </a:r>
            <a:br>
              <a:rPr lang="en-GB" sz="3100" dirty="0">
                <a:solidFill>
                  <a:schemeClr val="accent2"/>
                </a:solidFill>
              </a:rPr>
            </a:br>
            <a:r>
              <a:rPr lang="fr-FR" sz="2700" u="sng" dirty="0">
                <a:solidFill>
                  <a:schemeClr val="accent2"/>
                </a:solidFill>
                <a:hlinkClick r:id="rId2"/>
              </a:rPr>
              <a:t>https://www.cnesco.fr/fr/ecrire-et-rediger/</a:t>
            </a:r>
            <a:r>
              <a:rPr lang="en-GB" sz="4000" dirty="0">
                <a:solidFill>
                  <a:schemeClr val="accent2"/>
                </a:solidFill>
              </a:rPr>
              <a:t/>
            </a:r>
            <a:br>
              <a:rPr lang="en-GB" sz="4000" dirty="0">
                <a:solidFill>
                  <a:schemeClr val="accent2"/>
                </a:solidFill>
              </a:rPr>
            </a:br>
            <a:endParaRPr lang="fr-FR" sz="4000" dirty="0">
              <a:solidFill>
                <a:schemeClr val="accent2"/>
              </a:solidFill>
            </a:endParaRPr>
          </a:p>
        </p:txBody>
      </p:sp>
      <p:sp>
        <p:nvSpPr>
          <p:cNvPr id="3" name="Sous-titre 2"/>
          <p:cNvSpPr>
            <a:spLocks noGrp="1"/>
          </p:cNvSpPr>
          <p:nvPr>
            <p:ph type="subTitle" idx="1"/>
          </p:nvPr>
        </p:nvSpPr>
        <p:spPr>
          <a:xfrm flipV="1">
            <a:off x="1371600" y="5638799"/>
            <a:ext cx="5346700" cy="45719"/>
          </a:xfrm>
        </p:spPr>
        <p:txBody>
          <a:bodyPr>
            <a:normAutofit fontScale="25000" lnSpcReduction="20000"/>
          </a:bodyPr>
          <a:lstStyle/>
          <a:p>
            <a:r>
              <a:rPr lang="fr-FR" dirty="0" smtClean="0"/>
              <a:t> </a:t>
            </a:r>
            <a:endParaRPr lang="fr-FR" dirty="0"/>
          </a:p>
        </p:txBody>
      </p:sp>
    </p:spTree>
    <p:extLst>
      <p:ext uri="{BB962C8B-B14F-4D97-AF65-F5344CB8AC3E}">
        <p14:creationId xmlns:p14="http://schemas.microsoft.com/office/powerpoint/2010/main" val="326513830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endParaRPr lang="fr-FR" dirty="0"/>
          </a:p>
        </p:txBody>
      </p:sp>
      <p:sp>
        <p:nvSpPr>
          <p:cNvPr id="3" name="Espace réservé du contenu 2"/>
          <p:cNvSpPr>
            <a:spLocks noGrp="1"/>
          </p:cNvSpPr>
          <p:nvPr>
            <p:ph idx="1"/>
          </p:nvPr>
        </p:nvSpPr>
        <p:spPr>
          <a:xfrm>
            <a:off x="232474" y="274638"/>
            <a:ext cx="8229600" cy="5746135"/>
          </a:xfrm>
        </p:spPr>
        <p:txBody>
          <a:bodyPr>
            <a:normAutofit fontScale="85000" lnSpcReduction="10000"/>
          </a:bodyPr>
          <a:lstStyle/>
          <a:p>
            <a:pPr marL="0" indent="0">
              <a:buNone/>
            </a:pPr>
            <a:r>
              <a:rPr lang="fr-FR" b="1" dirty="0">
                <a:solidFill>
                  <a:srgbClr val="FF6600"/>
                </a:solidFill>
              </a:rPr>
              <a:t>3. Un apprentissage à faire évoluer à l’heure du </a:t>
            </a:r>
            <a:r>
              <a:rPr lang="fr-FR" b="1" dirty="0" smtClean="0">
                <a:solidFill>
                  <a:srgbClr val="FF6600"/>
                </a:solidFill>
              </a:rPr>
              <a:t>numérique    </a:t>
            </a:r>
            <a:endParaRPr lang="en-GB" dirty="0">
              <a:solidFill>
                <a:srgbClr val="FF6600"/>
              </a:solidFill>
            </a:endParaRPr>
          </a:p>
          <a:p>
            <a:pPr marL="0" indent="0">
              <a:buNone/>
            </a:pPr>
            <a:r>
              <a:rPr lang="fr-FR" b="1" dirty="0"/>
              <a:t> </a:t>
            </a:r>
            <a:r>
              <a:rPr lang="fr-FR" b="1" dirty="0" smtClean="0"/>
              <a:t> </a:t>
            </a:r>
            <a:endParaRPr lang="en-GB" dirty="0"/>
          </a:p>
          <a:p>
            <a:pPr marL="0" indent="0">
              <a:buNone/>
            </a:pPr>
            <a:r>
              <a:rPr lang="fr-FR" dirty="0">
                <a:latin typeface="Wingdings"/>
                <a:ea typeface="Wingdings"/>
                <a:cs typeface="Wingdings"/>
                <a:sym typeface="Wingdings"/>
              </a:rPr>
              <a:t></a:t>
            </a:r>
            <a:r>
              <a:rPr lang="fr-FR" dirty="0" smtClean="0"/>
              <a:t>Selon </a:t>
            </a:r>
            <a:r>
              <a:rPr lang="fr-FR" dirty="0"/>
              <a:t>une étude de la </a:t>
            </a:r>
            <a:r>
              <a:rPr lang="fr-FR" dirty="0" err="1" smtClean="0"/>
              <a:t>Depp</a:t>
            </a:r>
            <a:r>
              <a:rPr lang="fr-FR" dirty="0" smtClean="0"/>
              <a:t>, </a:t>
            </a:r>
            <a:r>
              <a:rPr lang="fr-FR" dirty="0">
                <a:solidFill>
                  <a:srgbClr val="0000FF"/>
                </a:solidFill>
              </a:rPr>
              <a:t>5%</a:t>
            </a:r>
            <a:r>
              <a:rPr lang="fr-FR" dirty="0"/>
              <a:t> </a:t>
            </a:r>
            <a:r>
              <a:rPr lang="fr-FR" dirty="0" smtClean="0">
                <a:solidFill>
                  <a:srgbClr val="0000FF"/>
                </a:solidFill>
              </a:rPr>
              <a:t>des </a:t>
            </a:r>
            <a:r>
              <a:rPr lang="fr-FR" dirty="0">
                <a:solidFill>
                  <a:srgbClr val="0000FF"/>
                </a:solidFill>
              </a:rPr>
              <a:t>enseignants utilisaient le numérique </a:t>
            </a:r>
            <a:r>
              <a:rPr lang="fr-FR" dirty="0"/>
              <a:t>pour faire travailler leurs élèves en classe en 2013: ils ne se sentaient pas suffisamment formés et accompagnés dans la maîtrise de ces nouveaux supports (</a:t>
            </a:r>
            <a:r>
              <a:rPr lang="fr-FR" dirty="0" err="1"/>
              <a:t>Igen</a:t>
            </a:r>
            <a:r>
              <a:rPr lang="fr-FR" dirty="0"/>
              <a:t>, 2017).</a:t>
            </a:r>
            <a:endParaRPr lang="en-GB" dirty="0"/>
          </a:p>
          <a:p>
            <a:pPr marL="0" indent="0">
              <a:buNone/>
            </a:pPr>
            <a:r>
              <a:rPr lang="fr-FR" dirty="0">
                <a:latin typeface="Wingdings"/>
                <a:ea typeface="Wingdings"/>
                <a:cs typeface="Wingdings"/>
                <a:sym typeface="Wingdings"/>
              </a:rPr>
              <a:t></a:t>
            </a:r>
            <a:r>
              <a:rPr lang="fr-FR" dirty="0" smtClean="0"/>
              <a:t>L’écriture </a:t>
            </a:r>
            <a:r>
              <a:rPr lang="fr-FR" dirty="0"/>
              <a:t>au clavier est inscrite dans les programmes scolaires de 2015, même si les recherches montrent l’intérêt de </a:t>
            </a:r>
            <a:r>
              <a:rPr lang="fr-FR" dirty="0">
                <a:solidFill>
                  <a:srgbClr val="0000FF"/>
                </a:solidFill>
              </a:rPr>
              <a:t>continuer d’apprendre à écrire à la main</a:t>
            </a:r>
            <a:r>
              <a:rPr lang="fr-FR" dirty="0"/>
              <a:t>. Les pratiques pédagogiques s’appuyant sur le numérique restent le fait d’enseignants volontaires qui s’emparent d’outils disponibles (quand il y en a</a:t>
            </a:r>
            <a:r>
              <a:rPr lang="fr-FR" dirty="0" smtClean="0"/>
              <a:t>).</a:t>
            </a:r>
            <a:endParaRPr lang="fr-FR" dirty="0"/>
          </a:p>
        </p:txBody>
      </p:sp>
    </p:spTree>
    <p:extLst>
      <p:ext uri="{BB962C8B-B14F-4D97-AF65-F5344CB8AC3E}">
        <p14:creationId xmlns:p14="http://schemas.microsoft.com/office/powerpoint/2010/main" val="107456976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endParaRPr lang="fr-FR" dirty="0"/>
          </a:p>
        </p:txBody>
      </p:sp>
      <p:sp>
        <p:nvSpPr>
          <p:cNvPr id="3" name="Espace réservé du contenu 2"/>
          <p:cNvSpPr>
            <a:spLocks noGrp="1"/>
          </p:cNvSpPr>
          <p:nvPr>
            <p:ph idx="1"/>
          </p:nvPr>
        </p:nvSpPr>
        <p:spPr/>
        <p:txBody>
          <a:bodyPr/>
          <a:lstStyle/>
          <a:p>
            <a:pPr marL="0" indent="0" algn="ctr">
              <a:buNone/>
            </a:pPr>
            <a:r>
              <a:rPr lang="fr-FR" sz="4000" b="1" dirty="0">
                <a:solidFill>
                  <a:srgbClr val="FF0000"/>
                </a:solidFill>
              </a:rPr>
              <a:t>II. Des principes généraux </a:t>
            </a:r>
            <a:endParaRPr lang="fr-FR" sz="4000" b="1" dirty="0" smtClean="0">
              <a:solidFill>
                <a:srgbClr val="FF0000"/>
              </a:solidFill>
            </a:endParaRPr>
          </a:p>
          <a:p>
            <a:pPr marL="0" indent="0" algn="ctr">
              <a:buNone/>
            </a:pPr>
            <a:r>
              <a:rPr lang="fr-FR" sz="4000" b="1" dirty="0" smtClean="0">
                <a:solidFill>
                  <a:srgbClr val="FF0000"/>
                </a:solidFill>
              </a:rPr>
              <a:t>pour </a:t>
            </a:r>
            <a:r>
              <a:rPr lang="fr-FR" sz="4000" b="1" dirty="0">
                <a:solidFill>
                  <a:srgbClr val="FF0000"/>
                </a:solidFill>
              </a:rPr>
              <a:t>améliorer les apprentissages</a:t>
            </a:r>
            <a:endParaRPr lang="en-GB" sz="4000" dirty="0">
              <a:solidFill>
                <a:srgbClr val="FF0000"/>
              </a:solidFill>
            </a:endParaRPr>
          </a:p>
          <a:p>
            <a:endParaRPr lang="fr-FR" dirty="0"/>
          </a:p>
        </p:txBody>
      </p:sp>
    </p:spTree>
    <p:extLst>
      <p:ext uri="{BB962C8B-B14F-4D97-AF65-F5344CB8AC3E}">
        <p14:creationId xmlns:p14="http://schemas.microsoft.com/office/powerpoint/2010/main" val="130318307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endParaRPr lang="fr-FR" dirty="0"/>
          </a:p>
        </p:txBody>
      </p:sp>
      <p:sp>
        <p:nvSpPr>
          <p:cNvPr id="3" name="Espace réservé du contenu 2"/>
          <p:cNvSpPr>
            <a:spLocks noGrp="1"/>
          </p:cNvSpPr>
          <p:nvPr>
            <p:ph idx="1"/>
          </p:nvPr>
        </p:nvSpPr>
        <p:spPr>
          <a:xfrm>
            <a:off x="457200" y="390028"/>
            <a:ext cx="8229600" cy="5736135"/>
          </a:xfrm>
        </p:spPr>
        <p:txBody>
          <a:bodyPr>
            <a:normAutofit fontScale="92500" lnSpcReduction="10000"/>
          </a:bodyPr>
          <a:lstStyle/>
          <a:p>
            <a:pPr marL="0" indent="0">
              <a:buNone/>
            </a:pPr>
            <a:r>
              <a:rPr lang="fr-FR" b="1" dirty="0">
                <a:solidFill>
                  <a:srgbClr val="FF6600"/>
                </a:solidFill>
              </a:rPr>
              <a:t>1. Stabiliser des orientations pédagogiques nationales claires et les </a:t>
            </a:r>
            <a:r>
              <a:rPr lang="fr-FR" b="1" dirty="0" smtClean="0">
                <a:solidFill>
                  <a:srgbClr val="FF6600"/>
                </a:solidFill>
              </a:rPr>
              <a:t>évaluer </a:t>
            </a:r>
            <a:endParaRPr lang="en-GB" dirty="0">
              <a:solidFill>
                <a:srgbClr val="FF6600"/>
              </a:solidFill>
            </a:endParaRPr>
          </a:p>
          <a:p>
            <a:pPr marL="0" indent="0">
              <a:buNone/>
            </a:pPr>
            <a:r>
              <a:rPr lang="fr-FR" dirty="0"/>
              <a:t> </a:t>
            </a:r>
            <a:endParaRPr lang="en-GB" dirty="0"/>
          </a:p>
          <a:p>
            <a:pPr marL="0" indent="0">
              <a:buNone/>
            </a:pPr>
            <a:r>
              <a:rPr lang="fr-FR" dirty="0"/>
              <a:t>Les études montrent que depuis un demi-siècle se sont succédé, dans les programmes scolaires et les manuels, des </a:t>
            </a:r>
            <a:r>
              <a:rPr lang="fr-FR" dirty="0">
                <a:solidFill>
                  <a:srgbClr val="0000FF"/>
                </a:solidFill>
              </a:rPr>
              <a:t>orientations pédagogiques divergentes </a:t>
            </a:r>
            <a:r>
              <a:rPr lang="fr-FR" dirty="0"/>
              <a:t>de l’enseignement de l’écrit (rédaction, texte libre, production de textes...). </a:t>
            </a:r>
            <a:endParaRPr lang="fr-FR" dirty="0" smtClean="0"/>
          </a:p>
          <a:p>
            <a:pPr marL="0" indent="0">
              <a:buNone/>
            </a:pPr>
            <a:r>
              <a:rPr lang="fr-FR" dirty="0" smtClean="0">
                <a:latin typeface="Wingdings"/>
                <a:ea typeface="Wingdings"/>
                <a:cs typeface="Wingdings"/>
                <a:sym typeface="Wingdings"/>
              </a:rPr>
              <a:t></a:t>
            </a:r>
            <a:r>
              <a:rPr lang="fr-FR" dirty="0">
                <a:sym typeface="Wingdings"/>
              </a:rPr>
              <a:t>L</a:t>
            </a:r>
            <a:r>
              <a:rPr lang="fr-FR" dirty="0" smtClean="0"/>
              <a:t>es nouvelles instructions et les nouveaux choix éditoriaux des manuels ne suppriment pas forcément les précédents mais viennent s’y agréger avec des risques de </a:t>
            </a:r>
            <a:r>
              <a:rPr lang="fr-FR" dirty="0" smtClean="0">
                <a:solidFill>
                  <a:srgbClr val="0000FF"/>
                </a:solidFill>
              </a:rPr>
              <a:t>confusion</a:t>
            </a:r>
            <a:r>
              <a:rPr lang="fr-FR" dirty="0" smtClean="0"/>
              <a:t>. </a:t>
            </a:r>
            <a:endParaRPr lang="en-GB" dirty="0" smtClean="0"/>
          </a:p>
          <a:p>
            <a:endParaRPr lang="fr-FR" dirty="0"/>
          </a:p>
        </p:txBody>
      </p:sp>
    </p:spTree>
    <p:extLst>
      <p:ext uri="{BB962C8B-B14F-4D97-AF65-F5344CB8AC3E}">
        <p14:creationId xmlns:p14="http://schemas.microsoft.com/office/powerpoint/2010/main" val="168549063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endParaRPr lang="fr-FR" dirty="0"/>
          </a:p>
        </p:txBody>
      </p:sp>
      <p:sp>
        <p:nvSpPr>
          <p:cNvPr id="3" name="Espace réservé du contenu 2"/>
          <p:cNvSpPr>
            <a:spLocks noGrp="1"/>
          </p:cNvSpPr>
          <p:nvPr>
            <p:ph idx="1"/>
          </p:nvPr>
        </p:nvSpPr>
        <p:spPr>
          <a:xfrm>
            <a:off x="116237" y="488047"/>
            <a:ext cx="8229600" cy="5576123"/>
          </a:xfrm>
        </p:spPr>
        <p:txBody>
          <a:bodyPr>
            <a:normAutofit fontScale="70000" lnSpcReduction="20000"/>
          </a:bodyPr>
          <a:lstStyle/>
          <a:p>
            <a:pPr marL="0" indent="0">
              <a:buNone/>
            </a:pPr>
            <a:r>
              <a:rPr lang="fr-FR" b="1" dirty="0">
                <a:solidFill>
                  <a:srgbClr val="FF6600"/>
                </a:solidFill>
              </a:rPr>
              <a:t>2. Favoriser la collaboration entre élèves pour les activités liées à </a:t>
            </a:r>
            <a:r>
              <a:rPr lang="fr-FR" b="1" dirty="0" smtClean="0">
                <a:solidFill>
                  <a:srgbClr val="FF6600"/>
                </a:solidFill>
              </a:rPr>
              <a:t>l’écrit </a:t>
            </a:r>
          </a:p>
          <a:p>
            <a:pPr marL="0" indent="0" algn="ctr">
              <a:buNone/>
            </a:pPr>
            <a:r>
              <a:rPr lang="fr-FR" dirty="0" smtClean="0"/>
              <a:t>a) Elle améliore :</a:t>
            </a:r>
          </a:p>
          <a:p>
            <a:pPr marL="0" indent="0" algn="ctr">
              <a:buNone/>
            </a:pPr>
            <a:endParaRPr lang="en-GB" dirty="0"/>
          </a:p>
          <a:p>
            <a:pPr marL="0" indent="0">
              <a:buNone/>
            </a:pPr>
            <a:r>
              <a:rPr lang="fr-FR" dirty="0" smtClean="0">
                <a:latin typeface="Wingdings"/>
                <a:ea typeface="Wingdings"/>
                <a:cs typeface="Wingdings"/>
                <a:sym typeface="Wingdings"/>
              </a:rPr>
              <a:t></a:t>
            </a:r>
            <a:r>
              <a:rPr lang="fr-FR" dirty="0" smtClean="0">
                <a:solidFill>
                  <a:srgbClr val="0000FF"/>
                </a:solidFill>
              </a:rPr>
              <a:t>les </a:t>
            </a:r>
            <a:r>
              <a:rPr lang="fr-FR" dirty="0">
                <a:solidFill>
                  <a:srgbClr val="0000FF"/>
                </a:solidFill>
              </a:rPr>
              <a:t>écrits</a:t>
            </a:r>
            <a:r>
              <a:rPr lang="fr-FR" dirty="0"/>
              <a:t>, au plan de la correction de la langue comme de la transmission du sens. </a:t>
            </a:r>
            <a:endParaRPr lang="fr-FR" dirty="0" smtClean="0"/>
          </a:p>
          <a:p>
            <a:pPr marL="0" indent="0">
              <a:buNone/>
            </a:pPr>
            <a:r>
              <a:rPr lang="fr-FR" dirty="0" smtClean="0">
                <a:latin typeface="Wingdings"/>
                <a:ea typeface="Wingdings"/>
                <a:cs typeface="Wingdings"/>
                <a:sym typeface="Wingdings"/>
              </a:rPr>
              <a:t></a:t>
            </a:r>
            <a:r>
              <a:rPr lang="fr-FR" dirty="0" smtClean="0">
                <a:solidFill>
                  <a:srgbClr val="0000FF"/>
                </a:solidFill>
              </a:rPr>
              <a:t>les </a:t>
            </a:r>
            <a:r>
              <a:rPr lang="fr-FR" dirty="0">
                <a:solidFill>
                  <a:srgbClr val="0000FF"/>
                </a:solidFill>
              </a:rPr>
              <a:t>compétences individuelles</a:t>
            </a:r>
            <a:r>
              <a:rPr lang="fr-FR" dirty="0"/>
              <a:t>, car elle développe </a:t>
            </a:r>
            <a:r>
              <a:rPr lang="fr-FR" dirty="0">
                <a:solidFill>
                  <a:srgbClr val="000000"/>
                </a:solidFill>
              </a:rPr>
              <a:t>les stratégies des élèves mais également leur esprit critique et permet de </a:t>
            </a:r>
            <a:r>
              <a:rPr lang="fr-FR" dirty="0" err="1">
                <a:solidFill>
                  <a:srgbClr val="000000"/>
                </a:solidFill>
              </a:rPr>
              <a:t>co</a:t>
            </a:r>
            <a:r>
              <a:rPr lang="fr-FR" dirty="0">
                <a:solidFill>
                  <a:srgbClr val="000000"/>
                </a:solidFill>
              </a:rPr>
              <a:t>-construire des savoirs. </a:t>
            </a:r>
            <a:endParaRPr lang="fr-FR" dirty="0" smtClean="0">
              <a:solidFill>
                <a:srgbClr val="000000"/>
              </a:solidFill>
            </a:endParaRPr>
          </a:p>
          <a:p>
            <a:pPr marL="0" indent="0">
              <a:buNone/>
            </a:pPr>
            <a:endParaRPr lang="fr-FR" dirty="0" smtClean="0"/>
          </a:p>
          <a:p>
            <a:pPr marL="0" indent="0" algn="ctr">
              <a:buNone/>
            </a:pPr>
            <a:r>
              <a:rPr lang="fr-FR" dirty="0" smtClean="0"/>
              <a:t>b) Cette </a:t>
            </a:r>
            <a:r>
              <a:rPr lang="fr-FR" dirty="0"/>
              <a:t>collaboration peut prendre des </a:t>
            </a:r>
            <a:r>
              <a:rPr lang="fr-FR" dirty="0">
                <a:solidFill>
                  <a:srgbClr val="0000FF"/>
                </a:solidFill>
              </a:rPr>
              <a:t>formes</a:t>
            </a:r>
            <a:r>
              <a:rPr lang="fr-FR" dirty="0"/>
              <a:t> diverses : </a:t>
            </a:r>
            <a:endParaRPr lang="fr-FR" dirty="0" smtClean="0"/>
          </a:p>
          <a:p>
            <a:pPr marL="0" indent="0">
              <a:buNone/>
            </a:pPr>
            <a:endParaRPr lang="fr-FR" dirty="0"/>
          </a:p>
          <a:p>
            <a:pPr marL="0" indent="0">
              <a:buNone/>
            </a:pPr>
            <a:r>
              <a:rPr lang="fr-FR" dirty="0" smtClean="0">
                <a:latin typeface="Wingdings"/>
                <a:ea typeface="Wingdings"/>
                <a:cs typeface="Wingdings"/>
                <a:sym typeface="Wingdings"/>
              </a:rPr>
              <a:t></a:t>
            </a:r>
            <a:r>
              <a:rPr lang="fr-FR" dirty="0" smtClean="0"/>
              <a:t>travail </a:t>
            </a:r>
            <a:r>
              <a:rPr lang="fr-FR" dirty="0"/>
              <a:t>en duo avec des élèves « soutien </a:t>
            </a:r>
            <a:r>
              <a:rPr lang="fr-FR" dirty="0" smtClean="0"/>
              <a:t>» </a:t>
            </a:r>
          </a:p>
          <a:p>
            <a:pPr marL="0" indent="0">
              <a:buNone/>
            </a:pPr>
            <a:r>
              <a:rPr lang="fr-FR" dirty="0">
                <a:latin typeface="Wingdings"/>
                <a:ea typeface="Wingdings"/>
                <a:cs typeface="Wingdings"/>
                <a:sym typeface="Wingdings"/>
              </a:rPr>
              <a:t></a:t>
            </a:r>
            <a:r>
              <a:rPr lang="fr-FR" dirty="0" smtClean="0"/>
              <a:t>travail </a:t>
            </a:r>
            <a:r>
              <a:rPr lang="fr-FR" dirty="0"/>
              <a:t>en petits groupes </a:t>
            </a:r>
            <a:endParaRPr lang="fr-FR" dirty="0" smtClean="0"/>
          </a:p>
          <a:p>
            <a:pPr marL="0" indent="0">
              <a:buNone/>
            </a:pPr>
            <a:endParaRPr lang="fr-FR" dirty="0" smtClean="0"/>
          </a:p>
          <a:p>
            <a:pPr marL="0" indent="0" algn="ctr">
              <a:buNone/>
            </a:pPr>
            <a:r>
              <a:rPr lang="fr-FR" dirty="0" smtClean="0"/>
              <a:t>c) L’efficacité </a:t>
            </a:r>
            <a:r>
              <a:rPr lang="fr-FR" dirty="0"/>
              <a:t>de la collaboration tiendrait, en partie, </a:t>
            </a:r>
            <a:r>
              <a:rPr lang="fr-FR" dirty="0">
                <a:solidFill>
                  <a:srgbClr val="000000"/>
                </a:solidFill>
              </a:rPr>
              <a:t>à la prise de conscience que le texte produit s’adresse à</a:t>
            </a:r>
            <a:r>
              <a:rPr lang="fr-FR" dirty="0">
                <a:solidFill>
                  <a:srgbClr val="0000FF"/>
                </a:solidFill>
              </a:rPr>
              <a:t> un destinataire</a:t>
            </a:r>
            <a:r>
              <a:rPr lang="fr-FR" dirty="0"/>
              <a:t>.</a:t>
            </a:r>
            <a:endParaRPr lang="en-GB" dirty="0"/>
          </a:p>
          <a:p>
            <a:endParaRPr lang="fr-FR" dirty="0"/>
          </a:p>
        </p:txBody>
      </p:sp>
    </p:spTree>
    <p:extLst>
      <p:ext uri="{BB962C8B-B14F-4D97-AF65-F5344CB8AC3E}">
        <p14:creationId xmlns:p14="http://schemas.microsoft.com/office/powerpoint/2010/main" val="234032369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endParaRPr lang="fr-FR" dirty="0"/>
          </a:p>
        </p:txBody>
      </p:sp>
      <p:sp>
        <p:nvSpPr>
          <p:cNvPr id="3" name="Espace réservé du contenu 2"/>
          <p:cNvSpPr>
            <a:spLocks noGrp="1"/>
          </p:cNvSpPr>
          <p:nvPr>
            <p:ph idx="1"/>
          </p:nvPr>
        </p:nvSpPr>
        <p:spPr>
          <a:xfrm>
            <a:off x="457200" y="360026"/>
            <a:ext cx="8229600" cy="5766137"/>
          </a:xfrm>
        </p:spPr>
        <p:txBody>
          <a:bodyPr/>
          <a:lstStyle/>
          <a:p>
            <a:pPr marL="0" indent="0">
              <a:buNone/>
            </a:pPr>
            <a:endParaRPr lang="fr-FR" b="1" dirty="0" smtClean="0">
              <a:solidFill>
                <a:srgbClr val="FF6600"/>
              </a:solidFill>
            </a:endParaRPr>
          </a:p>
          <a:p>
            <a:pPr marL="0" indent="0">
              <a:buNone/>
            </a:pPr>
            <a:r>
              <a:rPr lang="fr-FR" b="1" dirty="0">
                <a:solidFill>
                  <a:srgbClr val="FF6600"/>
                </a:solidFill>
              </a:rPr>
              <a:t>3</a:t>
            </a:r>
            <a:r>
              <a:rPr lang="fr-FR" b="1" dirty="0" smtClean="0">
                <a:solidFill>
                  <a:srgbClr val="FF6600"/>
                </a:solidFill>
              </a:rPr>
              <a:t>. </a:t>
            </a:r>
            <a:r>
              <a:rPr lang="fr-FR" b="1" dirty="0">
                <a:solidFill>
                  <a:srgbClr val="FF6600"/>
                </a:solidFill>
              </a:rPr>
              <a:t>Équilibrer et articuler l’enseignement de la production de textes avec l’étude de la langue</a:t>
            </a:r>
            <a:endParaRPr lang="en-GB" dirty="0">
              <a:solidFill>
                <a:srgbClr val="FF6600"/>
              </a:solidFill>
            </a:endParaRPr>
          </a:p>
          <a:p>
            <a:pPr marL="0" indent="0">
              <a:buNone/>
            </a:pPr>
            <a:endParaRPr lang="fr-FR" dirty="0" smtClean="0"/>
          </a:p>
          <a:p>
            <a:pPr marL="0" indent="0">
              <a:buNone/>
            </a:pPr>
            <a:r>
              <a:rPr lang="fr-FR" dirty="0" smtClean="0"/>
              <a:t>Divers </a:t>
            </a:r>
            <a:r>
              <a:rPr lang="fr-FR" dirty="0"/>
              <a:t>travaux montrent une difficulté, voire une «peur d’écrire», directement liée à la </a:t>
            </a:r>
            <a:r>
              <a:rPr lang="fr-FR" dirty="0">
                <a:solidFill>
                  <a:srgbClr val="0000FF"/>
                </a:solidFill>
              </a:rPr>
              <a:t>performance orthographique</a:t>
            </a:r>
            <a:r>
              <a:rPr lang="fr-FR" dirty="0"/>
              <a:t>. </a:t>
            </a:r>
            <a:endParaRPr lang="en-GB" dirty="0"/>
          </a:p>
          <a:p>
            <a:endParaRPr lang="fr-FR" dirty="0"/>
          </a:p>
        </p:txBody>
      </p:sp>
    </p:spTree>
    <p:extLst>
      <p:ext uri="{BB962C8B-B14F-4D97-AF65-F5344CB8AC3E}">
        <p14:creationId xmlns:p14="http://schemas.microsoft.com/office/powerpoint/2010/main" val="216951168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endParaRPr lang="fr-FR" dirty="0"/>
          </a:p>
        </p:txBody>
      </p:sp>
      <p:sp>
        <p:nvSpPr>
          <p:cNvPr id="3" name="Espace réservé du contenu 2"/>
          <p:cNvSpPr>
            <a:spLocks noGrp="1"/>
          </p:cNvSpPr>
          <p:nvPr>
            <p:ph idx="1"/>
          </p:nvPr>
        </p:nvSpPr>
        <p:spPr>
          <a:xfrm>
            <a:off x="542440" y="726489"/>
            <a:ext cx="8229600" cy="5756136"/>
          </a:xfrm>
        </p:spPr>
        <p:txBody>
          <a:bodyPr/>
          <a:lstStyle/>
          <a:p>
            <a:pPr marL="0" indent="0">
              <a:buNone/>
            </a:pPr>
            <a:r>
              <a:rPr lang="fr-FR" b="1" dirty="0">
                <a:solidFill>
                  <a:srgbClr val="FF6600"/>
                </a:solidFill>
              </a:rPr>
              <a:t>4</a:t>
            </a:r>
            <a:r>
              <a:rPr lang="fr-FR" b="1" dirty="0" smtClean="0">
                <a:solidFill>
                  <a:srgbClr val="FF6600"/>
                </a:solidFill>
              </a:rPr>
              <a:t>. </a:t>
            </a:r>
            <a:r>
              <a:rPr lang="fr-FR" b="1" dirty="0">
                <a:solidFill>
                  <a:srgbClr val="FF6600"/>
                </a:solidFill>
              </a:rPr>
              <a:t>Articuler l’apprentissage de l’écriture avec celui de la </a:t>
            </a:r>
            <a:r>
              <a:rPr lang="fr-FR" b="1" dirty="0" smtClean="0">
                <a:solidFill>
                  <a:srgbClr val="FF6600"/>
                </a:solidFill>
              </a:rPr>
              <a:t>lecture </a:t>
            </a:r>
            <a:endParaRPr lang="en-GB" dirty="0">
              <a:solidFill>
                <a:srgbClr val="FF6600"/>
              </a:solidFill>
            </a:endParaRPr>
          </a:p>
          <a:p>
            <a:pPr marL="0" indent="0">
              <a:buNone/>
            </a:pPr>
            <a:r>
              <a:rPr lang="fr-FR" dirty="0"/>
              <a:t> </a:t>
            </a:r>
            <a:endParaRPr lang="en-GB" dirty="0"/>
          </a:p>
          <a:p>
            <a:pPr marL="0" indent="0">
              <a:buNone/>
            </a:pPr>
            <a:r>
              <a:rPr lang="fr-FR" dirty="0"/>
              <a:t>Il n’est </a:t>
            </a:r>
            <a:r>
              <a:rPr lang="fr-FR" dirty="0">
                <a:solidFill>
                  <a:srgbClr val="0000FF"/>
                </a:solidFill>
              </a:rPr>
              <a:t>pas nécessaire </a:t>
            </a:r>
            <a:r>
              <a:rPr lang="fr-FR" dirty="0"/>
              <a:t>d’être lecteur pour commencer à écrire.</a:t>
            </a:r>
            <a:endParaRPr lang="en-GB" dirty="0"/>
          </a:p>
          <a:p>
            <a:pPr marL="0" indent="0">
              <a:buNone/>
            </a:pPr>
            <a:r>
              <a:rPr lang="fr-FR" dirty="0"/>
              <a:t>Par la suite, </a:t>
            </a:r>
            <a:r>
              <a:rPr lang="fr-FR" dirty="0">
                <a:solidFill>
                  <a:srgbClr val="0000FF"/>
                </a:solidFill>
              </a:rPr>
              <a:t>coordonner</a:t>
            </a:r>
            <a:r>
              <a:rPr lang="fr-FR" dirty="0"/>
              <a:t> les apprentissages en lecture et en écriture permet de les enrichir mutuellement. </a:t>
            </a:r>
            <a:endParaRPr lang="en-GB" dirty="0"/>
          </a:p>
          <a:p>
            <a:endParaRPr lang="fr-FR" dirty="0"/>
          </a:p>
        </p:txBody>
      </p:sp>
    </p:spTree>
    <p:extLst>
      <p:ext uri="{BB962C8B-B14F-4D97-AF65-F5344CB8AC3E}">
        <p14:creationId xmlns:p14="http://schemas.microsoft.com/office/powerpoint/2010/main" val="92214310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endParaRPr lang="fr-FR" dirty="0"/>
          </a:p>
        </p:txBody>
      </p:sp>
      <p:sp>
        <p:nvSpPr>
          <p:cNvPr id="3" name="Espace réservé du contenu 2"/>
          <p:cNvSpPr>
            <a:spLocks noGrp="1"/>
          </p:cNvSpPr>
          <p:nvPr>
            <p:ph idx="1"/>
          </p:nvPr>
        </p:nvSpPr>
        <p:spPr>
          <a:xfrm>
            <a:off x="457200" y="370028"/>
            <a:ext cx="8229600" cy="5756136"/>
          </a:xfrm>
        </p:spPr>
        <p:txBody>
          <a:bodyPr>
            <a:normAutofit fontScale="92500" lnSpcReduction="10000"/>
          </a:bodyPr>
          <a:lstStyle/>
          <a:p>
            <a:pPr marL="0" indent="0">
              <a:buNone/>
            </a:pPr>
            <a:r>
              <a:rPr lang="fr-FR" b="1" dirty="0">
                <a:solidFill>
                  <a:srgbClr val="FF6600"/>
                </a:solidFill>
              </a:rPr>
              <a:t>5</a:t>
            </a:r>
            <a:r>
              <a:rPr lang="fr-FR" b="1" dirty="0" smtClean="0">
                <a:solidFill>
                  <a:srgbClr val="FF6600"/>
                </a:solidFill>
              </a:rPr>
              <a:t>. </a:t>
            </a:r>
            <a:r>
              <a:rPr lang="fr-FR" b="1" dirty="0">
                <a:solidFill>
                  <a:srgbClr val="FF6600"/>
                </a:solidFill>
              </a:rPr>
              <a:t>Assurer une progression des apprentissages dans les classes</a:t>
            </a:r>
            <a:endParaRPr lang="en-GB" dirty="0">
              <a:solidFill>
                <a:srgbClr val="FF6600"/>
              </a:solidFill>
            </a:endParaRPr>
          </a:p>
          <a:p>
            <a:pPr marL="0" indent="0">
              <a:buNone/>
            </a:pPr>
            <a:r>
              <a:rPr lang="fr-FR" b="1" dirty="0"/>
              <a:t> </a:t>
            </a:r>
            <a:endParaRPr lang="en-GB" dirty="0"/>
          </a:p>
          <a:p>
            <a:pPr marL="0" indent="0">
              <a:buNone/>
            </a:pPr>
            <a:r>
              <a:rPr lang="fr-FR" dirty="0" smtClean="0">
                <a:latin typeface="Wingdings"/>
                <a:ea typeface="Wingdings"/>
                <a:cs typeface="Wingdings"/>
                <a:sym typeface="Wingdings"/>
              </a:rPr>
              <a:t></a:t>
            </a:r>
            <a:r>
              <a:rPr lang="fr-FR" dirty="0" smtClean="0"/>
              <a:t>Il </a:t>
            </a:r>
            <a:r>
              <a:rPr lang="fr-FR" dirty="0"/>
              <a:t>est essentiel que les enseignements s’inscrivent dans la </a:t>
            </a:r>
            <a:r>
              <a:rPr lang="fr-FR" dirty="0">
                <a:solidFill>
                  <a:srgbClr val="0000FF"/>
                </a:solidFill>
              </a:rPr>
              <a:t>continuité</a:t>
            </a:r>
            <a:r>
              <a:rPr lang="fr-FR" dirty="0"/>
              <a:t>, entre les cycles scolaires et au sein de ces </a:t>
            </a:r>
            <a:r>
              <a:rPr lang="fr-FR" dirty="0" smtClean="0"/>
              <a:t>cycles.</a:t>
            </a:r>
          </a:p>
          <a:p>
            <a:pPr marL="0" indent="0">
              <a:buNone/>
            </a:pPr>
            <a:r>
              <a:rPr lang="fr-FR" dirty="0" smtClean="0">
                <a:latin typeface="Wingdings"/>
                <a:ea typeface="Wingdings"/>
                <a:cs typeface="Wingdings"/>
                <a:sym typeface="Wingdings"/>
              </a:rPr>
              <a:t></a:t>
            </a:r>
            <a:r>
              <a:rPr lang="fr-FR" dirty="0">
                <a:solidFill>
                  <a:srgbClr val="0000FF"/>
                </a:solidFill>
                <a:sym typeface="Wingdings"/>
              </a:rPr>
              <a:t>U</a:t>
            </a:r>
            <a:r>
              <a:rPr lang="fr-FR" dirty="0" smtClean="0">
                <a:solidFill>
                  <a:srgbClr val="0000FF"/>
                </a:solidFill>
              </a:rPr>
              <a:t>n </a:t>
            </a:r>
            <a:r>
              <a:rPr lang="fr-FR" dirty="0">
                <a:solidFill>
                  <a:srgbClr val="0000FF"/>
                </a:solidFill>
              </a:rPr>
              <a:t>travail collaboratif </a:t>
            </a:r>
            <a:r>
              <a:rPr lang="fr-FR" dirty="0"/>
              <a:t>doit être mis en place, dans les écoles et les établissements, pour établir des progressions et pour que chaque enseignant puisse situer ses interventions en ayant connaissance de ce qui a été fait l’année précédente ou de ce qui sera fait l’année suivante.</a:t>
            </a:r>
            <a:endParaRPr lang="en-GB" dirty="0"/>
          </a:p>
          <a:p>
            <a:endParaRPr lang="fr-FR" dirty="0"/>
          </a:p>
        </p:txBody>
      </p:sp>
    </p:spTree>
    <p:extLst>
      <p:ext uri="{BB962C8B-B14F-4D97-AF65-F5344CB8AC3E}">
        <p14:creationId xmlns:p14="http://schemas.microsoft.com/office/powerpoint/2010/main" val="343960827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sz="2200" dirty="0" smtClean="0"/>
              <a:t/>
            </a:r>
            <a:br>
              <a:rPr lang="fr-FR" sz="2200" dirty="0" smtClean="0"/>
            </a:br>
            <a:r>
              <a:rPr lang="fr-FR" sz="2200" dirty="0"/>
              <a:t/>
            </a:r>
            <a:br>
              <a:rPr lang="fr-FR" sz="2200" dirty="0"/>
            </a:br>
            <a:r>
              <a:rPr lang="fr-FR" sz="2200" dirty="0" smtClean="0"/>
              <a:t/>
            </a:r>
            <a:br>
              <a:rPr lang="fr-FR" sz="2200" dirty="0" smtClean="0"/>
            </a:br>
            <a:r>
              <a:rPr lang="fr-FR" sz="2200" dirty="0"/>
              <a:t/>
            </a:r>
            <a:br>
              <a:rPr lang="fr-FR" sz="2200" dirty="0"/>
            </a:br>
            <a:r>
              <a:rPr lang="fr-FR" sz="2200" dirty="0" smtClean="0"/>
              <a:t/>
            </a:r>
            <a:br>
              <a:rPr lang="fr-FR" sz="2200" dirty="0" smtClean="0"/>
            </a:br>
            <a:r>
              <a:rPr lang="fr-FR" sz="2200" dirty="0"/>
              <a:t/>
            </a:r>
            <a:br>
              <a:rPr lang="fr-FR" sz="2200" dirty="0"/>
            </a:br>
            <a:r>
              <a:rPr lang="fr-FR" sz="2200" dirty="0" smtClean="0"/>
              <a:t/>
            </a:r>
            <a:br>
              <a:rPr lang="fr-FR" sz="2200" dirty="0" smtClean="0"/>
            </a:br>
            <a:r>
              <a:rPr lang="fr-FR" sz="2200" dirty="0"/>
              <a:t/>
            </a:r>
            <a:br>
              <a:rPr lang="fr-FR" sz="2200" dirty="0"/>
            </a:br>
            <a:r>
              <a:rPr lang="fr-FR" sz="2200" dirty="0" smtClean="0"/>
              <a:t/>
            </a:r>
            <a:br>
              <a:rPr lang="fr-FR" sz="2200" dirty="0" smtClean="0"/>
            </a:br>
            <a:r>
              <a:rPr lang="fr-FR" sz="2200" dirty="0"/>
              <a:t/>
            </a:r>
            <a:br>
              <a:rPr lang="fr-FR" sz="2200" dirty="0"/>
            </a:br>
            <a:r>
              <a:rPr lang="fr-FR" sz="2200" dirty="0" smtClean="0"/>
              <a:t/>
            </a:r>
            <a:br>
              <a:rPr lang="fr-FR" sz="2200" dirty="0" smtClean="0"/>
            </a:br>
            <a:r>
              <a:rPr lang="fr-FR" sz="2200" dirty="0"/>
              <a:t/>
            </a:r>
            <a:br>
              <a:rPr lang="fr-FR" sz="2200" dirty="0"/>
            </a:br>
            <a:r>
              <a:rPr lang="fr-FR" sz="2200" dirty="0" smtClean="0"/>
              <a:t/>
            </a:r>
            <a:br>
              <a:rPr lang="fr-FR" sz="2200" dirty="0" smtClean="0"/>
            </a:br>
            <a:r>
              <a:rPr lang="fr-FR" sz="2200" dirty="0"/>
              <a:t/>
            </a:r>
            <a:br>
              <a:rPr lang="fr-FR" sz="2200" dirty="0"/>
            </a:br>
            <a:r>
              <a:rPr lang="fr-FR" sz="2200" dirty="0" smtClean="0"/>
              <a:t/>
            </a:r>
            <a:br>
              <a:rPr lang="fr-FR" sz="2200" dirty="0" smtClean="0"/>
            </a:br>
            <a:r>
              <a:rPr lang="fr-FR" sz="2200" dirty="0"/>
              <a:t/>
            </a:r>
            <a:br>
              <a:rPr lang="fr-FR" sz="2200" dirty="0"/>
            </a:br>
            <a:r>
              <a:rPr lang="fr-FR" sz="2200" dirty="0" smtClean="0"/>
              <a:t>La </a:t>
            </a:r>
            <a:r>
              <a:rPr lang="fr-FR" sz="2200" dirty="0"/>
              <a:t>production d’un texte est une compétence complexe, et la développer nécessite d’en appréhender les différentes dimensions : </a:t>
            </a:r>
            <a:r>
              <a:rPr lang="fr-FR" sz="2700" dirty="0">
                <a:solidFill>
                  <a:srgbClr val="FF6600"/>
                </a:solidFill>
              </a:rPr>
              <a:t>geste graphique, maîtrise de la langue, structuration d’idées</a:t>
            </a:r>
            <a:r>
              <a:rPr lang="fr-FR" sz="2700" dirty="0" smtClean="0">
                <a:solidFill>
                  <a:srgbClr val="FF6600"/>
                </a:solidFill>
              </a:rPr>
              <a:t>…</a:t>
            </a:r>
            <a:br>
              <a:rPr lang="fr-FR" sz="2700" dirty="0" smtClean="0">
                <a:solidFill>
                  <a:srgbClr val="FF6600"/>
                </a:solidFill>
              </a:rPr>
            </a:br>
            <a:r>
              <a:rPr lang="fr-FR" sz="2700" dirty="0" smtClean="0">
                <a:solidFill>
                  <a:srgbClr val="FF6600"/>
                </a:solidFill>
              </a:rPr>
              <a:t> </a:t>
            </a:r>
            <a:r>
              <a:rPr lang="fr-FR" sz="2700" dirty="0" smtClean="0">
                <a:solidFill>
                  <a:srgbClr val="0000FF"/>
                </a:solidFill>
              </a:rPr>
              <a:t/>
            </a:r>
            <a:br>
              <a:rPr lang="fr-FR" sz="2700" dirty="0" smtClean="0">
                <a:solidFill>
                  <a:srgbClr val="0000FF"/>
                </a:solidFill>
              </a:rPr>
            </a:br>
            <a:r>
              <a:rPr lang="fr-FR" sz="2700" dirty="0" smtClean="0"/>
              <a:t>L’usage </a:t>
            </a:r>
            <a:r>
              <a:rPr lang="fr-FR" sz="2700" dirty="0"/>
              <a:t>des outils numériques vient modifier les habitudes mais également ouvrir de nouvelles possibilités pour ces apprentissages. </a:t>
            </a:r>
            <a:r>
              <a:rPr lang="fr-FR" sz="2700" dirty="0">
                <a:solidFill>
                  <a:srgbClr val="FF6600"/>
                </a:solidFill>
              </a:rPr>
              <a:t>L’enjeu de la maitrise de l’écrit traverse toutes les disciplines scolaires</a:t>
            </a:r>
            <a:r>
              <a:rPr lang="fr-FR" sz="2700" dirty="0"/>
              <a:t>, car l’écrit peut être utilisé pour réfléchir et pour apprendre. L’écrit dépasse également le cadre scolaire, à la fois au travers des pratiques quotidiennes des élèves, mais aussi parce qu’il joue </a:t>
            </a:r>
            <a:r>
              <a:rPr lang="fr-FR" sz="2700" dirty="0">
                <a:solidFill>
                  <a:srgbClr val="FF6600"/>
                </a:solidFill>
              </a:rPr>
              <a:t>un rôle social </a:t>
            </a:r>
            <a:r>
              <a:rPr lang="fr-FR" sz="2700" dirty="0"/>
              <a:t>dans l’insertion professionnelle et dans la construction d’un sujet citoyen.</a:t>
            </a:r>
            <a:r>
              <a:rPr lang="fr-FR" sz="2700" b="1" dirty="0"/>
              <a:t> </a:t>
            </a:r>
            <a:r>
              <a:rPr lang="fr-FR" sz="2700" b="1" dirty="0" smtClean="0"/>
              <a:t/>
            </a:r>
            <a:br>
              <a:rPr lang="fr-FR" sz="2700" b="1" dirty="0" smtClean="0"/>
            </a:br>
            <a:r>
              <a:rPr lang="fr-FR" sz="2700" b="1" dirty="0" smtClean="0"/>
              <a:t/>
            </a:r>
            <a:br>
              <a:rPr lang="fr-FR" sz="2700" b="1" dirty="0" smtClean="0"/>
            </a:br>
            <a:r>
              <a:rPr lang="fr-FR" sz="2700" dirty="0" smtClean="0"/>
              <a:t>La </a:t>
            </a:r>
            <a:r>
              <a:rPr lang="fr-FR" sz="2700" dirty="0"/>
              <a:t>conférence de consensus a mis en évidence des </a:t>
            </a:r>
            <a:r>
              <a:rPr lang="fr-FR" sz="2700" dirty="0">
                <a:solidFill>
                  <a:srgbClr val="FF6600"/>
                </a:solidFill>
              </a:rPr>
              <a:t>difficultés</a:t>
            </a:r>
            <a:r>
              <a:rPr lang="fr-FR" sz="2700" dirty="0"/>
              <a:t> croissantes des élèves français lorsqu’il s’agit de </a:t>
            </a:r>
            <a:r>
              <a:rPr lang="fr-FR" sz="2700" dirty="0">
                <a:solidFill>
                  <a:srgbClr val="FF6600"/>
                </a:solidFill>
              </a:rPr>
              <a:t>rédiger</a:t>
            </a:r>
            <a:r>
              <a:rPr lang="fr-FR" sz="2700" dirty="0"/>
              <a:t>, a dressé </a:t>
            </a:r>
            <a:r>
              <a:rPr lang="fr-FR" sz="2700" dirty="0">
                <a:solidFill>
                  <a:srgbClr val="FF6600"/>
                </a:solidFill>
              </a:rPr>
              <a:t>un état des pratiques enseignantes </a:t>
            </a:r>
            <a:r>
              <a:rPr lang="fr-FR" sz="2700" dirty="0"/>
              <a:t>et de leur efficacité et a présenté </a:t>
            </a:r>
            <a:r>
              <a:rPr lang="fr-FR" sz="2700" dirty="0">
                <a:solidFill>
                  <a:srgbClr val="FF6600"/>
                </a:solidFill>
              </a:rPr>
              <a:t>un bilan scientifique sur l’apprentissage de l’écrit. </a:t>
            </a:r>
            <a:r>
              <a:rPr lang="en-GB" dirty="0">
                <a:solidFill>
                  <a:srgbClr val="FF6600"/>
                </a:solidFill>
              </a:rPr>
              <a:t/>
            </a:r>
            <a:br>
              <a:rPr lang="en-GB" dirty="0">
                <a:solidFill>
                  <a:srgbClr val="FF6600"/>
                </a:solidFill>
              </a:rPr>
            </a:br>
            <a:endParaRPr lang="fr-FR" dirty="0">
              <a:solidFill>
                <a:srgbClr val="FF6600"/>
              </a:solidFill>
            </a:endParaRPr>
          </a:p>
        </p:txBody>
      </p:sp>
      <p:sp>
        <p:nvSpPr>
          <p:cNvPr id="3" name="ZoneTexte 2"/>
          <p:cNvSpPr txBox="1"/>
          <p:nvPr/>
        </p:nvSpPr>
        <p:spPr>
          <a:xfrm>
            <a:off x="533400" y="63500"/>
            <a:ext cx="184666" cy="369332"/>
          </a:xfrm>
          <a:prstGeom prst="rect">
            <a:avLst/>
          </a:prstGeom>
          <a:noFill/>
        </p:spPr>
        <p:txBody>
          <a:bodyPr wrap="none" rtlCol="0">
            <a:spAutoFit/>
          </a:bodyPr>
          <a:lstStyle/>
          <a:p>
            <a:endParaRPr lang="fr-FR" dirty="0"/>
          </a:p>
        </p:txBody>
      </p:sp>
    </p:spTree>
    <p:extLst>
      <p:ext uri="{BB962C8B-B14F-4D97-AF65-F5344CB8AC3E}">
        <p14:creationId xmlns:p14="http://schemas.microsoft.com/office/powerpoint/2010/main" val="51539276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marL="0" indent="0">
              <a:buNone/>
            </a:pPr>
            <a:r>
              <a:rPr lang="fr-FR" sz="3600" dirty="0" smtClean="0"/>
              <a:t>I. Un état des lieux autour des productions écrites des élèves à  l’école</a:t>
            </a:r>
          </a:p>
          <a:p>
            <a:endParaRPr lang="fr-FR" sz="3600" dirty="0"/>
          </a:p>
          <a:p>
            <a:pPr marL="0" indent="0">
              <a:buNone/>
            </a:pPr>
            <a:r>
              <a:rPr lang="fr-FR" sz="3600" dirty="0" smtClean="0"/>
              <a:t>II. Des principes généraux pour améliorer les apprentissages</a:t>
            </a:r>
            <a:endParaRPr lang="fr-FR" sz="3600" dirty="0"/>
          </a:p>
        </p:txBody>
      </p:sp>
    </p:spTree>
    <p:extLst>
      <p:ext uri="{BB962C8B-B14F-4D97-AF65-F5344CB8AC3E}">
        <p14:creationId xmlns:p14="http://schemas.microsoft.com/office/powerpoint/2010/main" val="343390077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482600"/>
            <a:ext cx="8229600" cy="5643563"/>
          </a:xfrm>
        </p:spPr>
        <p:txBody>
          <a:bodyPr/>
          <a:lstStyle/>
          <a:p>
            <a:pPr marL="0" indent="0" algn="ctr">
              <a:buNone/>
            </a:pPr>
            <a:endParaRPr lang="fr-FR" b="1" dirty="0" smtClean="0">
              <a:solidFill>
                <a:srgbClr val="FF0000"/>
              </a:solidFill>
            </a:endParaRPr>
          </a:p>
          <a:p>
            <a:pPr marL="0" indent="0" algn="ctr">
              <a:buNone/>
            </a:pPr>
            <a:endParaRPr lang="fr-FR" b="1" dirty="0">
              <a:solidFill>
                <a:srgbClr val="FF0000"/>
              </a:solidFill>
            </a:endParaRPr>
          </a:p>
          <a:p>
            <a:pPr marL="0" indent="0" algn="ctr">
              <a:buNone/>
            </a:pPr>
            <a:r>
              <a:rPr lang="fr-FR" sz="4000" b="1" dirty="0" smtClean="0">
                <a:solidFill>
                  <a:srgbClr val="FF0000"/>
                </a:solidFill>
              </a:rPr>
              <a:t>I. Un </a:t>
            </a:r>
            <a:r>
              <a:rPr lang="fr-FR" sz="4000" b="1" dirty="0">
                <a:solidFill>
                  <a:srgbClr val="FF0000"/>
                </a:solidFill>
              </a:rPr>
              <a:t>état des lieux autour des productions écrites </a:t>
            </a:r>
            <a:endParaRPr lang="fr-FR" sz="4000" b="1" dirty="0" smtClean="0">
              <a:solidFill>
                <a:srgbClr val="FF0000"/>
              </a:solidFill>
            </a:endParaRPr>
          </a:p>
          <a:p>
            <a:pPr marL="0" indent="0" algn="ctr">
              <a:buNone/>
            </a:pPr>
            <a:r>
              <a:rPr lang="fr-FR" sz="4000" b="1" dirty="0" smtClean="0">
                <a:solidFill>
                  <a:srgbClr val="FF0000"/>
                </a:solidFill>
              </a:rPr>
              <a:t>des </a:t>
            </a:r>
            <a:r>
              <a:rPr lang="fr-FR" sz="4000" b="1" dirty="0">
                <a:solidFill>
                  <a:srgbClr val="FF0000"/>
                </a:solidFill>
              </a:rPr>
              <a:t>élèves à  l’école</a:t>
            </a:r>
          </a:p>
          <a:p>
            <a:endParaRPr lang="fr-FR" sz="4000" dirty="0"/>
          </a:p>
        </p:txBody>
      </p:sp>
    </p:spTree>
    <p:extLst>
      <p:ext uri="{BB962C8B-B14F-4D97-AF65-F5344CB8AC3E}">
        <p14:creationId xmlns:p14="http://schemas.microsoft.com/office/powerpoint/2010/main" val="10608487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34962"/>
          </a:xfrm>
        </p:spPr>
        <p:txBody>
          <a:bodyPr>
            <a:normAutofit fontScale="90000"/>
          </a:bodyPr>
          <a:lstStyle/>
          <a:p>
            <a:pPr algn="l"/>
            <a:r>
              <a:rPr lang="fr-FR" sz="2200" b="1" dirty="0" smtClean="0"/>
              <a:t/>
            </a:r>
            <a:br>
              <a:rPr lang="fr-FR" sz="2200" b="1" dirty="0" smtClean="0"/>
            </a:br>
            <a:r>
              <a:rPr lang="fr-FR" sz="2200" b="1" dirty="0"/>
              <a:t/>
            </a:r>
            <a:br>
              <a:rPr lang="fr-FR" sz="2200" b="1" dirty="0"/>
            </a:br>
            <a:r>
              <a:rPr lang="fr-FR" sz="2200" b="1" dirty="0" smtClean="0"/>
              <a:t/>
            </a:r>
            <a:br>
              <a:rPr lang="fr-FR" sz="2200" b="1" dirty="0" smtClean="0"/>
            </a:br>
            <a:r>
              <a:rPr lang="fr-FR" sz="2200" b="1" dirty="0"/>
              <a:t/>
            </a:r>
            <a:br>
              <a:rPr lang="fr-FR" sz="2200" b="1" dirty="0"/>
            </a:br>
            <a:r>
              <a:rPr lang="fr-FR" sz="2200" b="1" dirty="0" smtClean="0"/>
              <a:t/>
            </a:r>
            <a:br>
              <a:rPr lang="fr-FR" sz="2200" b="1" dirty="0" smtClean="0"/>
            </a:br>
            <a:r>
              <a:rPr lang="fr-FR" sz="2200" b="1" dirty="0"/>
              <a:t/>
            </a:r>
            <a:br>
              <a:rPr lang="fr-FR" sz="2200" b="1" dirty="0"/>
            </a:br>
            <a:r>
              <a:rPr lang="fr-FR" sz="2200" b="1" dirty="0" smtClean="0"/>
              <a:t/>
            </a:r>
            <a:br>
              <a:rPr lang="fr-FR" sz="2200" b="1" dirty="0" smtClean="0"/>
            </a:br>
            <a:r>
              <a:rPr lang="fr-FR" sz="2200" b="1" dirty="0"/>
              <a:t/>
            </a:r>
            <a:br>
              <a:rPr lang="fr-FR" sz="2200" b="1" dirty="0"/>
            </a:br>
            <a:r>
              <a:rPr lang="fr-FR" sz="2200" b="1" dirty="0" smtClean="0"/>
              <a:t/>
            </a:r>
            <a:br>
              <a:rPr lang="fr-FR" sz="2200" b="1" dirty="0" smtClean="0"/>
            </a:br>
            <a:r>
              <a:rPr lang="fr-FR" sz="2200" b="1" dirty="0"/>
              <a:t/>
            </a:r>
            <a:br>
              <a:rPr lang="fr-FR" sz="2200" b="1" dirty="0"/>
            </a:br>
            <a:r>
              <a:rPr lang="fr-FR" sz="2200" b="1" dirty="0" smtClean="0"/>
              <a:t/>
            </a:r>
            <a:br>
              <a:rPr lang="fr-FR" sz="2200" b="1" dirty="0" smtClean="0"/>
            </a:br>
            <a:r>
              <a:rPr lang="fr-FR" sz="2200" b="1" dirty="0"/>
              <a:t/>
            </a:r>
            <a:br>
              <a:rPr lang="fr-FR" sz="2200" b="1" dirty="0"/>
            </a:br>
            <a:r>
              <a:rPr lang="fr-FR" sz="2200" b="1" dirty="0" smtClean="0"/>
              <a:t/>
            </a:r>
            <a:br>
              <a:rPr lang="fr-FR" sz="2200" b="1" dirty="0" smtClean="0"/>
            </a:br>
            <a:r>
              <a:rPr lang="fr-FR" sz="2200" b="1" dirty="0"/>
              <a:t/>
            </a:r>
            <a:br>
              <a:rPr lang="fr-FR" sz="2200" b="1" dirty="0"/>
            </a:br>
            <a:r>
              <a:rPr lang="fr-FR" sz="2200" b="1" dirty="0" smtClean="0"/>
              <a:t/>
            </a:r>
            <a:br>
              <a:rPr lang="fr-FR" sz="2200" b="1" dirty="0" smtClean="0"/>
            </a:br>
            <a:r>
              <a:rPr lang="fr-FR" sz="2200" b="1" dirty="0" smtClean="0"/>
              <a:t/>
            </a:r>
            <a:br>
              <a:rPr lang="fr-FR" sz="2200" b="1" dirty="0" smtClean="0"/>
            </a:br>
            <a:r>
              <a:rPr lang="fr-FR" sz="2200" b="1" dirty="0"/>
              <a:t/>
            </a:r>
            <a:br>
              <a:rPr lang="fr-FR" sz="2200" b="1" dirty="0"/>
            </a:br>
            <a:r>
              <a:rPr lang="fr-FR" sz="2200" b="1" dirty="0" smtClean="0"/>
              <a:t/>
            </a:r>
            <a:br>
              <a:rPr lang="fr-FR" sz="2200" b="1" dirty="0" smtClean="0"/>
            </a:br>
            <a:r>
              <a:rPr lang="fr-FR" sz="2200" b="1" dirty="0"/>
              <a:t/>
            </a:r>
            <a:br>
              <a:rPr lang="fr-FR" sz="2200" b="1" dirty="0"/>
            </a:br>
            <a:r>
              <a:rPr lang="fr-FR" sz="2200" b="1" dirty="0" smtClean="0">
                <a:solidFill>
                  <a:srgbClr val="FF6600"/>
                </a:solidFill>
              </a:rPr>
              <a:t>1</a:t>
            </a:r>
            <a:r>
              <a:rPr lang="fr-FR" sz="2200" b="1" dirty="0">
                <a:solidFill>
                  <a:srgbClr val="FF6600"/>
                </a:solidFill>
              </a:rPr>
              <a:t>. Les élèves français rédigent peu et avec difficulté</a:t>
            </a:r>
            <a:r>
              <a:rPr lang="en-GB" sz="2200" dirty="0"/>
              <a:t/>
            </a:r>
            <a:br>
              <a:rPr lang="en-GB" sz="2200" dirty="0"/>
            </a:br>
            <a:r>
              <a:rPr lang="fr-FR" sz="2200" dirty="0"/>
              <a:t> </a:t>
            </a:r>
            <a:r>
              <a:rPr lang="en-GB" sz="2200" dirty="0"/>
              <a:t/>
            </a:r>
            <a:br>
              <a:rPr lang="en-GB" sz="2200" dirty="0"/>
            </a:br>
            <a:r>
              <a:rPr lang="en-GB" sz="2200" dirty="0" smtClean="0"/>
              <a:t>a) </a:t>
            </a:r>
            <a:r>
              <a:rPr lang="fr-FR" sz="2200" dirty="0" smtClean="0"/>
              <a:t>Les </a:t>
            </a:r>
            <a:r>
              <a:rPr lang="fr-FR" sz="2200" dirty="0"/>
              <a:t>élèves français </a:t>
            </a:r>
            <a:r>
              <a:rPr lang="fr-FR" sz="2200" dirty="0">
                <a:solidFill>
                  <a:srgbClr val="0000FF"/>
                </a:solidFill>
              </a:rPr>
              <a:t>rédigent peu </a:t>
            </a:r>
            <a:r>
              <a:rPr lang="fr-FR" sz="2200" dirty="0"/>
              <a:t>lorsqu’ils sont sollicités dans des évaluations qui nécessitent de produire des textes : </a:t>
            </a:r>
            <a:r>
              <a:rPr lang="fr-FR" sz="2200" dirty="0" smtClean="0"/>
              <a:t/>
            </a:r>
            <a:br>
              <a:rPr lang="fr-FR" sz="2200" dirty="0" smtClean="0"/>
            </a:br>
            <a:r>
              <a:rPr lang="fr-FR" sz="2200" dirty="0" smtClean="0">
                <a:solidFill>
                  <a:srgbClr val="0000FF"/>
                </a:solidFill>
              </a:rPr>
              <a:t>40</a:t>
            </a:r>
            <a:r>
              <a:rPr lang="fr-FR" sz="2200" dirty="0">
                <a:solidFill>
                  <a:srgbClr val="0000FF"/>
                </a:solidFill>
              </a:rPr>
              <a:t>% proposent des textes courts ou très courts.</a:t>
            </a:r>
            <a:r>
              <a:rPr lang="en-GB" sz="2200" dirty="0">
                <a:solidFill>
                  <a:srgbClr val="0000FF"/>
                </a:solidFill>
              </a:rPr>
              <a:t/>
            </a:r>
            <a:br>
              <a:rPr lang="en-GB" sz="2200" dirty="0">
                <a:solidFill>
                  <a:srgbClr val="0000FF"/>
                </a:solidFill>
              </a:rPr>
            </a:br>
            <a:r>
              <a:rPr lang="fr-FR" sz="2200" dirty="0"/>
              <a:t>Par rapport aux élèves européens, les élèves français sont également moins nombreux à rédiger des réponses à des questions (</a:t>
            </a:r>
            <a:r>
              <a:rPr lang="fr-FR" sz="2200" dirty="0" smtClean="0"/>
              <a:t>PIRLS 2011</a:t>
            </a:r>
            <a:r>
              <a:rPr lang="fr-FR" sz="2200" dirty="0"/>
              <a:t>). </a:t>
            </a:r>
            <a:r>
              <a:rPr lang="fr-FR" sz="2200" dirty="0" smtClean="0"/>
              <a:t/>
            </a:r>
            <a:br>
              <a:rPr lang="fr-FR" sz="2200" dirty="0" smtClean="0"/>
            </a:br>
            <a:r>
              <a:rPr lang="en-GB" sz="2200" dirty="0"/>
              <a:t/>
            </a:r>
            <a:br>
              <a:rPr lang="en-GB" sz="2200" dirty="0"/>
            </a:br>
            <a:r>
              <a:rPr lang="fr-FR" sz="2200" dirty="0" smtClean="0"/>
              <a:t>b</a:t>
            </a:r>
            <a:r>
              <a:rPr lang="en-GB" sz="2200" dirty="0" smtClean="0"/>
              <a:t>) </a:t>
            </a:r>
            <a:r>
              <a:rPr lang="fr-FR" sz="2200" dirty="0" smtClean="0"/>
              <a:t>Les </a:t>
            </a:r>
            <a:r>
              <a:rPr lang="fr-FR" sz="2200" dirty="0"/>
              <a:t>élèves français rencontrent également de plus en plus de difficultés dans des exercices de </a:t>
            </a:r>
            <a:r>
              <a:rPr lang="fr-FR" sz="2200" dirty="0" smtClean="0">
                <a:solidFill>
                  <a:srgbClr val="0000FF"/>
                </a:solidFill>
              </a:rPr>
              <a:t>dictée</a:t>
            </a:r>
            <a:r>
              <a:rPr lang="fr-FR" sz="2200" dirty="0" smtClean="0">
                <a:solidFill>
                  <a:srgbClr val="3366FF"/>
                </a:solidFill>
              </a:rPr>
              <a:t> </a:t>
            </a:r>
            <a:r>
              <a:rPr lang="fr-FR" sz="2200" dirty="0" smtClean="0"/>
              <a:t>: </a:t>
            </a:r>
            <a:r>
              <a:rPr lang="fr-FR" sz="2200" dirty="0"/>
              <a:t>pour un même texte dicté, le nombre d’erreurs est passé ces 30 dernières années en CM2 de </a:t>
            </a:r>
            <a:r>
              <a:rPr lang="fr-FR" sz="2200" dirty="0">
                <a:solidFill>
                  <a:srgbClr val="0000FF"/>
                </a:solidFill>
              </a:rPr>
              <a:t>11 erreurs en moyenne en 1987 à 18 erreurs </a:t>
            </a:r>
            <a:r>
              <a:rPr lang="fr-FR" sz="2200" dirty="0" smtClean="0">
                <a:solidFill>
                  <a:srgbClr val="0000FF"/>
                </a:solidFill>
              </a:rPr>
              <a:t>en 2015. </a:t>
            </a:r>
            <a:br>
              <a:rPr lang="fr-FR" sz="2200" dirty="0" smtClean="0">
                <a:solidFill>
                  <a:srgbClr val="0000FF"/>
                </a:solidFill>
              </a:rPr>
            </a:br>
            <a:r>
              <a:rPr lang="en-GB" sz="2200" dirty="0">
                <a:solidFill>
                  <a:srgbClr val="3366FF"/>
                </a:solidFill>
              </a:rPr>
              <a:t/>
            </a:r>
            <a:br>
              <a:rPr lang="en-GB" sz="2200" dirty="0">
                <a:solidFill>
                  <a:srgbClr val="3366FF"/>
                </a:solidFill>
              </a:rPr>
            </a:br>
            <a:r>
              <a:rPr lang="en-GB" sz="2200" dirty="0" smtClean="0"/>
              <a:t>c) </a:t>
            </a:r>
            <a:r>
              <a:rPr lang="fr-FR" sz="2200" dirty="0" smtClean="0">
                <a:solidFill>
                  <a:srgbClr val="0000FF"/>
                </a:solidFill>
              </a:rPr>
              <a:t>Les </a:t>
            </a:r>
            <a:r>
              <a:rPr lang="fr-FR" sz="2200" dirty="0">
                <a:solidFill>
                  <a:srgbClr val="0000FF"/>
                </a:solidFill>
              </a:rPr>
              <a:t>accords </a:t>
            </a:r>
            <a:r>
              <a:rPr lang="fr-FR" sz="2200" dirty="0"/>
              <a:t>(dans le groupe nominal ou du verbe) constituent la source d’erreurs la plus fréquente. </a:t>
            </a:r>
            <a:r>
              <a:rPr lang="fr-FR" sz="2200" dirty="0" smtClean="0"/>
              <a:t/>
            </a:r>
            <a:br>
              <a:rPr lang="fr-FR" sz="2200" dirty="0" smtClean="0"/>
            </a:br>
            <a:r>
              <a:rPr lang="fr-FR" sz="2200" dirty="0"/>
              <a:t/>
            </a:r>
            <a:br>
              <a:rPr lang="fr-FR" sz="2200" dirty="0"/>
            </a:br>
            <a:r>
              <a:rPr lang="fr-FR" sz="2200" dirty="0" smtClean="0"/>
              <a:t>Paradoxalement</a:t>
            </a:r>
            <a:r>
              <a:rPr lang="fr-FR" sz="2200" dirty="0"/>
              <a:t>, le manque de pratiques ne peut être invoqué pour expliquer cet accroissement puisque en dehors de l’école, les pratiques d’écriture sont fréquentes chez les jeunes via le numérique: par exemple, 77% des 12-17 ans </a:t>
            </a:r>
            <a:r>
              <a:rPr lang="fr-FR" sz="2200" dirty="0">
                <a:solidFill>
                  <a:srgbClr val="0000FF"/>
                </a:solidFill>
              </a:rPr>
              <a:t>écrivent sur les réseaux sociaux </a:t>
            </a:r>
            <a:r>
              <a:rPr lang="fr-FR" sz="2200" dirty="0"/>
              <a:t>(</a:t>
            </a:r>
            <a:r>
              <a:rPr lang="fr-FR" sz="2200" dirty="0" err="1"/>
              <a:t>Crédoc</a:t>
            </a:r>
            <a:r>
              <a:rPr lang="fr-FR" sz="2200" dirty="0"/>
              <a:t>, 2014).</a:t>
            </a:r>
            <a:r>
              <a:rPr lang="en-GB" sz="2800" dirty="0"/>
              <a:t/>
            </a:r>
            <a:br>
              <a:rPr lang="en-GB" sz="2800" dirty="0"/>
            </a:br>
            <a:endParaRPr lang="fr-FR" sz="2800" dirty="0"/>
          </a:p>
        </p:txBody>
      </p:sp>
      <p:sp>
        <p:nvSpPr>
          <p:cNvPr id="3" name="Espace réservé du contenu 2"/>
          <p:cNvSpPr>
            <a:spLocks noGrp="1"/>
          </p:cNvSpPr>
          <p:nvPr>
            <p:ph idx="1"/>
          </p:nvPr>
        </p:nvSpPr>
        <p:spPr>
          <a:xfrm>
            <a:off x="8115300" y="5727700"/>
            <a:ext cx="571500" cy="398463"/>
          </a:xfrm>
        </p:spPr>
        <p:txBody>
          <a:bodyPr>
            <a:normAutofit fontScale="77500" lnSpcReduction="20000"/>
          </a:bodyPr>
          <a:lstStyle/>
          <a:p>
            <a:endParaRPr lang="fr-FR" dirty="0" smtClean="0"/>
          </a:p>
          <a:p>
            <a:endParaRPr lang="fr-FR" dirty="0"/>
          </a:p>
        </p:txBody>
      </p:sp>
    </p:spTree>
    <p:extLst>
      <p:ext uri="{BB962C8B-B14F-4D97-AF65-F5344CB8AC3E}">
        <p14:creationId xmlns:p14="http://schemas.microsoft.com/office/powerpoint/2010/main" val="264064651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dirty="0" smtClean="0"/>
              <a:t/>
            </a:r>
            <a:br>
              <a:rPr lang="fr-FR" b="1" dirty="0" smtClean="0"/>
            </a:br>
            <a:r>
              <a:rPr lang="fr-FR" b="1" dirty="0"/>
              <a:t/>
            </a:r>
            <a:br>
              <a:rPr lang="fr-FR" b="1" dirty="0"/>
            </a:br>
            <a:r>
              <a:rPr lang="fr-FR" b="1" dirty="0" smtClean="0"/>
              <a:t/>
            </a:r>
            <a:br>
              <a:rPr lang="fr-FR" b="1" dirty="0" smtClean="0"/>
            </a:br>
            <a:r>
              <a:rPr lang="fr-FR" b="1" dirty="0"/>
              <a:t/>
            </a:r>
            <a:br>
              <a:rPr lang="fr-FR" b="1" dirty="0"/>
            </a:br>
            <a:r>
              <a:rPr lang="fr-FR" b="1" dirty="0" smtClean="0"/>
              <a:t/>
            </a:r>
            <a:br>
              <a:rPr lang="fr-FR" b="1" dirty="0" smtClean="0"/>
            </a:br>
            <a:r>
              <a:rPr lang="fr-FR" b="1" dirty="0"/>
              <a:t/>
            </a:r>
            <a:br>
              <a:rPr lang="fr-FR" b="1" dirty="0"/>
            </a:br>
            <a:r>
              <a:rPr lang="fr-FR" b="1" dirty="0" smtClean="0"/>
              <a:t/>
            </a:r>
            <a:br>
              <a:rPr lang="fr-FR" b="1" dirty="0" smtClean="0"/>
            </a:br>
            <a:r>
              <a:rPr lang="fr-FR" b="1" dirty="0"/>
              <a:t/>
            </a:r>
            <a:br>
              <a:rPr lang="fr-FR" b="1" dirty="0"/>
            </a:br>
            <a:r>
              <a:rPr lang="fr-FR" sz="3600" b="1" dirty="0" smtClean="0">
                <a:solidFill>
                  <a:srgbClr val="FF6600"/>
                </a:solidFill>
              </a:rPr>
              <a:t>2</a:t>
            </a:r>
            <a:r>
              <a:rPr lang="fr-FR" sz="3600" b="1" dirty="0">
                <a:solidFill>
                  <a:srgbClr val="FF6600"/>
                </a:solidFill>
              </a:rPr>
              <a:t>. Des pratiques pédagogiques très diversifiées dans les classes</a:t>
            </a:r>
            <a:r>
              <a:rPr lang="en-GB" dirty="0"/>
              <a:t/>
            </a:r>
            <a:br>
              <a:rPr lang="en-GB" dirty="0"/>
            </a:br>
            <a:r>
              <a:rPr lang="fr-FR" b="1" dirty="0"/>
              <a:t> </a:t>
            </a:r>
            <a:r>
              <a:rPr lang="en-GB" dirty="0"/>
              <a:t/>
            </a:r>
            <a:br>
              <a:rPr lang="en-GB" dirty="0"/>
            </a:br>
            <a:r>
              <a:rPr lang="fr-FR" sz="3100" dirty="0"/>
              <a:t>Dans les pratiques actuelles des enseignants, </a:t>
            </a:r>
            <a:r>
              <a:rPr lang="fr-FR" sz="3100" dirty="0">
                <a:solidFill>
                  <a:srgbClr val="0000FF"/>
                </a:solidFill>
              </a:rPr>
              <a:t>les durées consacrées aux activités de lecture/compréhension</a:t>
            </a:r>
            <a:r>
              <a:rPr lang="fr-FR" sz="3100" dirty="0"/>
              <a:t> de textes l’emportent presque toujours sur celles de production. </a:t>
            </a:r>
            <a:r>
              <a:rPr lang="fr-FR" sz="3100" dirty="0" smtClean="0"/>
              <a:t/>
            </a:r>
            <a:br>
              <a:rPr lang="fr-FR" sz="3100" dirty="0" smtClean="0"/>
            </a:br>
            <a:r>
              <a:rPr lang="fr-FR" sz="3100" dirty="0" smtClean="0"/>
              <a:t/>
            </a:r>
            <a:br>
              <a:rPr lang="fr-FR" sz="3100" dirty="0" smtClean="0"/>
            </a:br>
            <a:r>
              <a:rPr lang="fr-FR" sz="3100" dirty="0" smtClean="0">
                <a:latin typeface="Wingdings"/>
                <a:ea typeface="Wingdings"/>
                <a:cs typeface="Wingdings"/>
                <a:sym typeface="Wingdings"/>
              </a:rPr>
              <a:t></a:t>
            </a:r>
            <a:r>
              <a:rPr lang="fr-FR" sz="3100" dirty="0" smtClean="0"/>
              <a:t>La </a:t>
            </a:r>
            <a:r>
              <a:rPr lang="fr-FR" sz="3100" dirty="0"/>
              <a:t>lecture reste souvent considérée comme </a:t>
            </a:r>
            <a:r>
              <a:rPr lang="fr-FR" sz="3100" dirty="0">
                <a:solidFill>
                  <a:srgbClr val="0000FF"/>
                </a:solidFill>
              </a:rPr>
              <a:t>un préalable </a:t>
            </a:r>
            <a:r>
              <a:rPr lang="fr-FR" sz="3100" dirty="0"/>
              <a:t>à l’écriture, alors que les recherches montrent que ces deux versants de l’écrit se nourrissent l’un l’autre, et qu’une première approche de l’écriture, dès la grande section maternelle, favorise un meilleur apprentissage de la lecture.</a:t>
            </a:r>
            <a:r>
              <a:rPr lang="en-GB" sz="3100" dirty="0"/>
              <a:t/>
            </a:r>
            <a:br>
              <a:rPr lang="en-GB" sz="3100" dirty="0"/>
            </a:br>
            <a:endParaRPr lang="fr-FR" sz="3100" dirty="0"/>
          </a:p>
        </p:txBody>
      </p:sp>
    </p:spTree>
    <p:extLst>
      <p:ext uri="{BB962C8B-B14F-4D97-AF65-F5344CB8AC3E}">
        <p14:creationId xmlns:p14="http://schemas.microsoft.com/office/powerpoint/2010/main" val="221133162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endParaRPr lang="fr-FR" dirty="0"/>
          </a:p>
        </p:txBody>
      </p:sp>
      <p:sp>
        <p:nvSpPr>
          <p:cNvPr id="3" name="Espace réservé du contenu 2"/>
          <p:cNvSpPr>
            <a:spLocks noGrp="1"/>
          </p:cNvSpPr>
          <p:nvPr>
            <p:ph idx="1"/>
          </p:nvPr>
        </p:nvSpPr>
        <p:spPr>
          <a:xfrm>
            <a:off x="457200" y="590044"/>
            <a:ext cx="8407400" cy="5721856"/>
          </a:xfrm>
        </p:spPr>
        <p:txBody>
          <a:bodyPr>
            <a:normAutofit fontScale="92500" lnSpcReduction="10000"/>
          </a:bodyPr>
          <a:lstStyle/>
          <a:p>
            <a:pPr marL="0" indent="0">
              <a:buNone/>
            </a:pPr>
            <a:r>
              <a:rPr lang="fr-FR" dirty="0"/>
              <a:t>Alors que les recherches mettent l’accent sur l’utilité de l’écrit </a:t>
            </a:r>
            <a:r>
              <a:rPr lang="fr-FR" dirty="0" smtClean="0"/>
              <a:t>pour </a:t>
            </a:r>
            <a:r>
              <a:rPr lang="fr-FR" dirty="0"/>
              <a:t>amener les élèves à </a:t>
            </a:r>
            <a:r>
              <a:rPr lang="fr-FR" dirty="0" smtClean="0"/>
              <a:t>communiquer</a:t>
            </a:r>
            <a:r>
              <a:rPr lang="fr-FR" dirty="0"/>
              <a:t>, à argumenter, à réfléchir sur leurs productions, mais aussi à apprendre, l’écrit est souvent proposé dans les classes comme </a:t>
            </a:r>
            <a:r>
              <a:rPr lang="fr-FR" dirty="0">
                <a:solidFill>
                  <a:srgbClr val="0000FF"/>
                </a:solidFill>
              </a:rPr>
              <a:t>activité finale d’une séquence</a:t>
            </a:r>
            <a:r>
              <a:rPr lang="fr-FR" dirty="0"/>
              <a:t>; il est également utilisé pour </a:t>
            </a:r>
            <a:r>
              <a:rPr lang="fr-FR" dirty="0">
                <a:solidFill>
                  <a:srgbClr val="0000FF"/>
                </a:solidFill>
              </a:rPr>
              <a:t>l’évaluation</a:t>
            </a:r>
            <a:r>
              <a:rPr lang="fr-FR" dirty="0"/>
              <a:t> dans la plupart des disciplines. </a:t>
            </a:r>
            <a:endParaRPr lang="en-GB" dirty="0"/>
          </a:p>
          <a:p>
            <a:pPr marL="0" indent="0">
              <a:buNone/>
            </a:pPr>
            <a:endParaRPr lang="fr-FR" dirty="0" smtClean="0"/>
          </a:p>
          <a:p>
            <a:pPr marL="0" indent="0">
              <a:buNone/>
            </a:pPr>
            <a:r>
              <a:rPr lang="fr-FR" dirty="0" smtClean="0">
                <a:latin typeface="Wingdings"/>
                <a:ea typeface="Wingdings"/>
                <a:cs typeface="Wingdings"/>
                <a:sym typeface="Wingdings"/>
              </a:rPr>
              <a:t></a:t>
            </a:r>
            <a:r>
              <a:rPr lang="fr-FR" dirty="0" smtClean="0"/>
              <a:t>L’écriture </a:t>
            </a:r>
            <a:r>
              <a:rPr lang="fr-FR" dirty="0"/>
              <a:t>pour </a:t>
            </a:r>
            <a:r>
              <a:rPr lang="fr-FR" dirty="0">
                <a:solidFill>
                  <a:srgbClr val="0000FF"/>
                </a:solidFill>
              </a:rPr>
              <a:t>réfléchir ou faire le point sur ses propres connaissances </a:t>
            </a:r>
            <a:r>
              <a:rPr lang="fr-FR" dirty="0"/>
              <a:t>est rarement intégrée comme activité proposée aux élèves dans les manuels de 2016, évalués par le </a:t>
            </a:r>
            <a:r>
              <a:rPr lang="fr-FR" dirty="0" err="1"/>
              <a:t>Cnesco</a:t>
            </a:r>
            <a:r>
              <a:rPr lang="fr-FR" dirty="0"/>
              <a:t>. </a:t>
            </a:r>
            <a:endParaRPr lang="en-GB" dirty="0"/>
          </a:p>
          <a:p>
            <a:endParaRPr lang="fr-FR" dirty="0"/>
          </a:p>
        </p:txBody>
      </p:sp>
    </p:spTree>
    <p:extLst>
      <p:ext uri="{BB962C8B-B14F-4D97-AF65-F5344CB8AC3E}">
        <p14:creationId xmlns:p14="http://schemas.microsoft.com/office/powerpoint/2010/main" val="359259926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endParaRPr lang="fr-FR" dirty="0"/>
          </a:p>
        </p:txBody>
      </p:sp>
      <p:sp>
        <p:nvSpPr>
          <p:cNvPr id="3" name="Espace réservé du contenu 2"/>
          <p:cNvSpPr>
            <a:spLocks noGrp="1"/>
          </p:cNvSpPr>
          <p:nvPr>
            <p:ph idx="1"/>
          </p:nvPr>
        </p:nvSpPr>
        <p:spPr>
          <a:xfrm>
            <a:off x="190500" y="177800"/>
            <a:ext cx="8496300" cy="5948364"/>
          </a:xfrm>
        </p:spPr>
        <p:txBody>
          <a:bodyPr>
            <a:normAutofit fontScale="70000" lnSpcReduction="20000"/>
          </a:bodyPr>
          <a:lstStyle/>
          <a:p>
            <a:pPr marL="0" indent="0" algn="ctr">
              <a:buNone/>
            </a:pPr>
            <a:r>
              <a:rPr lang="fr-FR" dirty="0">
                <a:solidFill>
                  <a:srgbClr val="0000FF"/>
                </a:solidFill>
              </a:rPr>
              <a:t>La dictée </a:t>
            </a:r>
            <a:r>
              <a:rPr lang="fr-FR" dirty="0"/>
              <a:t>demeure très présente : </a:t>
            </a:r>
            <a:endParaRPr lang="fr-FR" dirty="0" smtClean="0"/>
          </a:p>
          <a:p>
            <a:pPr marL="0" indent="0">
              <a:buNone/>
            </a:pPr>
            <a:r>
              <a:rPr lang="fr-FR" dirty="0" smtClean="0">
                <a:latin typeface="Wingdings"/>
                <a:ea typeface="Wingdings"/>
                <a:cs typeface="Wingdings"/>
                <a:sym typeface="Wingdings"/>
              </a:rPr>
              <a:t></a:t>
            </a:r>
            <a:r>
              <a:rPr lang="fr-FR" dirty="0" smtClean="0"/>
              <a:t>9 enseignants </a:t>
            </a:r>
            <a:r>
              <a:rPr lang="fr-FR" dirty="0"/>
              <a:t>de CM2 sur </a:t>
            </a:r>
            <a:r>
              <a:rPr lang="fr-FR" dirty="0" smtClean="0"/>
              <a:t>10 déclarent </a:t>
            </a:r>
            <a:r>
              <a:rPr lang="fr-FR" dirty="0"/>
              <a:t>la pratiquer, souvent ou de temps en temps; c’est le cas pour 75% des enseignants de français au </a:t>
            </a:r>
            <a:r>
              <a:rPr lang="fr-FR" dirty="0" smtClean="0"/>
              <a:t>collège</a:t>
            </a:r>
            <a:r>
              <a:rPr lang="en-GB" dirty="0" smtClean="0"/>
              <a:t> </a:t>
            </a:r>
            <a:r>
              <a:rPr lang="fr-FR" dirty="0" smtClean="0"/>
              <a:t>(</a:t>
            </a:r>
            <a:r>
              <a:rPr lang="fr-FR" dirty="0" err="1"/>
              <a:t>Depp</a:t>
            </a:r>
            <a:r>
              <a:rPr lang="fr-FR" dirty="0"/>
              <a:t>, 2013). </a:t>
            </a:r>
            <a:endParaRPr lang="fr-FR" dirty="0" smtClean="0"/>
          </a:p>
          <a:p>
            <a:pPr marL="0" indent="0">
              <a:buNone/>
            </a:pPr>
            <a:r>
              <a:rPr lang="fr-FR" dirty="0">
                <a:latin typeface="Wingdings"/>
                <a:ea typeface="Wingdings"/>
                <a:cs typeface="Wingdings"/>
                <a:sym typeface="Wingdings"/>
              </a:rPr>
              <a:t></a:t>
            </a:r>
            <a:r>
              <a:rPr lang="fr-FR" dirty="0" smtClean="0"/>
              <a:t>Mais </a:t>
            </a:r>
            <a:r>
              <a:rPr lang="fr-FR" dirty="0"/>
              <a:t>la dictée dialoguée ou coopérative (tournée vers la réflexion sur la langue) n’est pratiquée, souvent ou de temps en temps, que dans près d’une classe de CM2 sur deux et par 26% des enseignants de français au collège. </a:t>
            </a:r>
            <a:endParaRPr lang="fr-FR" dirty="0" smtClean="0"/>
          </a:p>
          <a:p>
            <a:pPr marL="0" indent="0">
              <a:buNone/>
            </a:pPr>
            <a:r>
              <a:rPr lang="fr-FR" dirty="0" smtClean="0">
                <a:latin typeface="Wingdings"/>
                <a:ea typeface="Wingdings"/>
                <a:cs typeface="Wingdings"/>
                <a:sym typeface="Wingdings"/>
              </a:rPr>
              <a:t></a:t>
            </a:r>
            <a:r>
              <a:rPr lang="fr-FR" dirty="0" smtClean="0"/>
              <a:t>94</a:t>
            </a:r>
            <a:r>
              <a:rPr lang="fr-FR" dirty="0"/>
              <a:t>% des enseignants de CM2 déclarent faire mémoriser des mots à leurs élèves, alors qu’ils ne sont que 57% à pratiquer des activités de mise en réseau de mots.</a:t>
            </a:r>
            <a:endParaRPr lang="en-GB" dirty="0"/>
          </a:p>
          <a:p>
            <a:pPr marL="0" indent="0">
              <a:buNone/>
            </a:pPr>
            <a:r>
              <a:rPr lang="fr-FR" dirty="0" smtClean="0">
                <a:latin typeface="Wingdings"/>
                <a:ea typeface="Wingdings"/>
                <a:cs typeface="Wingdings"/>
                <a:sym typeface="Wingdings"/>
              </a:rPr>
              <a:t></a:t>
            </a:r>
            <a:r>
              <a:rPr lang="fr-FR" dirty="0" smtClean="0"/>
              <a:t>Plus </a:t>
            </a:r>
            <a:r>
              <a:rPr lang="fr-FR" dirty="0"/>
              <a:t>d’un enseignant de CM2 sur quatre déclare pratiquer exceptionnellement, ou ne jamais pratiquer, un travail sur la langue directement lié aux productions écrites des élèves.</a:t>
            </a:r>
            <a:endParaRPr lang="en-GB" dirty="0"/>
          </a:p>
          <a:p>
            <a:pPr marL="0" indent="0">
              <a:buNone/>
            </a:pPr>
            <a:endParaRPr lang="fr-FR" dirty="0" smtClean="0"/>
          </a:p>
          <a:p>
            <a:pPr marL="0" indent="0" algn="ctr">
              <a:buNone/>
            </a:pPr>
            <a:r>
              <a:rPr lang="fr-FR" dirty="0" smtClean="0">
                <a:solidFill>
                  <a:srgbClr val="0000FF"/>
                </a:solidFill>
              </a:rPr>
              <a:t>Le brouillon </a:t>
            </a:r>
            <a:r>
              <a:rPr lang="fr-FR" dirty="0" smtClean="0"/>
              <a:t>est </a:t>
            </a:r>
            <a:r>
              <a:rPr lang="fr-FR" dirty="0"/>
              <a:t>rarement </a:t>
            </a:r>
            <a:r>
              <a:rPr lang="fr-FR" dirty="0" smtClean="0"/>
              <a:t>considéré :</a:t>
            </a:r>
          </a:p>
          <a:p>
            <a:pPr marL="0" indent="0" algn="ctr">
              <a:buNone/>
            </a:pPr>
            <a:endParaRPr lang="fr-FR" dirty="0" smtClean="0"/>
          </a:p>
          <a:p>
            <a:pPr marL="0" indent="0">
              <a:buNone/>
            </a:pPr>
            <a:r>
              <a:rPr lang="fr-FR" dirty="0" smtClean="0">
                <a:latin typeface="Wingdings"/>
                <a:ea typeface="Wingdings"/>
                <a:cs typeface="Wingdings"/>
                <a:sym typeface="Wingdings"/>
              </a:rPr>
              <a:t></a:t>
            </a:r>
            <a:r>
              <a:rPr lang="fr-FR" dirty="0">
                <a:sym typeface="Wingdings"/>
              </a:rPr>
              <a:t>l</a:t>
            </a:r>
            <a:r>
              <a:rPr lang="fr-FR" dirty="0" smtClean="0"/>
              <a:t>es </a:t>
            </a:r>
            <a:r>
              <a:rPr lang="fr-FR" dirty="0"/>
              <a:t>pratiques de révision des textes portent, le plus souvent, </a:t>
            </a:r>
            <a:r>
              <a:rPr lang="fr-FR" dirty="0" smtClean="0"/>
              <a:t>sur </a:t>
            </a:r>
            <a:r>
              <a:rPr lang="fr-FR" dirty="0"/>
              <a:t>la langue.</a:t>
            </a:r>
            <a:endParaRPr lang="en-GB" dirty="0"/>
          </a:p>
          <a:p>
            <a:endParaRPr lang="fr-FR" dirty="0"/>
          </a:p>
        </p:txBody>
      </p:sp>
    </p:spTree>
    <p:extLst>
      <p:ext uri="{BB962C8B-B14F-4D97-AF65-F5344CB8AC3E}">
        <p14:creationId xmlns:p14="http://schemas.microsoft.com/office/powerpoint/2010/main" val="268082674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3200" y="127000"/>
            <a:ext cx="6896100" cy="292100"/>
          </a:xfrm>
        </p:spPr>
        <p:txBody>
          <a:bodyPr>
            <a:normAutofit fontScale="90000"/>
          </a:bodyPr>
          <a:lstStyle/>
          <a:p>
            <a:endParaRPr lang="fr-FR" dirty="0"/>
          </a:p>
        </p:txBody>
      </p:sp>
      <p:sp>
        <p:nvSpPr>
          <p:cNvPr id="3" name="Espace réservé du contenu 2"/>
          <p:cNvSpPr>
            <a:spLocks noGrp="1"/>
          </p:cNvSpPr>
          <p:nvPr>
            <p:ph idx="1"/>
          </p:nvPr>
        </p:nvSpPr>
        <p:spPr>
          <a:xfrm>
            <a:off x="292100" y="550678"/>
            <a:ext cx="8229600" cy="5596124"/>
          </a:xfrm>
        </p:spPr>
        <p:txBody>
          <a:bodyPr>
            <a:normAutofit/>
          </a:bodyPr>
          <a:lstStyle/>
          <a:p>
            <a:pPr marL="0" indent="0" algn="ctr">
              <a:buNone/>
            </a:pPr>
            <a:r>
              <a:rPr lang="fr-FR" dirty="0">
                <a:solidFill>
                  <a:srgbClr val="0000FF"/>
                </a:solidFill>
              </a:rPr>
              <a:t>Sur le plan de </a:t>
            </a:r>
            <a:r>
              <a:rPr lang="fr-FR" dirty="0" smtClean="0">
                <a:solidFill>
                  <a:srgbClr val="0000FF"/>
                </a:solidFill>
              </a:rPr>
              <a:t>l’évaluation</a:t>
            </a:r>
            <a:r>
              <a:rPr lang="fr-FR" dirty="0"/>
              <a:t> </a:t>
            </a:r>
            <a:endParaRPr lang="fr-FR" dirty="0" smtClean="0"/>
          </a:p>
          <a:p>
            <a:pPr marL="0" indent="0">
              <a:buNone/>
            </a:pPr>
            <a:r>
              <a:rPr lang="fr-FR" dirty="0" smtClean="0">
                <a:latin typeface="Wingdings"/>
                <a:ea typeface="Wingdings"/>
                <a:cs typeface="Wingdings"/>
                <a:sym typeface="Wingdings"/>
              </a:rPr>
              <a:t></a:t>
            </a:r>
            <a:r>
              <a:rPr lang="fr-FR" dirty="0">
                <a:sym typeface="Wingdings"/>
              </a:rPr>
              <a:t>Q</a:t>
            </a:r>
            <a:r>
              <a:rPr lang="fr-FR" dirty="0" smtClean="0"/>
              <a:t>uand </a:t>
            </a:r>
            <a:r>
              <a:rPr lang="fr-FR" dirty="0"/>
              <a:t>ils corrigent, les enseignants portent leur attention sur la forme, notamment sur l’orthographe, plutôt que sur le contenu et l’organisation des textes, surtout pour les écrits jugés de faible qualité. </a:t>
            </a:r>
            <a:endParaRPr lang="fr-FR" dirty="0" smtClean="0"/>
          </a:p>
          <a:p>
            <a:pPr marL="0" indent="0">
              <a:buNone/>
            </a:pPr>
            <a:r>
              <a:rPr lang="fr-FR" dirty="0">
                <a:latin typeface="Wingdings"/>
                <a:ea typeface="Wingdings"/>
                <a:cs typeface="Wingdings"/>
                <a:sym typeface="Wingdings"/>
              </a:rPr>
              <a:t></a:t>
            </a:r>
            <a:r>
              <a:rPr lang="fr-FR" dirty="0" smtClean="0"/>
              <a:t>Certains </a:t>
            </a:r>
            <a:r>
              <a:rPr lang="fr-FR" dirty="0"/>
              <a:t>enseignants sont tentés de «tout corriger», anticipant ainsi le regard que les parents pourraient porter sur un écrit comportant encore des erreurs.</a:t>
            </a:r>
            <a:endParaRPr lang="en-GB" dirty="0"/>
          </a:p>
          <a:p>
            <a:endParaRPr lang="fr-FR" dirty="0"/>
          </a:p>
        </p:txBody>
      </p:sp>
    </p:spTree>
    <p:extLst>
      <p:ext uri="{BB962C8B-B14F-4D97-AF65-F5344CB8AC3E}">
        <p14:creationId xmlns:p14="http://schemas.microsoft.com/office/powerpoint/2010/main" val="121708649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142</TotalTime>
  <Words>575</Words>
  <Application>Microsoft Office PowerPoint</Application>
  <PresentationFormat>Affichage à l'écran (4:3)</PresentationFormat>
  <Paragraphs>70</Paragraphs>
  <Slides>16</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16</vt:i4>
      </vt:variant>
    </vt:vector>
  </HeadingPairs>
  <TitlesOfParts>
    <vt:vector size="20" baseType="lpstr">
      <vt:lpstr>Arial</vt:lpstr>
      <vt:lpstr>Calibri</vt:lpstr>
      <vt:lpstr>Wingdings</vt:lpstr>
      <vt:lpstr>Thème Office</vt:lpstr>
      <vt:lpstr>      Ecrire et rédiger :  comment guider les élèves dans leurs apprentissages?   Synthèse de la conférence du CNESCO  - (Conseil National d’Evaluation  du Système Scolaire) - Mars 2018  https://www.cnesco.fr/fr/ecrire-et-rediger/ </vt:lpstr>
      <vt:lpstr>                La production d’un texte est une compétence complexe, et la développer nécessite d’en appréhender les différentes dimensions : geste graphique, maîtrise de la langue, structuration d’idées…   L’usage des outils numériques vient modifier les habitudes mais également ouvrir de nouvelles possibilités pour ces apprentissages. L’enjeu de la maitrise de l’écrit traverse toutes les disciplines scolaires, car l’écrit peut être utilisé pour réfléchir et pour apprendre. L’écrit dépasse également le cadre scolaire, à la fois au travers des pratiques quotidiennes des élèves, mais aussi parce qu’il joue un rôle social dans l’insertion professionnelle et dans la construction d’un sujet citoyen.   La conférence de consensus a mis en évidence des difficultés croissantes des élèves français lorsqu’il s’agit de rédiger, a dressé un état des pratiques enseignantes et de leur efficacité et a présenté un bilan scientifique sur l’apprentissage de l’écrit.  </vt:lpstr>
      <vt:lpstr>Présentation PowerPoint</vt:lpstr>
      <vt:lpstr>Présentation PowerPoint</vt:lpstr>
      <vt:lpstr>                   1. Les élèves français rédigent peu et avec difficulté   a) Les élèves français rédigent peu lorsqu’ils sont sollicités dans des évaluations qui nécessitent de produire des textes :  40% proposent des textes courts ou très courts. Par rapport aux élèves européens, les élèves français sont également moins nombreux à rédiger des réponses à des questions (PIRLS 2011).   b) Les élèves français rencontrent également de plus en plus de difficultés dans des exercices de dictée : pour un même texte dicté, le nombre d’erreurs est passé ces 30 dernières années en CM2 de 11 erreurs en moyenne en 1987 à 18 erreurs en 2015.   c) Les accords (dans le groupe nominal ou du verbe) constituent la source d’erreurs la plus fréquente.   Paradoxalement, le manque de pratiques ne peut être invoqué pour expliquer cet accroissement puisque en dehors de l’école, les pratiques d’écriture sont fréquentes chez les jeunes via le numérique: par exemple, 77% des 12-17 ans écrivent sur les réseaux sociaux (Crédoc, 2014). </vt:lpstr>
      <vt:lpstr>        2. Des pratiques pédagogiques très diversifiées dans les classes   Dans les pratiques actuelles des enseignants, les durées consacrées aux activités de lecture/compréhension de textes l’emportent presque toujours sur celles de production.   La lecture reste souvent considérée comme un préalable à l’écriture, alors que les recherches montrent que ces deux versants de l’écrit se nourrissent l’un l’autre, et qu’une première approche de l’écriture, dès la grande section maternelle, favorise un meilleur apprentissage de la lecture. </vt:lpstr>
      <vt:lpstr> </vt:lpstr>
      <vt:lpstr> </vt:lpstr>
      <vt:lpstr>Présentation PowerPoint</vt:lpstr>
      <vt:lpstr> </vt:lpstr>
      <vt:lpstr> </vt:lpstr>
      <vt:lpstr> </vt:lpstr>
      <vt:lpstr> </vt:lpstr>
      <vt:lpstr> </vt:lpstr>
      <vt:lpstr> </vt:lpstr>
      <vt:lpstr> </vt:lpstr>
    </vt:vector>
  </TitlesOfParts>
  <Company>Maldoror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Ecrire et rédiger : comment guider les élèves dans leurs apprentissages   Synthèse de la conférence du CNESCO (Conseil National d’Evaluation du Système Scolaire) Mars 2018 https://www.cnesco.fr/fr/ecrire-et-rediger/</dc:title>
  <dc:creator>Catherine Hulot</dc:creator>
  <cp:lastModifiedBy>caroline.rabel</cp:lastModifiedBy>
  <cp:revision>23</cp:revision>
  <dcterms:created xsi:type="dcterms:W3CDTF">2019-01-15T08:21:31Z</dcterms:created>
  <dcterms:modified xsi:type="dcterms:W3CDTF">2019-03-17T14:52:36Z</dcterms:modified>
</cp:coreProperties>
</file>