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6" r:id="rId4"/>
    <p:sldId id="267" r:id="rId5"/>
    <p:sldId id="268" r:id="rId6"/>
    <p:sldId id="269" r:id="rId7"/>
    <p:sldId id="264" r:id="rId8"/>
    <p:sldId id="265" r:id="rId9"/>
  </p:sldIdLst>
  <p:sldSz cx="6858000" cy="9144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1866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464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01794-96EE-B44D-9E87-2FBEBDA19339}" type="datetimeFigureOut">
              <a:rPr lang="fr-FR" smtClean="0"/>
              <a:t>10/03/18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5D984-134A-914E-8AD2-BE90CDC7BF02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5D984-134A-914E-8AD2-BE90CDC7BF02}" type="slidenum">
              <a:rPr lang="fr-FR" smtClean="0"/>
              <a:t>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6E7B-ED6D-0742-8B81-7D6994D3C22A}" type="datetimeFigureOut">
              <a:rPr lang="fr-FR" smtClean="0"/>
              <a:pPr/>
              <a:t>10/03/18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D06B-17B0-734E-90CD-C103075DA1A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6E7B-ED6D-0742-8B81-7D6994D3C22A}" type="datetimeFigureOut">
              <a:rPr lang="fr-FR" smtClean="0"/>
              <a:pPr/>
              <a:t>10/03/18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D06B-17B0-734E-90CD-C103075DA1A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6E7B-ED6D-0742-8B81-7D6994D3C22A}" type="datetimeFigureOut">
              <a:rPr lang="fr-FR" smtClean="0"/>
              <a:pPr/>
              <a:t>10/03/18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D06B-17B0-734E-90CD-C103075DA1A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6E7B-ED6D-0742-8B81-7D6994D3C22A}" type="datetimeFigureOut">
              <a:rPr lang="fr-FR" smtClean="0"/>
              <a:pPr/>
              <a:t>10/03/18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D06B-17B0-734E-90CD-C103075DA1A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6E7B-ED6D-0742-8B81-7D6994D3C22A}" type="datetimeFigureOut">
              <a:rPr lang="fr-FR" smtClean="0"/>
              <a:pPr/>
              <a:t>10/03/18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D06B-17B0-734E-90CD-C103075DA1A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6E7B-ED6D-0742-8B81-7D6994D3C22A}" type="datetimeFigureOut">
              <a:rPr lang="fr-FR" smtClean="0"/>
              <a:pPr/>
              <a:t>10/03/18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D06B-17B0-734E-90CD-C103075DA1A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6E7B-ED6D-0742-8B81-7D6994D3C22A}" type="datetimeFigureOut">
              <a:rPr lang="fr-FR" smtClean="0"/>
              <a:pPr/>
              <a:t>10/03/18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D06B-17B0-734E-90CD-C103075DA1A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6E7B-ED6D-0742-8B81-7D6994D3C22A}" type="datetimeFigureOut">
              <a:rPr lang="fr-FR" smtClean="0"/>
              <a:pPr/>
              <a:t>10/03/18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D06B-17B0-734E-90CD-C103075DA1A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6E7B-ED6D-0742-8B81-7D6994D3C22A}" type="datetimeFigureOut">
              <a:rPr lang="fr-FR" smtClean="0"/>
              <a:pPr/>
              <a:t>10/03/18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D06B-17B0-734E-90CD-C103075DA1A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6E7B-ED6D-0742-8B81-7D6994D3C22A}" type="datetimeFigureOut">
              <a:rPr lang="fr-FR" smtClean="0"/>
              <a:pPr/>
              <a:t>10/03/18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D06B-17B0-734E-90CD-C103075DA1A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6E7B-ED6D-0742-8B81-7D6994D3C22A}" type="datetimeFigureOut">
              <a:rPr lang="fr-FR" smtClean="0"/>
              <a:pPr/>
              <a:t>10/03/18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D06B-17B0-734E-90CD-C103075DA1A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86E7B-ED6D-0742-8B81-7D6994D3C22A}" type="datetimeFigureOut">
              <a:rPr lang="fr-FR" smtClean="0"/>
              <a:pPr/>
              <a:t>10/03/18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8D06B-17B0-734E-90CD-C103075DA1A1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.jpe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64317" y="0"/>
            <a:ext cx="4621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Module 4 :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La Terre, une planète à l’histoire mouvementée.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991516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I./ La formation de la Terre et l’apparition de la Vie.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1260901"/>
            <a:ext cx="77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Blog : La formation de la Terre</a:t>
            </a:r>
            <a:endParaRPr lang="fr-FR" sz="1400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0" y="6214533"/>
            <a:ext cx="6823206" cy="2893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u="sng" dirty="0" smtClean="0">
                <a:solidFill>
                  <a:srgbClr val="FF0000"/>
                </a:solidFill>
              </a:rPr>
              <a:t>Bilan :</a:t>
            </a:r>
          </a:p>
          <a:p>
            <a:endParaRPr lang="fr-FR" sz="1400" u="sng" dirty="0" smtClean="0">
              <a:solidFill>
                <a:srgbClr val="FF0000"/>
              </a:solidFill>
            </a:endParaRPr>
          </a:p>
          <a:p>
            <a:endParaRPr lang="fr-FR" sz="1400" u="sng" dirty="0" smtClean="0">
              <a:solidFill>
                <a:srgbClr val="FF0000"/>
              </a:solidFill>
            </a:endParaRPr>
          </a:p>
          <a:p>
            <a:endParaRPr lang="fr-FR" sz="1400" u="sng" dirty="0" smtClean="0">
              <a:solidFill>
                <a:srgbClr val="FF0000"/>
              </a:solidFill>
            </a:endParaRPr>
          </a:p>
          <a:p>
            <a:endParaRPr lang="fr-FR" sz="1400" u="sng" dirty="0" smtClean="0">
              <a:solidFill>
                <a:srgbClr val="FF0000"/>
              </a:solidFill>
            </a:endParaRPr>
          </a:p>
          <a:p>
            <a:endParaRPr lang="fr-FR" sz="1400" u="sng" dirty="0" smtClean="0">
              <a:solidFill>
                <a:srgbClr val="FF0000"/>
              </a:solidFill>
            </a:endParaRPr>
          </a:p>
          <a:p>
            <a:endParaRPr lang="fr-FR" sz="1400" u="sng" dirty="0" smtClean="0">
              <a:solidFill>
                <a:srgbClr val="FF0000"/>
              </a:solidFill>
            </a:endParaRPr>
          </a:p>
          <a:p>
            <a:endParaRPr lang="fr-FR" sz="1400" u="sng" dirty="0" smtClean="0">
              <a:solidFill>
                <a:srgbClr val="FF0000"/>
              </a:solidFill>
            </a:endParaRPr>
          </a:p>
          <a:p>
            <a:endParaRPr lang="fr-FR" sz="1400" u="sng" dirty="0" smtClean="0">
              <a:solidFill>
                <a:srgbClr val="FF0000"/>
              </a:solidFill>
            </a:endParaRPr>
          </a:p>
          <a:p>
            <a:endParaRPr lang="fr-FR" sz="1400" u="sng" dirty="0" smtClean="0">
              <a:solidFill>
                <a:srgbClr val="FF0000"/>
              </a:solidFill>
            </a:endParaRPr>
          </a:p>
          <a:p>
            <a:endParaRPr lang="fr-FR" sz="1400" u="sng" dirty="0" smtClean="0">
              <a:solidFill>
                <a:srgbClr val="FF0000"/>
              </a:solidFill>
            </a:endParaRPr>
          </a:p>
          <a:p>
            <a:endParaRPr lang="fr-FR" sz="1400" u="sng" dirty="0" smtClean="0">
              <a:solidFill>
                <a:srgbClr val="FF0000"/>
              </a:solidFill>
            </a:endParaRPr>
          </a:p>
          <a:p>
            <a:endParaRPr lang="fr-FR" sz="1400" dirty="0" smtClean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0" y="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Nom :</a:t>
            </a:r>
          </a:p>
          <a:p>
            <a:r>
              <a:rPr lang="fr-FR" sz="1200" b="1" dirty="0" smtClean="0"/>
              <a:t>Prénom :</a:t>
            </a:r>
          </a:p>
          <a:p>
            <a:r>
              <a:rPr lang="fr-FR" sz="1200" b="1" dirty="0" smtClean="0"/>
              <a:t>Classe :</a:t>
            </a:r>
            <a:endParaRPr lang="fr-FR" sz="1200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6553200" y="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pic>
        <p:nvPicPr>
          <p:cNvPr id="32" name="Image 3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5439" y="388166"/>
            <a:ext cx="382855" cy="37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ge 32" descr="Afficher l'image d'origin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8294" y="369332"/>
            <a:ext cx="561179" cy="48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Image 33"/>
          <p:cNvPicPr/>
          <p:nvPr/>
        </p:nvPicPr>
        <p:blipFill>
          <a:blip r:embed="rId4" cstate="print"/>
          <a:srcRect l="3554" t="19481" r="3686"/>
          <a:stretch>
            <a:fillRect/>
          </a:stretch>
        </p:blipFill>
        <p:spPr bwMode="auto">
          <a:xfrm>
            <a:off x="5739473" y="475829"/>
            <a:ext cx="498764" cy="22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/>
          <p:cNvPicPr/>
          <p:nvPr/>
        </p:nvPicPr>
        <p:blipFill>
          <a:blip r:embed="rId5" cstate="print"/>
          <a:srcRect t="5618" r="4121"/>
          <a:stretch>
            <a:fillRect/>
          </a:stretch>
        </p:blipFill>
        <p:spPr bwMode="auto">
          <a:xfrm>
            <a:off x="6238237" y="424710"/>
            <a:ext cx="376989" cy="33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34794" y="714517"/>
            <a:ext cx="5143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rgbClr val="008000"/>
                </a:solidFill>
              </a:rPr>
              <a:t>Comment reconstituer l’histoire de la Vie sur Terre ?</a:t>
            </a:r>
            <a:endParaRPr lang="fr-FR" sz="1400" dirty="0"/>
          </a:p>
        </p:txBody>
      </p:sp>
      <p:pic>
        <p:nvPicPr>
          <p:cNvPr id="37" name="Image 36" descr="Capture d’écran 2018-03-10 à 19.32.2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537900"/>
            <a:ext cx="6858000" cy="454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5934" y="61555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II./ Les premières formes de Vie sur Terre.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1868" y="369332"/>
            <a:ext cx="77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+mj-lt"/>
              </a:rPr>
              <a:t>Blog : Les premières formes de Vie sur Terre.</a:t>
            </a:r>
            <a:endParaRPr lang="fr-FR" sz="1400" b="1" dirty="0">
              <a:latin typeface="+mj-lt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1676400" y="6560066"/>
            <a:ext cx="381000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8" name="ZoneTexte 57"/>
          <p:cNvSpPr txBox="1"/>
          <p:nvPr/>
        </p:nvSpPr>
        <p:spPr>
          <a:xfrm>
            <a:off x="1040608" y="5385376"/>
            <a:ext cx="381000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9" name="ZoneTexte 58"/>
          <p:cNvSpPr txBox="1"/>
          <p:nvPr/>
        </p:nvSpPr>
        <p:spPr>
          <a:xfrm>
            <a:off x="5903423" y="5293043"/>
            <a:ext cx="381000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6553200" y="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</a:t>
            </a:r>
          </a:p>
        </p:txBody>
      </p:sp>
      <p:pic>
        <p:nvPicPr>
          <p:cNvPr id="25" name="Image 24" descr="Capture d’écran 2018-03-10 à 19.37.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399" y="0"/>
            <a:ext cx="2121702" cy="1543962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31868" y="646331"/>
            <a:ext cx="4438531" cy="29854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+mj-lt"/>
                <a:cs typeface="Arial"/>
              </a:rPr>
              <a:t>Recopier ci-dessous les 3 phrases du Quizz </a:t>
            </a:r>
          </a:p>
          <a:p>
            <a:r>
              <a:rPr lang="fr-FR" sz="1400" u="sng" dirty="0" smtClean="0">
                <a:latin typeface="+mj-lt"/>
                <a:cs typeface="Arial"/>
              </a:rPr>
              <a:t>Remarque : </a:t>
            </a:r>
            <a:r>
              <a:rPr lang="fr-FR" sz="1400" dirty="0" smtClean="0">
                <a:latin typeface="+mj-lt"/>
                <a:cs typeface="Arial"/>
              </a:rPr>
              <a:t>de récentes découvertes nous permettent à présent d’estimer que la vie est apparue en 3,8 et 3,5 milliards d’années. </a:t>
            </a:r>
          </a:p>
          <a:p>
            <a:endParaRPr lang="fr-FR" sz="1200" dirty="0" smtClean="0"/>
          </a:p>
          <a:p>
            <a:endParaRPr lang="fr-FR" sz="1200" dirty="0" smtClean="0"/>
          </a:p>
          <a:p>
            <a:endParaRPr lang="fr-FR" sz="1200" dirty="0" smtClean="0"/>
          </a:p>
          <a:p>
            <a:endParaRPr lang="fr-FR" sz="1200" dirty="0" smtClean="0"/>
          </a:p>
          <a:p>
            <a:endParaRPr lang="fr-FR" sz="1200" dirty="0" smtClean="0"/>
          </a:p>
          <a:p>
            <a:endParaRPr lang="fr-FR" sz="1200" dirty="0" smtClean="0"/>
          </a:p>
          <a:p>
            <a:endParaRPr lang="fr-FR" sz="1200" dirty="0" smtClean="0"/>
          </a:p>
          <a:p>
            <a:endParaRPr lang="fr-FR" sz="1200" dirty="0" smtClean="0"/>
          </a:p>
          <a:p>
            <a:endParaRPr lang="fr-FR" sz="1200" dirty="0" smtClean="0"/>
          </a:p>
          <a:p>
            <a:endParaRPr lang="fr-FR" sz="1200" dirty="0" smtClean="0"/>
          </a:p>
          <a:p>
            <a:endParaRPr lang="fr-FR" sz="1200" dirty="0"/>
          </a:p>
        </p:txBody>
      </p:sp>
      <p:pic>
        <p:nvPicPr>
          <p:cNvPr id="28" name="Image 27" descr="Capture d’écran 2018-03-10 à 19.43.2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399" y="1543962"/>
            <a:ext cx="1379971" cy="2087801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5772641" y="1888067"/>
            <a:ext cx="11012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3,5 Ga = </a:t>
            </a:r>
          </a:p>
          <a:p>
            <a:r>
              <a:rPr lang="fr-FR" sz="1400" dirty="0" smtClean="0"/>
              <a:t>3,5 Milliards d’années</a:t>
            </a:r>
            <a:endParaRPr lang="fr-FR" sz="1400" dirty="0"/>
          </a:p>
        </p:txBody>
      </p:sp>
      <p:sp>
        <p:nvSpPr>
          <p:cNvPr id="30" name="Espace réservé du contenu 2"/>
          <p:cNvSpPr>
            <a:spLocks noGrp="1"/>
          </p:cNvSpPr>
          <p:nvPr>
            <p:ph idx="1"/>
          </p:nvPr>
        </p:nvSpPr>
        <p:spPr>
          <a:xfrm>
            <a:off x="3069336" y="3631763"/>
            <a:ext cx="3804597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400" dirty="0" smtClean="0"/>
              <a:t>1./ Que représente ce graphique ?</a:t>
            </a:r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r>
              <a:rPr lang="fr-FR" sz="1400" dirty="0" smtClean="0"/>
              <a:t>2./ Quelles </a:t>
            </a:r>
            <a:r>
              <a:rPr lang="fr-FR" sz="1400" dirty="0" smtClean="0"/>
              <a:t>conséquences l'apparition </a:t>
            </a:r>
            <a:r>
              <a:rPr lang="fr-FR" sz="1400" dirty="0" smtClean="0"/>
              <a:t>de la </a:t>
            </a:r>
            <a:r>
              <a:rPr lang="fr-FR" sz="1400" dirty="0" smtClean="0"/>
              <a:t>Vie</a:t>
            </a:r>
          </a:p>
          <a:p>
            <a:pPr>
              <a:buNone/>
            </a:pPr>
            <a:r>
              <a:rPr lang="fr-FR" sz="1400" dirty="0" smtClean="0"/>
              <a:t>dans les océans </a:t>
            </a:r>
            <a:r>
              <a:rPr lang="fr-FR" sz="1400" dirty="0" smtClean="0"/>
              <a:t>a-t-elle eu sur </a:t>
            </a:r>
            <a:r>
              <a:rPr lang="fr-FR" sz="1400" dirty="0" smtClean="0"/>
              <a:t>la composition de</a:t>
            </a:r>
          </a:p>
          <a:p>
            <a:pPr>
              <a:buNone/>
            </a:pPr>
            <a:r>
              <a:rPr lang="fr-FR" sz="1400" dirty="0" smtClean="0"/>
              <a:t>l'atmosphère</a:t>
            </a:r>
            <a:r>
              <a:rPr lang="fr-FR" sz="1400" dirty="0" smtClean="0"/>
              <a:t> </a:t>
            </a:r>
            <a:r>
              <a:rPr lang="fr-FR" sz="1400" dirty="0" smtClean="0"/>
              <a:t>terrestre </a:t>
            </a:r>
            <a:r>
              <a:rPr lang="fr-FR" sz="1400" dirty="0" smtClean="0"/>
              <a:t>?</a:t>
            </a:r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endParaRPr lang="fr-FR" sz="1400" dirty="0"/>
          </a:p>
        </p:txBody>
      </p:sp>
      <p:pic>
        <p:nvPicPr>
          <p:cNvPr id="14" name="Image 13" descr="Capture d’écran 2018-03-10 à 19.41.1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67" y="3685633"/>
            <a:ext cx="2921669" cy="2520434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0" y="7328118"/>
            <a:ext cx="6823206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u="sng" dirty="0" smtClean="0">
                <a:solidFill>
                  <a:srgbClr val="FF0000"/>
                </a:solidFill>
              </a:rPr>
              <a:t>Bilan :</a:t>
            </a:r>
          </a:p>
          <a:p>
            <a:endParaRPr lang="fr-FR" sz="1400" u="sng" dirty="0" smtClean="0">
              <a:solidFill>
                <a:srgbClr val="FF0000"/>
              </a:solidFill>
            </a:endParaRPr>
          </a:p>
          <a:p>
            <a:endParaRPr lang="fr-FR" sz="1400" u="sng" dirty="0" smtClean="0">
              <a:solidFill>
                <a:srgbClr val="FF0000"/>
              </a:solidFill>
            </a:endParaRPr>
          </a:p>
          <a:p>
            <a:endParaRPr lang="fr-FR" sz="1400" u="sng" dirty="0" smtClean="0">
              <a:solidFill>
                <a:srgbClr val="FF0000"/>
              </a:solidFill>
            </a:endParaRPr>
          </a:p>
          <a:p>
            <a:endParaRPr lang="fr-FR" sz="1400" u="sng" dirty="0" smtClean="0">
              <a:solidFill>
                <a:srgbClr val="FF0000"/>
              </a:solidFill>
            </a:endParaRPr>
          </a:p>
          <a:p>
            <a:endParaRPr lang="fr-FR" sz="1400" u="sng" dirty="0" smtClean="0">
              <a:solidFill>
                <a:srgbClr val="FF0000"/>
              </a:solidFill>
            </a:endParaRPr>
          </a:p>
          <a:p>
            <a:endParaRPr lang="fr-FR" sz="1400" u="sng" dirty="0" smtClean="0">
              <a:solidFill>
                <a:srgbClr val="FF0000"/>
              </a:solidFill>
            </a:endParaRPr>
          </a:p>
          <a:p>
            <a:endParaRPr lang="fr-FR" sz="1400" dirty="0" smtClean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0" y="6333067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pSp>
        <p:nvGrpSpPr>
          <p:cNvPr id="19" name="Grouper 18"/>
          <p:cNvGrpSpPr/>
          <p:nvPr/>
        </p:nvGrpSpPr>
        <p:grpSpPr>
          <a:xfrm>
            <a:off x="0" y="7005360"/>
            <a:ext cx="2628900" cy="322758"/>
            <a:chOff x="0" y="7005360"/>
            <a:chExt cx="2628900" cy="322758"/>
          </a:xfrm>
        </p:grpSpPr>
        <p:sp>
          <p:nvSpPr>
            <p:cNvPr id="18" name="ZoneTexte 17"/>
            <p:cNvSpPr txBox="1"/>
            <p:nvPr/>
          </p:nvSpPr>
          <p:spPr>
            <a:xfrm>
              <a:off x="0" y="7005360"/>
              <a:ext cx="2628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       Compléter frise page 8</a:t>
              </a:r>
              <a:endParaRPr lang="fr-FR" sz="1400" dirty="0"/>
            </a:p>
          </p:txBody>
        </p:sp>
        <p:pic>
          <p:nvPicPr>
            <p:cNvPr id="17" name="Image 16" descr="Capture d’écran 2018-03-10 à 19.51.35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7005360"/>
              <a:ext cx="383222" cy="32275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934" y="61555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III./ Les roches sédimentaires et la fossilisation.</a:t>
            </a:r>
            <a:endParaRPr lang="fr-FR" sz="1400" dirty="0" smtClean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1868" y="369332"/>
            <a:ext cx="77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+mj-lt"/>
              </a:rPr>
              <a:t>Blog</a:t>
            </a:r>
            <a:r>
              <a:rPr lang="fr-FR" sz="1400" b="1" dirty="0" smtClean="0">
                <a:latin typeface="+mj-lt"/>
              </a:rPr>
              <a:t> : Rappels de</a:t>
            </a:r>
            <a:r>
              <a:rPr lang="fr-FR" sz="1400" b="1" dirty="0" smtClean="0"/>
              <a:t> </a:t>
            </a:r>
            <a:r>
              <a:rPr lang="fr-FR" sz="1400" b="1" dirty="0" smtClean="0"/>
              <a:t>5</a:t>
            </a:r>
            <a:r>
              <a:rPr lang="fr-FR" sz="1400" b="1" baseline="30000" dirty="0" smtClean="0"/>
              <a:t>ème</a:t>
            </a:r>
            <a:r>
              <a:rPr lang="fr-FR" sz="1400" b="1" dirty="0" smtClean="0"/>
              <a:t> : Les roches sédimentaires.</a:t>
            </a:r>
            <a:r>
              <a:rPr lang="fr-FR" sz="1400" b="1" dirty="0" smtClean="0">
                <a:latin typeface="+mj-lt"/>
              </a:rPr>
              <a:t> </a:t>
            </a:r>
            <a:endParaRPr lang="fr-FR" sz="1400" b="1" dirty="0">
              <a:latin typeface="+mj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1868" y="677109"/>
            <a:ext cx="68261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Le terme d’érosion signifie :</a:t>
            </a:r>
          </a:p>
          <a:p>
            <a:endParaRPr lang="fr-FR" sz="1400" dirty="0" smtClean="0"/>
          </a:p>
          <a:p>
            <a:r>
              <a:rPr lang="fr-FR" sz="1400" dirty="0" smtClean="0"/>
              <a:t>L’érosion :</a:t>
            </a:r>
          </a:p>
          <a:p>
            <a:endParaRPr lang="fr-FR" sz="1400" dirty="0" smtClean="0"/>
          </a:p>
          <a:p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31868" y="1574801"/>
            <a:ext cx="6823206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u="sng" dirty="0" smtClean="0">
                <a:solidFill>
                  <a:srgbClr val="FF0000"/>
                </a:solidFill>
              </a:rPr>
              <a:t>Bilan</a:t>
            </a:r>
            <a:r>
              <a:rPr lang="fr-FR" sz="1400" u="sng" dirty="0" smtClean="0">
                <a:solidFill>
                  <a:srgbClr val="FF0000"/>
                </a:solidFill>
              </a:rPr>
              <a:t>  ( recopier le texte une fois après avoir remplis les blancs ) :</a:t>
            </a:r>
          </a:p>
          <a:p>
            <a:endParaRPr lang="fr-FR" sz="1400" u="sng" dirty="0" smtClean="0">
              <a:solidFill>
                <a:srgbClr val="FF0000"/>
              </a:solidFill>
            </a:endParaRPr>
          </a:p>
          <a:p>
            <a:endParaRPr lang="fr-FR" sz="1400" u="sng" dirty="0" smtClean="0">
              <a:solidFill>
                <a:srgbClr val="FF0000"/>
              </a:solidFill>
            </a:endParaRPr>
          </a:p>
          <a:p>
            <a:endParaRPr lang="fr-FR" sz="1400" u="sng" dirty="0" smtClean="0">
              <a:solidFill>
                <a:srgbClr val="FF0000"/>
              </a:solidFill>
            </a:endParaRPr>
          </a:p>
          <a:p>
            <a:endParaRPr lang="fr-FR" sz="1400" u="sng" dirty="0" smtClean="0">
              <a:solidFill>
                <a:srgbClr val="FF0000"/>
              </a:solidFill>
            </a:endParaRPr>
          </a:p>
          <a:p>
            <a:endParaRPr lang="fr-FR" sz="1400" u="sng" dirty="0" smtClean="0">
              <a:solidFill>
                <a:srgbClr val="FF0000"/>
              </a:solidFill>
            </a:endParaRPr>
          </a:p>
          <a:p>
            <a:endParaRPr lang="fr-FR" sz="1400" u="sng" dirty="0" smtClean="0">
              <a:solidFill>
                <a:srgbClr val="FF0000"/>
              </a:solidFill>
            </a:endParaRPr>
          </a:p>
          <a:p>
            <a:endParaRPr lang="fr-FR" sz="1400" dirty="0" smtClean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3390683"/>
            <a:ext cx="777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+mj-lt"/>
              </a:rPr>
              <a:t>Blog</a:t>
            </a:r>
            <a:r>
              <a:rPr lang="fr-FR" sz="1400" b="1" dirty="0" smtClean="0">
                <a:latin typeface="+mj-lt"/>
              </a:rPr>
              <a:t> : Rappels de</a:t>
            </a:r>
            <a:r>
              <a:rPr lang="fr-FR" sz="1400" b="1" dirty="0" smtClean="0"/>
              <a:t> </a:t>
            </a:r>
            <a:r>
              <a:rPr lang="fr-FR" sz="1400" b="1" dirty="0" smtClean="0"/>
              <a:t>5</a:t>
            </a:r>
            <a:r>
              <a:rPr lang="fr-FR" sz="1400" b="1" baseline="30000" dirty="0" smtClean="0"/>
              <a:t>ème</a:t>
            </a:r>
            <a:r>
              <a:rPr lang="fr-FR" sz="1400" b="1" dirty="0" smtClean="0"/>
              <a:t> :</a:t>
            </a:r>
            <a:r>
              <a:rPr lang="fr-FR" sz="1400" b="1" dirty="0" smtClean="0"/>
              <a:t> La fossilisation. Les liens animations 1 et 2 ne fonctionnent plus. </a:t>
            </a:r>
          </a:p>
          <a:p>
            <a:r>
              <a:rPr lang="fr-FR" sz="1400" b="1" dirty="0" smtClean="0"/>
              <a:t>Allez sur :</a:t>
            </a:r>
          </a:p>
          <a:p>
            <a:r>
              <a:rPr lang="fr-FR" sz="1400" b="1" dirty="0" err="1" smtClean="0"/>
              <a:t>http</a:t>
            </a:r>
            <a:r>
              <a:rPr lang="fr-FR" sz="1400" b="1" dirty="0" err="1" smtClean="0"/>
              <a:t>://www.erasme.org/libre/environnement_SVT/animations/</a:t>
            </a:r>
            <a:r>
              <a:rPr lang="fr-FR" sz="1400" b="1" dirty="0" err="1" smtClean="0"/>
              <a:t>la_fossilisation.swf.</a:t>
            </a:r>
            <a:r>
              <a:rPr lang="fr-FR" sz="1400" b="1" dirty="0" smtClean="0">
                <a:latin typeface="+mj-lt"/>
              </a:rPr>
              <a:t> </a:t>
            </a:r>
            <a:endParaRPr lang="fr-FR" sz="1400" b="1" dirty="0">
              <a:latin typeface="+mj-lt"/>
            </a:endParaRPr>
          </a:p>
        </p:txBody>
      </p:sp>
      <p:pic>
        <p:nvPicPr>
          <p:cNvPr id="10" name="Image 9" descr="Capture d’écran 2018-03-10 à 20.18.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800" y="5240288"/>
            <a:ext cx="1295400" cy="1270000"/>
          </a:xfrm>
          <a:prstGeom prst="rect">
            <a:avLst/>
          </a:prstGeom>
        </p:spPr>
      </p:pic>
      <p:pic>
        <p:nvPicPr>
          <p:cNvPr id="11" name="Image 10" descr="Capture d’écran 2018-03-10 à 20.18.1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182" y="4592588"/>
            <a:ext cx="1257300" cy="1282700"/>
          </a:xfrm>
          <a:prstGeom prst="rect">
            <a:avLst/>
          </a:prstGeom>
        </p:spPr>
      </p:pic>
      <p:pic>
        <p:nvPicPr>
          <p:cNvPr id="12" name="Image 11" descr="Capture d’écran 2018-03-10 à 20.18.0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400" y="6976069"/>
            <a:ext cx="1270000" cy="124460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0" y="4592588"/>
            <a:ext cx="1765182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14" name="ZoneTexte 13"/>
          <p:cNvSpPr txBox="1"/>
          <p:nvPr/>
        </p:nvSpPr>
        <p:spPr>
          <a:xfrm>
            <a:off x="31868" y="7389673"/>
            <a:ext cx="176518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16" name="ZoneTexte 15"/>
          <p:cNvSpPr txBox="1"/>
          <p:nvPr/>
        </p:nvSpPr>
        <p:spPr>
          <a:xfrm>
            <a:off x="2438400" y="6558676"/>
            <a:ext cx="4391156" cy="1661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 </a:t>
            </a:r>
            <a:endParaRPr lang="fr-FR" sz="1200" dirty="0" smtClean="0"/>
          </a:p>
          <a:p>
            <a:endParaRPr lang="fr-FR" sz="1200" dirty="0" smtClean="0"/>
          </a:p>
        </p:txBody>
      </p:sp>
      <p:sp>
        <p:nvSpPr>
          <p:cNvPr id="17" name="ZoneTexte 16"/>
          <p:cNvSpPr txBox="1"/>
          <p:nvPr/>
        </p:nvSpPr>
        <p:spPr>
          <a:xfrm>
            <a:off x="4902200" y="4201964"/>
            <a:ext cx="1921006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18" name="ZoneTexte 17"/>
          <p:cNvSpPr txBox="1"/>
          <p:nvPr/>
        </p:nvSpPr>
        <p:spPr>
          <a:xfrm>
            <a:off x="31868" y="4129347"/>
            <a:ext cx="487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Après avoir fait l’activité du blog, recopie dans les cases le texte associé à l’image puis complète les pointillés : </a:t>
            </a:r>
            <a:endParaRPr lang="fr-FR" sz="1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0" y="8379480"/>
            <a:ext cx="6823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On retrouve les fossiles essentiellement dans ………………………………………………….</a:t>
            </a:r>
          </a:p>
          <a:p>
            <a:endParaRPr lang="fr-FR" sz="1400" dirty="0" smtClean="0"/>
          </a:p>
          <a:p>
            <a:r>
              <a:rPr lang="fr-FR" sz="1400" dirty="0" smtClean="0"/>
              <a:t>On peut définir un fossile comme étant ………………………………………………………………………………..</a:t>
            </a:r>
            <a:endParaRPr lang="fr-FR" sz="1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6553200" y="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</a:t>
            </a:r>
            <a:endParaRPr lang="fr-FR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Age des premiers fossiles de qq group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300" y="5670572"/>
            <a:ext cx="4203700" cy="353227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5934" y="61555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IV./ Des changeme</a:t>
            </a:r>
            <a:r>
              <a:rPr lang="fr-FR" sz="1400" dirty="0" smtClean="0">
                <a:solidFill>
                  <a:srgbClr val="FF0000"/>
                </a:solidFill>
              </a:rPr>
              <a:t>nts de peuplements au cours du temps</a:t>
            </a:r>
            <a:r>
              <a:rPr lang="fr-FR" sz="1400" dirty="0" smtClean="0">
                <a:solidFill>
                  <a:srgbClr val="FF0000"/>
                </a:solidFill>
              </a:rPr>
              <a:t>.</a:t>
            </a:r>
            <a:endParaRPr lang="fr-FR" sz="1400" dirty="0" smtClean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1868" y="369332"/>
            <a:ext cx="68261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+mj-lt"/>
              </a:rPr>
              <a:t>Blog</a:t>
            </a:r>
            <a:r>
              <a:rPr lang="fr-FR" sz="1400" b="1" dirty="0" smtClean="0">
                <a:latin typeface="+mj-lt"/>
              </a:rPr>
              <a:t> : Des changements de peupleme</a:t>
            </a:r>
            <a:r>
              <a:rPr lang="fr-FR" sz="1400" b="1" dirty="0" smtClean="0">
                <a:latin typeface="+mj-lt"/>
              </a:rPr>
              <a:t>nt au cours du temps</a:t>
            </a:r>
            <a:r>
              <a:rPr lang="fr-FR" sz="1400" b="1" dirty="0" smtClean="0"/>
              <a:t>.</a:t>
            </a:r>
          </a:p>
          <a:p>
            <a:endParaRPr lang="fr-FR" sz="1400" b="1" dirty="0" smtClean="0"/>
          </a:p>
          <a:p>
            <a:r>
              <a:rPr lang="fr-FR" sz="1400" dirty="0" smtClean="0"/>
              <a:t>Recopier ici la définition du principe d’actualisme citée dans la partie Objectifs :</a:t>
            </a:r>
          </a:p>
          <a:p>
            <a:endParaRPr lang="fr-FR" sz="1400" dirty="0" smtClean="0"/>
          </a:p>
          <a:p>
            <a:r>
              <a:rPr lang="fr-FR" sz="1400" dirty="0" smtClean="0"/>
              <a:t>Ecoutez les commentaires du site du CNRS ( Centre National de Recherche Scientifique)</a:t>
            </a:r>
          </a:p>
          <a:p>
            <a:r>
              <a:rPr lang="fr-FR" sz="1400" dirty="0" smtClean="0"/>
              <a:t>puis complétez le tableau à l’aide des documents du blog puis répondez à la question ( pas de QCM à faire comme annoncé sur le blog)</a:t>
            </a:r>
          </a:p>
          <a:p>
            <a:endParaRPr lang="fr-FR" sz="1400" b="1" dirty="0" smtClean="0"/>
          </a:p>
          <a:p>
            <a:r>
              <a:rPr lang="fr-FR" sz="1400" b="1" dirty="0" smtClean="0">
                <a:latin typeface="+mj-lt"/>
              </a:rPr>
              <a:t> </a:t>
            </a:r>
            <a:endParaRPr lang="fr-FR" sz="1400" b="1" dirty="0">
              <a:latin typeface="+mj-lt"/>
            </a:endParaRPr>
          </a:p>
        </p:txBody>
      </p:sp>
      <p:pic>
        <p:nvPicPr>
          <p:cNvPr id="6" name="Image 5" descr="Capture d’écran 2018-03-10 à 20.41.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4" y="2090738"/>
            <a:ext cx="6858000" cy="262572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1868" y="4716463"/>
            <a:ext cx="6826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Pour les groupes qui se sont maintenus, les </a:t>
            </a:r>
            <a:r>
              <a:rPr lang="fr-FR" sz="1400" dirty="0" smtClean="0"/>
              <a:t>êtres vivants sont-ils les mêmes ?</a:t>
            </a:r>
            <a:endParaRPr lang="fr-FR" sz="1400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31868" y="5670571"/>
            <a:ext cx="2622432" cy="2876529"/>
          </a:xfrm>
          <a:ln>
            <a:solidFill>
              <a:srgbClr val="FF0000"/>
            </a:solidFill>
          </a:ln>
        </p:spPr>
        <p:txBody>
          <a:bodyPr anchor="t">
            <a:noAutofit/>
          </a:bodyPr>
          <a:lstStyle/>
          <a:p>
            <a:pPr>
              <a:buNone/>
            </a:pPr>
            <a:r>
              <a:rPr lang="fr-FR" sz="1400" dirty="0" smtClean="0">
                <a:solidFill>
                  <a:srgbClr val="FF0000"/>
                </a:solidFill>
              </a:rPr>
              <a:t>BILAN : Les </a:t>
            </a:r>
            <a:r>
              <a:rPr lang="fr-FR" sz="1400" dirty="0" smtClean="0">
                <a:solidFill>
                  <a:srgbClr val="FF0000"/>
                </a:solidFill>
              </a:rPr>
              <a:t>roches </a:t>
            </a:r>
            <a:r>
              <a:rPr lang="fr-FR" sz="1400" dirty="0" smtClean="0">
                <a:solidFill>
                  <a:srgbClr val="FF0000"/>
                </a:solidFill>
              </a:rPr>
              <a:t>sédimentaires</a:t>
            </a:r>
          </a:p>
          <a:p>
            <a:pPr>
              <a:buNone/>
            </a:pPr>
            <a:r>
              <a:rPr lang="fr-FR" sz="1400" dirty="0" smtClean="0">
                <a:solidFill>
                  <a:srgbClr val="FF0000"/>
                </a:solidFill>
              </a:rPr>
              <a:t>montrent </a:t>
            </a:r>
            <a:r>
              <a:rPr lang="fr-FR" sz="1400" dirty="0" smtClean="0">
                <a:solidFill>
                  <a:srgbClr val="FF0000"/>
                </a:solidFill>
              </a:rPr>
              <a:t>que</a:t>
            </a:r>
            <a:r>
              <a:rPr lang="fr-FR" sz="1400" dirty="0" smtClean="0">
                <a:solidFill>
                  <a:srgbClr val="FF0000"/>
                </a:solidFill>
              </a:rPr>
              <a:t>, depuis </a:t>
            </a:r>
            <a:r>
              <a:rPr lang="fr-FR" sz="1400" dirty="0" smtClean="0">
                <a:solidFill>
                  <a:srgbClr val="FF0000"/>
                </a:solidFill>
              </a:rPr>
              <a:t>plus de </a:t>
            </a:r>
            <a:r>
              <a:rPr lang="fr-FR" sz="1400" dirty="0" smtClean="0">
                <a:solidFill>
                  <a:srgbClr val="FF0000"/>
                </a:solidFill>
              </a:rPr>
              <a:t>3</a:t>
            </a:r>
          </a:p>
          <a:p>
            <a:pPr>
              <a:buNone/>
            </a:pPr>
            <a:r>
              <a:rPr lang="fr-FR" sz="1400" dirty="0" smtClean="0">
                <a:solidFill>
                  <a:srgbClr val="FF0000"/>
                </a:solidFill>
              </a:rPr>
              <a:t>milliards </a:t>
            </a:r>
            <a:r>
              <a:rPr lang="fr-FR" sz="1400" dirty="0" smtClean="0">
                <a:solidFill>
                  <a:srgbClr val="FF0000"/>
                </a:solidFill>
              </a:rPr>
              <a:t>d’années, des </a:t>
            </a:r>
            <a:r>
              <a:rPr lang="fr-FR" sz="1400" dirty="0" smtClean="0">
                <a:solidFill>
                  <a:srgbClr val="FF0000"/>
                </a:solidFill>
              </a:rPr>
              <a:t>groupes</a:t>
            </a:r>
          </a:p>
          <a:p>
            <a:pPr>
              <a:buNone/>
            </a:pPr>
            <a:r>
              <a:rPr lang="fr-FR" sz="1400" dirty="0" smtClean="0">
                <a:solidFill>
                  <a:srgbClr val="FF0000"/>
                </a:solidFill>
              </a:rPr>
              <a:t>d’organismes </a:t>
            </a:r>
            <a:r>
              <a:rPr lang="fr-FR" sz="1400" dirty="0" smtClean="0">
                <a:solidFill>
                  <a:srgbClr val="FF0000"/>
                </a:solidFill>
              </a:rPr>
              <a:t>vivants </a:t>
            </a:r>
            <a:r>
              <a:rPr lang="fr-FR" sz="1400" dirty="0" smtClean="0">
                <a:solidFill>
                  <a:srgbClr val="FF0000"/>
                </a:solidFill>
              </a:rPr>
              <a:t>sont</a:t>
            </a:r>
            <a:endParaRPr lang="fr-FR" sz="1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1400" dirty="0" smtClean="0">
                <a:solidFill>
                  <a:srgbClr val="FF0000"/>
                </a:solidFill>
              </a:rPr>
              <a:t>………………………..</a:t>
            </a:r>
            <a:r>
              <a:rPr lang="fr-FR" sz="1400" dirty="0" smtClean="0">
                <a:solidFill>
                  <a:srgbClr val="FF0000"/>
                </a:solidFill>
              </a:rPr>
              <a:t>, se sont</a:t>
            </a:r>
          </a:p>
          <a:p>
            <a:pPr>
              <a:buNone/>
            </a:pPr>
            <a:r>
              <a:rPr lang="fr-FR" sz="1400" dirty="0" smtClean="0">
                <a:solidFill>
                  <a:srgbClr val="FF0000"/>
                </a:solidFill>
              </a:rPr>
              <a:t>développés, </a:t>
            </a:r>
            <a:r>
              <a:rPr lang="fr-FR" sz="1400" dirty="0" smtClean="0">
                <a:solidFill>
                  <a:srgbClr val="FF0000"/>
                </a:solidFill>
              </a:rPr>
              <a:t>ont régressé et </a:t>
            </a:r>
            <a:r>
              <a:rPr lang="fr-FR" sz="1400" dirty="0" smtClean="0">
                <a:solidFill>
                  <a:srgbClr val="FF0000"/>
                </a:solidFill>
              </a:rPr>
              <a:t>ont</a:t>
            </a:r>
          </a:p>
          <a:p>
            <a:pPr>
              <a:buNone/>
            </a:pPr>
            <a:r>
              <a:rPr lang="fr-FR" sz="1400" dirty="0" smtClean="0">
                <a:solidFill>
                  <a:srgbClr val="FF0000"/>
                </a:solidFill>
              </a:rPr>
              <a:t>pu …………………………….. </a:t>
            </a:r>
          </a:p>
          <a:p>
            <a:pPr>
              <a:buNone/>
            </a:pPr>
            <a:r>
              <a:rPr lang="fr-FR" sz="1400" dirty="0" smtClean="0">
                <a:solidFill>
                  <a:srgbClr val="FF0000"/>
                </a:solidFill>
              </a:rPr>
              <a:t>De </a:t>
            </a:r>
            <a:r>
              <a:rPr lang="fr-FR" sz="1400" dirty="0" smtClean="0">
                <a:solidFill>
                  <a:srgbClr val="FF0000"/>
                </a:solidFill>
              </a:rPr>
              <a:t>même, les espèces </a:t>
            </a:r>
            <a:r>
              <a:rPr lang="fr-FR" sz="1400" dirty="0" smtClean="0">
                <a:solidFill>
                  <a:srgbClr val="FF0000"/>
                </a:solidFill>
              </a:rPr>
              <a:t>qui</a:t>
            </a:r>
          </a:p>
          <a:p>
            <a:pPr>
              <a:buNone/>
            </a:pPr>
            <a:r>
              <a:rPr lang="fr-FR" sz="1400" dirty="0" smtClean="0">
                <a:solidFill>
                  <a:srgbClr val="FF0000"/>
                </a:solidFill>
              </a:rPr>
              <a:t>constituent ces groupes </a:t>
            </a:r>
            <a:r>
              <a:rPr lang="fr-FR" sz="1400" dirty="0" smtClean="0">
                <a:solidFill>
                  <a:srgbClr val="FF0000"/>
                </a:solidFill>
              </a:rPr>
              <a:t>se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fr-FR" sz="1400" dirty="0" smtClean="0">
                <a:solidFill>
                  <a:srgbClr val="FF0000"/>
                </a:solidFill>
              </a:rPr>
              <a:t>……………………….. en permanence.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1868" y="5024240"/>
            <a:ext cx="682613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0" y="8547100"/>
            <a:ext cx="262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       Compléter frise page 8 à l’aide du document ci-contre.</a:t>
            </a:r>
            <a:endParaRPr lang="fr-FR" sz="1400" dirty="0"/>
          </a:p>
        </p:txBody>
      </p:sp>
      <p:pic>
        <p:nvPicPr>
          <p:cNvPr id="16" name="Image 15" descr="Capture d’écran 2018-03-10 à 19.51.3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47100"/>
            <a:ext cx="383222" cy="322758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6553200" y="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</a:t>
            </a:r>
            <a:endParaRPr lang="fr-FR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934" y="61555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V./ Des crises dans l’histoire de la Vie.</a:t>
            </a:r>
            <a:endParaRPr lang="fr-FR" sz="1400" dirty="0" smtClean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1868" y="369332"/>
            <a:ext cx="77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+mj-lt"/>
              </a:rPr>
              <a:t>Blog</a:t>
            </a:r>
            <a:r>
              <a:rPr lang="fr-FR" sz="1400" b="1" dirty="0" smtClean="0">
                <a:latin typeface="+mj-lt"/>
              </a:rPr>
              <a:t> : La notion de crise</a:t>
            </a:r>
            <a:r>
              <a:rPr lang="fr-FR" sz="1400" b="1" dirty="0" smtClean="0"/>
              <a:t>.</a:t>
            </a:r>
            <a:r>
              <a:rPr lang="fr-FR" sz="1400" b="1" dirty="0" smtClean="0">
                <a:latin typeface="+mj-lt"/>
              </a:rPr>
              <a:t> </a:t>
            </a:r>
            <a:endParaRPr lang="fr-FR" sz="1400" b="1" dirty="0">
              <a:latin typeface="+mj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4619823"/>
            <a:ext cx="77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400" b="1" dirty="0" smtClean="0">
                <a:latin typeface="+mj-lt"/>
              </a:rPr>
              <a:t>Blog</a:t>
            </a:r>
            <a:r>
              <a:rPr lang="fr-FR" sz="1400" b="1" dirty="0" smtClean="0">
                <a:latin typeface="+mj-lt"/>
              </a:rPr>
              <a:t> : </a:t>
            </a:r>
            <a:r>
              <a:rPr lang="fr-FR" sz="1400" b="1" dirty="0" smtClean="0"/>
              <a:t>Evènements géologiques et histoire de </a:t>
            </a:r>
            <a:r>
              <a:rPr lang="fr-FR" sz="1400" b="1" dirty="0" smtClean="0"/>
              <a:t>la Vie</a:t>
            </a:r>
            <a:r>
              <a:rPr lang="fr-FR" sz="1400" dirty="0" smtClean="0"/>
              <a:t>.</a:t>
            </a:r>
            <a:r>
              <a:rPr lang="fr-FR" sz="1400" b="1" dirty="0" smtClean="0">
                <a:latin typeface="+mj-lt"/>
              </a:rPr>
              <a:t> </a:t>
            </a:r>
            <a:endParaRPr lang="fr-FR" sz="1400" b="1" dirty="0">
              <a:latin typeface="+mj-lt"/>
            </a:endParaRPr>
          </a:p>
        </p:txBody>
      </p:sp>
      <p:pic>
        <p:nvPicPr>
          <p:cNvPr id="7" name="Image 6" descr="Capture d’écran 2018-03-10 à 21.05.4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7600"/>
            <a:ext cx="6858000" cy="42164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1868" y="677109"/>
            <a:ext cx="68261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1./ Entre les crétacé et le paléogène, les espèces qui disparaissent sont les suivantes :</a:t>
            </a:r>
          </a:p>
          <a:p>
            <a:endParaRPr lang="fr-FR" sz="1400" dirty="0" smtClean="0"/>
          </a:p>
          <a:p>
            <a:r>
              <a:rPr lang="fr-FR" sz="1400" dirty="0" smtClean="0"/>
              <a:t>Celles qui régressent sont : </a:t>
            </a:r>
          </a:p>
          <a:p>
            <a:endParaRPr lang="fr-FR" sz="1400" dirty="0" smtClean="0"/>
          </a:p>
          <a:p>
            <a:r>
              <a:rPr lang="fr-FR" sz="1400" dirty="0" smtClean="0"/>
              <a:t>Et enfin celles qui se maintiennent sont : </a:t>
            </a:r>
          </a:p>
          <a:p>
            <a:endParaRPr lang="fr-FR" sz="1400" dirty="0" smtClean="0"/>
          </a:p>
          <a:p>
            <a:r>
              <a:rPr lang="fr-FR" sz="1400" dirty="0" smtClean="0"/>
              <a:t>2./ Indique les milieux de vie touchés par cette crise :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2277547"/>
            <a:ext cx="6823206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u="sng" dirty="0" smtClean="0">
                <a:solidFill>
                  <a:srgbClr val="FF0000"/>
                </a:solidFill>
              </a:rPr>
              <a:t>Bilan ( recopier le texte une fois après avoir remplis les blancs </a:t>
            </a:r>
            <a:r>
              <a:rPr lang="fr-FR" sz="1400" u="sng" dirty="0" smtClean="0">
                <a:solidFill>
                  <a:srgbClr val="FF0000"/>
                </a:solidFill>
              </a:rPr>
              <a:t>) </a:t>
            </a:r>
            <a:r>
              <a:rPr lang="fr-FR" sz="1400" u="sng" dirty="0" smtClean="0">
                <a:solidFill>
                  <a:srgbClr val="FF0000"/>
                </a:solidFill>
              </a:rPr>
              <a:t>:</a:t>
            </a:r>
          </a:p>
          <a:p>
            <a:endParaRPr lang="fr-FR" sz="1400" u="sng" dirty="0" smtClean="0">
              <a:solidFill>
                <a:srgbClr val="FF0000"/>
              </a:solidFill>
            </a:endParaRPr>
          </a:p>
          <a:p>
            <a:endParaRPr lang="fr-FR" sz="1400" u="sng" dirty="0" smtClean="0">
              <a:solidFill>
                <a:srgbClr val="FF0000"/>
              </a:solidFill>
            </a:endParaRPr>
          </a:p>
          <a:p>
            <a:endParaRPr lang="fr-FR" sz="1400" u="sng" dirty="0" smtClean="0">
              <a:solidFill>
                <a:srgbClr val="FF0000"/>
              </a:solidFill>
            </a:endParaRPr>
          </a:p>
          <a:p>
            <a:endParaRPr lang="fr-FR" sz="1400" u="sng" dirty="0" smtClean="0">
              <a:solidFill>
                <a:srgbClr val="FF0000"/>
              </a:solidFill>
            </a:endParaRPr>
          </a:p>
          <a:p>
            <a:endParaRPr lang="fr-FR" sz="1400" u="sng" dirty="0" smtClean="0">
              <a:solidFill>
                <a:srgbClr val="FF0000"/>
              </a:solidFill>
            </a:endParaRPr>
          </a:p>
          <a:p>
            <a:endParaRPr lang="fr-FR" sz="1400" u="sng" dirty="0" smtClean="0">
              <a:solidFill>
                <a:srgbClr val="FF0000"/>
              </a:solidFill>
            </a:endParaRPr>
          </a:p>
          <a:p>
            <a:endParaRPr lang="fr-FR" sz="1400" dirty="0" smtClean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0800" y="4158158"/>
            <a:ext cx="5502406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200" b="1" dirty="0" smtClean="0"/>
              <a:t>A </a:t>
            </a:r>
            <a:r>
              <a:rPr lang="fr-FR" sz="1200" b="1" dirty="0" smtClean="0"/>
              <a:t>l'aide du </a:t>
            </a:r>
            <a:r>
              <a:rPr lang="fr-FR" sz="1200" b="1" dirty="0" smtClean="0"/>
              <a:t>document du bas de la page du blog, </a:t>
            </a:r>
            <a:r>
              <a:rPr lang="fr-FR" sz="1200" b="1" dirty="0" smtClean="0"/>
              <a:t>reporte les principales crises connues de la biodiversité sur ta frise, sous la forme de flèches rouges</a:t>
            </a:r>
            <a:r>
              <a:rPr lang="fr-FR" sz="1200" b="1" dirty="0" smtClean="0"/>
              <a:t>. </a:t>
            </a:r>
            <a:endParaRPr lang="fr-FR" sz="12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4093429"/>
            <a:ext cx="132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       Compléter frise page 8</a:t>
            </a:r>
            <a:endParaRPr lang="fr-FR" sz="1400" dirty="0"/>
          </a:p>
        </p:txBody>
      </p:sp>
      <p:pic>
        <p:nvPicPr>
          <p:cNvPr id="12" name="Image 11" descr="Capture d’écran 2018-03-10 à 19.51.3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93429"/>
            <a:ext cx="383222" cy="32275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553200" y="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</a:t>
            </a:r>
            <a:endParaRPr lang="fr-FR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-1" y="6690361"/>
          <a:ext cx="6858001" cy="2453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1"/>
                <a:gridCol w="6375400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Attendus de fin</a:t>
                      </a:r>
                      <a:r>
                        <a:rPr lang="fr-FR" sz="1400" baseline="0" dirty="0" smtClean="0"/>
                        <a:t> de chapitre</a:t>
                      </a:r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tx1"/>
                          </a:solidFill>
                          <a:ea typeface="ＭＳ Ｐゴシック" pitchFamily="-111" charset="-128"/>
                          <a:cs typeface="ＭＳ Ｐゴシック" pitchFamily="-111" charset="-128"/>
                        </a:rPr>
                        <a:t>Connaître les évènements qui ont amené à la formation de la Terre.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ea typeface="ＭＳ Ｐゴシック" pitchFamily="-111" charset="-128"/>
                          <a:cs typeface="ＭＳ Ｐゴシック" pitchFamily="-111" charset="-128"/>
                        </a:rPr>
                        <a:t> Savoir expliquer la relation entre des évènements géologiques à la surface de la Terre et des changements du monde vivant.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tx1"/>
                          </a:solidFill>
                          <a:ea typeface="ＭＳ Ｐゴシック" pitchFamily="-111" charset="-128"/>
                          <a:cs typeface="ＭＳ Ｐゴシック" pitchFamily="-111" charset="-128"/>
                        </a:rPr>
                        <a:t>Savoir expliquer ce qu’est une crise et ses conséquences sur les peuplements.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chemeClr val="tx1"/>
                          </a:solidFill>
                          <a:ea typeface="ＭＳ Ｐゴシック" pitchFamily="-111" charset="-128"/>
                          <a:cs typeface="ＭＳ Ｐゴシック" pitchFamily="-111" charset="-128"/>
                        </a:rPr>
                        <a:t>Connaître les principes de la division du temps en géologie.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Savoir expliquer l’influence</a:t>
                      </a:r>
                      <a:r>
                        <a:rPr lang="fr-FR" sz="1400" baseline="0" dirty="0" smtClean="0"/>
                        <a:t> de l’homme sur la crise de la biodiversité actuelle</a:t>
                      </a:r>
                      <a:endParaRPr lang="fr-FR" sz="1400" dirty="0" smtClean="0"/>
                    </a:p>
                    <a:p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Image 6"/>
          <p:cNvPicPr/>
          <p:nvPr/>
        </p:nvPicPr>
        <p:blipFill>
          <a:blip r:embed="rId2" cstate="print"/>
          <a:srcRect l="3554" t="19481" r="3686"/>
          <a:stretch>
            <a:fillRect/>
          </a:stretch>
        </p:blipFill>
        <p:spPr bwMode="auto">
          <a:xfrm>
            <a:off x="52541" y="7890510"/>
            <a:ext cx="36814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Capture d’écran 2017-09-03 à 17.37.4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70714"/>
            <a:ext cx="452356" cy="414020"/>
          </a:xfrm>
          <a:prstGeom prst="rect">
            <a:avLst/>
          </a:prstGeom>
        </p:spPr>
      </p:pic>
      <p:pic>
        <p:nvPicPr>
          <p:cNvPr id="10" name="Image 9" descr="Afficher l'image d'origin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51" y="8246110"/>
            <a:ext cx="334433" cy="32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0" y="0"/>
            <a:ext cx="6858000" cy="6463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13" name="Image 12"/>
          <p:cNvPicPr/>
          <p:nvPr/>
        </p:nvPicPr>
        <p:blipFill>
          <a:blip r:embed="rId2" cstate="print"/>
          <a:srcRect l="3554" t="19481" r="3686"/>
          <a:stretch>
            <a:fillRect/>
          </a:stretch>
        </p:blipFill>
        <p:spPr bwMode="auto">
          <a:xfrm>
            <a:off x="52541" y="7459133"/>
            <a:ext cx="36814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/>
          <p:nvPr/>
        </p:nvPicPr>
        <p:blipFill>
          <a:blip r:embed="rId2" cstate="print"/>
          <a:srcRect l="3554" t="19481" r="3686"/>
          <a:stretch>
            <a:fillRect/>
          </a:stretch>
        </p:blipFill>
        <p:spPr bwMode="auto">
          <a:xfrm>
            <a:off x="52541" y="7039610"/>
            <a:ext cx="36814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 descr="Capture d’écran 2018-03-10 à 21.27.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8950"/>
            <a:ext cx="6858000" cy="2422525"/>
          </a:xfrm>
          <a:prstGeom prst="rect">
            <a:avLst/>
          </a:prstGeom>
        </p:spPr>
      </p:pic>
      <p:pic>
        <p:nvPicPr>
          <p:cNvPr id="18" name="Image 17" descr="Capture d’écran 2018-03-10 à 21.27.4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832100"/>
            <a:ext cx="6858000" cy="2794000"/>
          </a:xfrm>
          <a:prstGeom prst="rect">
            <a:avLst/>
          </a:prstGeom>
        </p:spPr>
      </p:pic>
      <p:pic>
        <p:nvPicPr>
          <p:cNvPr id="19" name="Image 18" descr="Capture d’écran 2018-03-10 à 21.30.3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400" y="5460009"/>
            <a:ext cx="1625600" cy="1221263"/>
          </a:xfrm>
          <a:prstGeom prst="rect">
            <a:avLst/>
          </a:prstGeom>
        </p:spPr>
      </p:pic>
      <p:pic>
        <p:nvPicPr>
          <p:cNvPr id="20" name="Image 19" descr="Capture d’écran 2018-03-10 à 21.30.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51" y="5689495"/>
            <a:ext cx="4470400" cy="763693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0" y="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Surlignez dans le texte les informations qui attestent que nous sommes en train de </a:t>
            </a:r>
          </a:p>
          <a:p>
            <a:r>
              <a:rPr lang="fr-FR" sz="1400" b="1" dirty="0" smtClean="0"/>
              <a:t>vivre la 6</a:t>
            </a:r>
            <a:r>
              <a:rPr lang="fr-FR" sz="1400" b="1" baseline="30000" dirty="0" smtClean="0"/>
              <a:t>ème</a:t>
            </a:r>
            <a:r>
              <a:rPr lang="fr-FR" sz="1400" b="1" dirty="0" smtClean="0"/>
              <a:t> crise de la biodiversité.</a:t>
            </a:r>
            <a:endParaRPr lang="fr-FR" sz="14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6553200" y="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Capture d’écran 2018-03-10 à 19.54.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197696" y="3178894"/>
            <a:ext cx="9124803" cy="276701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553200" y="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7</a:t>
            </a:r>
            <a:endParaRPr lang="fr-FR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apture d’écran 2018-03-10 à 20.00.48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8752" b="-18752"/>
          <a:stretch>
            <a:fillRect/>
          </a:stretch>
        </p:blipFill>
        <p:spPr>
          <a:xfrm rot="5400000">
            <a:off x="-1232217" y="101914"/>
            <a:ext cx="9144001" cy="8940174"/>
          </a:xfrm>
        </p:spPr>
      </p:pic>
      <p:sp>
        <p:nvSpPr>
          <p:cNvPr id="5" name="ZoneTexte 4"/>
          <p:cNvSpPr txBox="1"/>
          <p:nvPr/>
        </p:nvSpPr>
        <p:spPr>
          <a:xfrm>
            <a:off x="6172200" y="877467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3bis</a:t>
            </a:r>
            <a:endParaRPr lang="fr-FR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6553200" y="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8</a:t>
            </a:r>
            <a:endParaRPr lang="fr-FR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728</Words>
  <Application>Microsoft Macintosh PowerPoint</Application>
  <PresentationFormat>Présentation à l'écran (4:3)</PresentationFormat>
  <Paragraphs>172</Paragraphs>
  <Slides>8</Slides>
  <Notes>1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Sophie Termeau</dc:creator>
  <cp:lastModifiedBy>Sophie Termeau</cp:lastModifiedBy>
  <cp:revision>94</cp:revision>
  <dcterms:created xsi:type="dcterms:W3CDTF">2018-03-10T18:47:46Z</dcterms:created>
  <dcterms:modified xsi:type="dcterms:W3CDTF">2018-03-10T20:42:15Z</dcterms:modified>
</cp:coreProperties>
</file>