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70" r:id="rId3"/>
    <p:sldId id="271" r:id="rId4"/>
    <p:sldId id="272" r:id="rId5"/>
    <p:sldId id="273" r:id="rId6"/>
    <p:sldId id="274" r:id="rId7"/>
  </p:sldIdLst>
  <p:sldSz cx="6858000" cy="9144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866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1464" y="16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01794-96EE-B44D-9E87-2FBEBDA19339}" type="datetimeFigureOut">
              <a:rPr lang="fr-FR" smtClean="0"/>
              <a:pPr/>
              <a:t>9/04/18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5D984-134A-914E-8AD2-BE90CDC7BF02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6E7B-ED6D-0742-8B81-7D6994D3C22A}" type="datetimeFigureOut">
              <a:rPr lang="fr-FR" smtClean="0"/>
              <a:pPr/>
              <a:t>9/04/18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D06B-17B0-734E-90CD-C103075DA1A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6E7B-ED6D-0742-8B81-7D6994D3C22A}" type="datetimeFigureOut">
              <a:rPr lang="fr-FR" smtClean="0"/>
              <a:pPr/>
              <a:t>9/04/18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D06B-17B0-734E-90CD-C103075DA1A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6E7B-ED6D-0742-8B81-7D6994D3C22A}" type="datetimeFigureOut">
              <a:rPr lang="fr-FR" smtClean="0"/>
              <a:pPr/>
              <a:t>9/04/18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D06B-17B0-734E-90CD-C103075DA1A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6E7B-ED6D-0742-8B81-7D6994D3C22A}" type="datetimeFigureOut">
              <a:rPr lang="fr-FR" smtClean="0"/>
              <a:pPr/>
              <a:t>9/04/18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D06B-17B0-734E-90CD-C103075DA1A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6E7B-ED6D-0742-8B81-7D6994D3C22A}" type="datetimeFigureOut">
              <a:rPr lang="fr-FR" smtClean="0"/>
              <a:pPr/>
              <a:t>9/04/18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D06B-17B0-734E-90CD-C103075DA1A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6E7B-ED6D-0742-8B81-7D6994D3C22A}" type="datetimeFigureOut">
              <a:rPr lang="fr-FR" smtClean="0"/>
              <a:pPr/>
              <a:t>9/04/18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D06B-17B0-734E-90CD-C103075DA1A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6E7B-ED6D-0742-8B81-7D6994D3C22A}" type="datetimeFigureOut">
              <a:rPr lang="fr-FR" smtClean="0"/>
              <a:pPr/>
              <a:t>9/04/18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D06B-17B0-734E-90CD-C103075DA1A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6E7B-ED6D-0742-8B81-7D6994D3C22A}" type="datetimeFigureOut">
              <a:rPr lang="fr-FR" smtClean="0"/>
              <a:pPr/>
              <a:t>9/04/18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D06B-17B0-734E-90CD-C103075DA1A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6E7B-ED6D-0742-8B81-7D6994D3C22A}" type="datetimeFigureOut">
              <a:rPr lang="fr-FR" smtClean="0"/>
              <a:pPr/>
              <a:t>9/04/18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D06B-17B0-734E-90CD-C103075DA1A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6E7B-ED6D-0742-8B81-7D6994D3C22A}" type="datetimeFigureOut">
              <a:rPr lang="fr-FR" smtClean="0"/>
              <a:pPr/>
              <a:t>9/04/18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D06B-17B0-734E-90CD-C103075DA1A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6E7B-ED6D-0742-8B81-7D6994D3C22A}" type="datetimeFigureOut">
              <a:rPr lang="fr-FR" smtClean="0"/>
              <a:pPr/>
              <a:t>9/04/18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D06B-17B0-734E-90CD-C103075DA1A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86E7B-ED6D-0742-8B81-7D6994D3C22A}" type="datetimeFigureOut">
              <a:rPr lang="fr-FR" smtClean="0"/>
              <a:pPr/>
              <a:t>9/04/18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8D06B-17B0-734E-90CD-C103075DA1A1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64317" y="0"/>
            <a:ext cx="4621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Module</a:t>
            </a:r>
            <a:r>
              <a:rPr lang="fr-FR" dirty="0" smtClean="0">
                <a:solidFill>
                  <a:srgbClr val="FF0000"/>
                </a:solidFill>
              </a:rPr>
              <a:t> 5 : L’évolution, un processus long et complexe.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991516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I.</a:t>
            </a:r>
            <a:r>
              <a:rPr lang="fr-FR" sz="1400" dirty="0" smtClean="0">
                <a:solidFill>
                  <a:srgbClr val="FF0000"/>
                </a:solidFill>
              </a:rPr>
              <a:t>/ Les arguments en faveur de l’évolution.</a:t>
            </a:r>
            <a:endParaRPr lang="fr-FR" sz="1400" dirty="0" smtClean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1260901"/>
            <a:ext cx="68232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Blog : les arguments en faveur de l’évolution.</a:t>
            </a:r>
          </a:p>
          <a:p>
            <a:endParaRPr lang="fr-FR" sz="1400" b="1" dirty="0" smtClean="0"/>
          </a:p>
          <a:p>
            <a:r>
              <a:rPr lang="fr-FR" sz="1400" b="1" dirty="0" smtClean="0"/>
              <a:t>Blog : 1</a:t>
            </a:r>
            <a:r>
              <a:rPr lang="fr-FR" sz="1400" b="1" baseline="30000" dirty="0" smtClean="0"/>
              <a:t>er</a:t>
            </a:r>
            <a:r>
              <a:rPr lang="fr-FR" sz="1400" b="1" dirty="0" smtClean="0"/>
              <a:t> argument : La biodiversité a varié au cours des temps géologiques.</a:t>
            </a:r>
          </a:p>
          <a:p>
            <a:endParaRPr lang="fr-FR" sz="1400" b="1" dirty="0" smtClean="0"/>
          </a:p>
          <a:p>
            <a:r>
              <a:rPr lang="fr-FR" sz="1400" dirty="0" smtClean="0"/>
              <a:t>Nous avons vu dans le 1er chapitre que la biodiversité a varié au cours des temps géologiques. La biodiversité du Cambrien était par exemple nettement différente de celle du Crétacé.</a:t>
            </a:r>
            <a:r>
              <a:rPr lang="fr-FR" sz="1400" dirty="0" smtClean="0"/>
              <a:t> </a:t>
            </a:r>
          </a:p>
          <a:p>
            <a:endParaRPr lang="fr-FR" sz="1400" b="1" dirty="0" smtClean="0"/>
          </a:p>
          <a:p>
            <a:r>
              <a:rPr lang="fr-FR" sz="1400" b="1" dirty="0" smtClean="0"/>
              <a:t>Blog : 2</a:t>
            </a:r>
            <a:r>
              <a:rPr lang="fr-FR" sz="1400" b="1" baseline="30000" dirty="0" smtClean="0"/>
              <a:t>ème</a:t>
            </a:r>
            <a:r>
              <a:rPr lang="fr-FR" sz="1400" b="1" dirty="0" smtClean="0"/>
              <a:t> argument : Toutes les espèces actuelles sont …………………………………..</a:t>
            </a:r>
            <a:endParaRPr lang="fr-FR" sz="14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0" y="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Nom :</a:t>
            </a:r>
          </a:p>
          <a:p>
            <a:r>
              <a:rPr lang="fr-FR" sz="1200" b="1" dirty="0" smtClean="0"/>
              <a:t>Prénom :</a:t>
            </a:r>
          </a:p>
          <a:p>
            <a:r>
              <a:rPr lang="fr-FR" sz="1200" b="1" dirty="0" smtClean="0"/>
              <a:t>Classe :</a:t>
            </a:r>
            <a:endParaRPr lang="fr-FR" sz="12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6553200" y="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pic>
        <p:nvPicPr>
          <p:cNvPr id="32" name="Image 3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5439" y="388166"/>
            <a:ext cx="382855" cy="37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Image 32" descr="Afficher l'image d'origin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8294" y="369332"/>
            <a:ext cx="561179" cy="483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Image 33"/>
          <p:cNvPicPr/>
          <p:nvPr/>
        </p:nvPicPr>
        <p:blipFill>
          <a:blip r:embed="rId4" cstate="print"/>
          <a:srcRect l="3554" t="19481" r="3686"/>
          <a:stretch>
            <a:fillRect/>
          </a:stretch>
        </p:blipFill>
        <p:spPr bwMode="auto">
          <a:xfrm>
            <a:off x="5739473" y="475829"/>
            <a:ext cx="498764" cy="227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Image 34"/>
          <p:cNvPicPr/>
          <p:nvPr/>
        </p:nvPicPr>
        <p:blipFill>
          <a:blip r:embed="rId5" cstate="print"/>
          <a:srcRect t="5618" r="4121"/>
          <a:stretch>
            <a:fillRect/>
          </a:stretch>
        </p:blipFill>
        <p:spPr bwMode="auto">
          <a:xfrm>
            <a:off x="6238237" y="424710"/>
            <a:ext cx="376989" cy="33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mage 13" descr="Capture d’écran 2018-04-09 à 21.25.35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4700" y="6187463"/>
            <a:ext cx="5011600" cy="2803888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2474906" y="8774668"/>
            <a:ext cx="35145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Arbre de parenté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" y="0"/>
            <a:ext cx="6400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err="1" smtClean="0"/>
              <a:t>a-</a:t>
            </a:r>
            <a:r>
              <a:rPr lang="fr-FR" sz="1200" dirty="0" smtClean="0"/>
              <a:t> Quel caractère propre à la mousse et à la fougère permet de les regrouper parmi les végétaux ? </a:t>
            </a:r>
            <a:r>
              <a:rPr lang="fr-FR" sz="1200" dirty="0" smtClean="0"/>
              <a:t> </a:t>
            </a:r>
          </a:p>
          <a:p>
            <a:endParaRPr lang="fr-FR" sz="1200" dirty="0" smtClean="0"/>
          </a:p>
          <a:p>
            <a:endParaRPr lang="fr-FR" sz="1200" dirty="0" smtClean="0"/>
          </a:p>
          <a:p>
            <a:r>
              <a:rPr lang="fr-FR" sz="1200" dirty="0" err="1" smtClean="0"/>
              <a:t>b</a:t>
            </a:r>
            <a:r>
              <a:rPr lang="fr-FR" sz="1200" dirty="0" err="1" smtClean="0"/>
              <a:t>-</a:t>
            </a:r>
            <a:r>
              <a:rPr lang="fr-FR" sz="1200" dirty="0" smtClean="0"/>
              <a:t> Quels organismes appartiennent au groupe caractérisé par la présence d’une enveloppe nucléaire ? </a:t>
            </a:r>
            <a:r>
              <a:rPr lang="fr-FR" sz="1200" dirty="0" smtClean="0"/>
              <a:t> </a:t>
            </a:r>
          </a:p>
          <a:p>
            <a:endParaRPr lang="fr-FR" sz="1200" dirty="0" smtClean="0"/>
          </a:p>
          <a:p>
            <a:endParaRPr lang="fr-FR" sz="1200" dirty="0" smtClean="0"/>
          </a:p>
          <a:p>
            <a:r>
              <a:rPr lang="fr-FR" sz="1200" dirty="0" err="1" smtClean="0"/>
              <a:t>c</a:t>
            </a:r>
            <a:r>
              <a:rPr lang="fr-FR" sz="1200" dirty="0" err="1" smtClean="0"/>
              <a:t>-</a:t>
            </a:r>
            <a:r>
              <a:rPr lang="fr-FR" sz="1200" dirty="0" smtClean="0"/>
              <a:t> Pourquoi peut-on dire que la grenouille est plus proche de l’homme que du criquet ? </a:t>
            </a:r>
            <a:r>
              <a:rPr lang="fr-FR" sz="1200" dirty="0" smtClean="0"/>
              <a:t> </a:t>
            </a:r>
          </a:p>
          <a:p>
            <a:endParaRPr lang="fr-FR" sz="1200" dirty="0" smtClean="0"/>
          </a:p>
          <a:p>
            <a:endParaRPr lang="fr-FR" sz="1200" dirty="0" smtClean="0"/>
          </a:p>
          <a:p>
            <a:r>
              <a:rPr lang="fr-FR" sz="1200" dirty="0" err="1" smtClean="0"/>
              <a:t>d</a:t>
            </a:r>
            <a:r>
              <a:rPr lang="fr-FR" sz="1200" dirty="0" err="1" smtClean="0"/>
              <a:t>-</a:t>
            </a:r>
            <a:r>
              <a:rPr lang="fr-FR" sz="1200" dirty="0" smtClean="0"/>
              <a:t> Quels arguments permettent de dire que tous les êtres vivants ont une origine commune ? </a:t>
            </a:r>
            <a:endParaRPr lang="fr-FR" sz="1200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2335193"/>
            <a:ext cx="6823206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u="sng" dirty="0" smtClean="0">
                <a:solidFill>
                  <a:srgbClr val="FF0000"/>
                </a:solidFill>
              </a:rPr>
              <a:t>Bilan :</a:t>
            </a:r>
          </a:p>
          <a:p>
            <a:endParaRPr lang="fr-FR" sz="1400" u="sng" dirty="0" smtClean="0">
              <a:solidFill>
                <a:srgbClr val="FF0000"/>
              </a:solidFill>
            </a:endParaRPr>
          </a:p>
          <a:p>
            <a:endParaRPr lang="fr-FR" sz="1400" u="sng" dirty="0" smtClean="0">
              <a:solidFill>
                <a:srgbClr val="FF0000"/>
              </a:solidFill>
            </a:endParaRPr>
          </a:p>
          <a:p>
            <a:endParaRPr lang="fr-FR" sz="1400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289300"/>
            <a:ext cx="65751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/>
              <a:t>Blog :</a:t>
            </a:r>
            <a:r>
              <a:rPr lang="fr-FR" sz="1400" b="1" dirty="0" smtClean="0"/>
              <a:t> 3</a:t>
            </a:r>
            <a:r>
              <a:rPr lang="fr-FR" sz="1400" b="1" baseline="30000" dirty="0" smtClean="0"/>
              <a:t>ème</a:t>
            </a:r>
            <a:r>
              <a:rPr lang="fr-FR" sz="1400" b="1" dirty="0" smtClean="0"/>
              <a:t> </a:t>
            </a:r>
            <a:r>
              <a:rPr lang="fr-FR" sz="1400" b="1" dirty="0" smtClean="0"/>
              <a:t>argument </a:t>
            </a:r>
            <a:r>
              <a:rPr lang="fr-FR" sz="1400" b="1" dirty="0" smtClean="0"/>
              <a:t>: Des liens de parentés entre espèces ………………… et …………………. </a:t>
            </a:r>
            <a:endParaRPr lang="fr-FR" sz="1400" dirty="0"/>
          </a:p>
        </p:txBody>
      </p:sp>
      <p:pic>
        <p:nvPicPr>
          <p:cNvPr id="7" name="Image 6" descr="Capture d’écran 2018-04-09 à 21.31.1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694" y="6218620"/>
            <a:ext cx="5016500" cy="2742818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2474906" y="8774668"/>
            <a:ext cx="35145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Arbre de parenté</a:t>
            </a:r>
            <a:endParaRPr lang="fr-FR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65100"/>
            <a:ext cx="6426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err="1" smtClean="0"/>
              <a:t>a-</a:t>
            </a:r>
            <a:r>
              <a:rPr lang="fr-FR" sz="1200" dirty="0" smtClean="0"/>
              <a:t> Quels critères permettent de classer </a:t>
            </a:r>
            <a:r>
              <a:rPr lang="fr-FR" sz="1200" dirty="0" err="1" smtClean="0"/>
              <a:t>Caudipteryx</a:t>
            </a:r>
            <a:r>
              <a:rPr lang="fr-FR" sz="1200" dirty="0" smtClean="0"/>
              <a:t> et </a:t>
            </a:r>
            <a:r>
              <a:rPr lang="fr-FR" sz="1200" dirty="0" err="1" smtClean="0"/>
              <a:t>Archeopteryx</a:t>
            </a:r>
            <a:r>
              <a:rPr lang="fr-FR" sz="1200" dirty="0" smtClean="0"/>
              <a:t> parmi les Oiseaux ? </a:t>
            </a:r>
            <a:r>
              <a:rPr lang="fr-FR" sz="1200" dirty="0" smtClean="0"/>
              <a:t> </a:t>
            </a:r>
          </a:p>
          <a:p>
            <a:endParaRPr lang="fr-FR" sz="1200" dirty="0" smtClean="0"/>
          </a:p>
          <a:p>
            <a:r>
              <a:rPr lang="fr-FR" sz="1200" dirty="0" err="1" smtClean="0"/>
              <a:t>b</a:t>
            </a:r>
            <a:r>
              <a:rPr lang="fr-FR" sz="1200" dirty="0" err="1" smtClean="0"/>
              <a:t>-</a:t>
            </a:r>
            <a:r>
              <a:rPr lang="fr-FR" sz="1200" dirty="0" smtClean="0"/>
              <a:t> Quelle est l’une des espèces actuelles la plus proche d’ </a:t>
            </a:r>
            <a:r>
              <a:rPr lang="fr-FR" sz="1200" dirty="0" err="1" smtClean="0"/>
              <a:t>Archeopteryx</a:t>
            </a:r>
            <a:r>
              <a:rPr lang="fr-FR" sz="1200" dirty="0" smtClean="0"/>
              <a:t> ?</a:t>
            </a:r>
            <a:r>
              <a:rPr lang="fr-FR" sz="1200" dirty="0" smtClean="0"/>
              <a:t> </a:t>
            </a:r>
          </a:p>
          <a:p>
            <a:endParaRPr lang="fr-FR" sz="1200" dirty="0" smtClean="0"/>
          </a:p>
          <a:p>
            <a:r>
              <a:rPr lang="fr-FR" sz="1200" dirty="0" smtClean="0"/>
              <a:t> </a:t>
            </a:r>
            <a:r>
              <a:rPr lang="fr-FR" sz="1200" dirty="0" err="1" smtClean="0"/>
              <a:t>c-</a:t>
            </a:r>
            <a:r>
              <a:rPr lang="fr-FR" sz="1200" dirty="0" smtClean="0"/>
              <a:t> Quelle est l’une des espèces actuelles la plus proche du </a:t>
            </a:r>
            <a:r>
              <a:rPr lang="fr-FR" sz="1200" dirty="0" err="1" smtClean="0"/>
              <a:t>Coelophysis</a:t>
            </a:r>
            <a:r>
              <a:rPr lang="fr-FR" sz="1200" dirty="0" smtClean="0"/>
              <a:t> ? </a:t>
            </a:r>
            <a:r>
              <a:rPr lang="fr-FR" sz="1200" dirty="0" smtClean="0"/>
              <a:t> </a:t>
            </a:r>
          </a:p>
          <a:p>
            <a:endParaRPr lang="fr-FR" sz="1200" dirty="0" smtClean="0"/>
          </a:p>
          <a:p>
            <a:r>
              <a:rPr lang="fr-FR" sz="1200" dirty="0" err="1" smtClean="0"/>
              <a:t>d</a:t>
            </a:r>
            <a:r>
              <a:rPr lang="fr-FR" sz="1200" dirty="0" err="1" smtClean="0"/>
              <a:t>-</a:t>
            </a:r>
            <a:r>
              <a:rPr lang="fr-FR" sz="1200" dirty="0" smtClean="0"/>
              <a:t> Quel critère permet de regrouper dans un même groupe les dinosaures, les crocodiles et les oiseaux ? </a:t>
            </a:r>
            <a:r>
              <a:rPr lang="fr-FR" sz="1200" dirty="0" smtClean="0"/>
              <a:t> </a:t>
            </a:r>
          </a:p>
          <a:p>
            <a:endParaRPr lang="fr-FR" sz="1200" dirty="0" smtClean="0"/>
          </a:p>
          <a:p>
            <a:r>
              <a:rPr lang="fr-FR" sz="1200" dirty="0" smtClean="0"/>
              <a:t> </a:t>
            </a:r>
            <a:r>
              <a:rPr lang="fr-FR" sz="1200" dirty="0" err="1" smtClean="0"/>
              <a:t>e-</a:t>
            </a:r>
            <a:r>
              <a:rPr lang="fr-FR" sz="1200" dirty="0" smtClean="0"/>
              <a:t> Que traduisent les formes de groupes emboîtés</a:t>
            </a:r>
            <a:r>
              <a:rPr lang="fr-FR" sz="1200" dirty="0" smtClean="0"/>
              <a:t> ou </a:t>
            </a:r>
            <a:r>
              <a:rPr lang="fr-FR" sz="1200" dirty="0" smtClean="0"/>
              <a:t>la forme d’arbre de la classification ?</a:t>
            </a:r>
            <a:endParaRPr lang="fr-FR" sz="1200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2335193"/>
            <a:ext cx="6823206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u="sng" dirty="0" smtClean="0">
                <a:solidFill>
                  <a:srgbClr val="FF0000"/>
                </a:solidFill>
              </a:rPr>
              <a:t>Bilan :</a:t>
            </a:r>
          </a:p>
          <a:p>
            <a:endParaRPr lang="fr-FR" sz="1400" u="sng" dirty="0" smtClean="0">
              <a:solidFill>
                <a:srgbClr val="FF0000"/>
              </a:solidFill>
            </a:endParaRPr>
          </a:p>
          <a:p>
            <a:endParaRPr lang="fr-FR" sz="1400" u="sng" dirty="0" smtClean="0">
              <a:solidFill>
                <a:srgbClr val="FF0000"/>
              </a:solidFill>
            </a:endParaRPr>
          </a:p>
          <a:p>
            <a:endParaRPr lang="fr-FR" sz="1400" dirty="0" smtClean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3454400"/>
            <a:ext cx="68232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Conclusion : La modification de </a:t>
            </a:r>
            <a:r>
              <a:rPr lang="fr-FR" b="1" dirty="0" smtClean="0"/>
              <a:t>la ………………………..au </a:t>
            </a:r>
            <a:r>
              <a:rPr lang="fr-FR" b="1" dirty="0" smtClean="0"/>
              <a:t>cours du temps, les liens de</a:t>
            </a:r>
            <a:r>
              <a:rPr lang="fr-FR" b="1" dirty="0" smtClean="0"/>
              <a:t> ………………………. entre </a:t>
            </a:r>
            <a:r>
              <a:rPr lang="fr-FR" b="1" dirty="0" smtClean="0"/>
              <a:t>tous les êtres vivants, les liens de parenté entre espèces</a:t>
            </a:r>
            <a:r>
              <a:rPr lang="fr-FR" b="1" dirty="0" smtClean="0"/>
              <a:t> ……………………….. et ……………………………….. </a:t>
            </a:r>
            <a:r>
              <a:rPr lang="fr-FR" b="1" dirty="0" smtClean="0"/>
              <a:t>sont des arguments scientifiques qui ont permis l’émergence de la théorie de </a:t>
            </a:r>
            <a:r>
              <a:rPr lang="fr-FR" b="1" dirty="0" smtClean="0"/>
              <a:t>l’……………………….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729" y="4931728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II</a:t>
            </a:r>
            <a:r>
              <a:rPr lang="fr-FR" sz="1400" dirty="0" smtClean="0">
                <a:solidFill>
                  <a:srgbClr val="FF0000"/>
                </a:solidFill>
              </a:rPr>
              <a:t>.</a:t>
            </a:r>
            <a:r>
              <a:rPr lang="fr-FR" sz="1400" dirty="0" smtClean="0">
                <a:solidFill>
                  <a:srgbClr val="FF0000"/>
                </a:solidFill>
              </a:rPr>
              <a:t>/ Les </a:t>
            </a:r>
            <a:r>
              <a:rPr lang="fr-FR" sz="1400" dirty="0" smtClean="0">
                <a:solidFill>
                  <a:srgbClr val="FF0000"/>
                </a:solidFill>
              </a:rPr>
              <a:t>moteurs </a:t>
            </a:r>
            <a:r>
              <a:rPr lang="fr-FR" sz="1400" dirty="0" smtClean="0">
                <a:solidFill>
                  <a:srgbClr val="FF0000"/>
                </a:solidFill>
              </a:rPr>
              <a:t>de l’évolution.</a:t>
            </a:r>
            <a:endParaRPr lang="fr-FR" sz="1400" dirty="0" smtClean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494634"/>
            <a:ext cx="34347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/>
              <a:t>Blog </a:t>
            </a:r>
            <a:r>
              <a:rPr lang="fr-FR" sz="1400" b="1" dirty="0" smtClean="0"/>
              <a:t>: L’apparition des nouveaux caractères. </a:t>
            </a:r>
            <a:endParaRPr lang="fr-FR" sz="1400" dirty="0"/>
          </a:p>
        </p:txBody>
      </p:sp>
      <p:pic>
        <p:nvPicPr>
          <p:cNvPr id="10" name="Image 9" descr="Capture d’écran 2018-04-09 à 21.48.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679" y="6051550"/>
            <a:ext cx="5372100" cy="27559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5186857"/>
            <a:ext cx="26448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/>
              <a:t>Blog </a:t>
            </a:r>
            <a:r>
              <a:rPr lang="fr-FR" sz="1400" b="1" dirty="0" smtClean="0"/>
              <a:t>: Les moteurs de l’évolution.</a:t>
            </a:r>
            <a:endParaRPr lang="fr-FR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200" y="254000"/>
            <a:ext cx="6210300" cy="5447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/>
              <a:t>1.</a:t>
            </a:r>
            <a:r>
              <a:rPr lang="fr-FR" sz="1200" dirty="0" smtClean="0"/>
              <a:t>/ Quels sont les caractères qui sont propres à l’Homo sapiens (=caractères spécifiques) et ceux hérités d’un ancêtre </a:t>
            </a:r>
            <a:r>
              <a:rPr lang="fr-FR" sz="1200" dirty="0" smtClean="0"/>
              <a:t>?</a:t>
            </a:r>
          </a:p>
          <a:p>
            <a:endParaRPr lang="fr-FR" sz="1200" dirty="0" smtClean="0"/>
          </a:p>
          <a:p>
            <a:endParaRPr lang="fr-FR" sz="1200" dirty="0" smtClean="0"/>
          </a:p>
          <a:p>
            <a:r>
              <a:rPr lang="fr-FR" sz="1200" dirty="0" smtClean="0"/>
              <a:t>2</a:t>
            </a:r>
            <a:r>
              <a:rPr lang="fr-FR" sz="1200" dirty="0" smtClean="0"/>
              <a:t>.</a:t>
            </a:r>
            <a:r>
              <a:rPr lang="fr-FR" sz="1200" dirty="0" smtClean="0"/>
              <a:t>/ D'après l'extrait de vidéo de l'émission E=M6 , quelle est l'origine des nouveaux caractères dans la lignée  humaine</a:t>
            </a:r>
            <a:r>
              <a:rPr lang="fr-FR" sz="1200" dirty="0" smtClean="0"/>
              <a:t>?</a:t>
            </a:r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r>
              <a:rPr lang="fr-FR" sz="1200" dirty="0" smtClean="0"/>
              <a:t>3</a:t>
            </a:r>
            <a:r>
              <a:rPr lang="fr-FR" sz="1200" dirty="0" smtClean="0"/>
              <a:t>.</a:t>
            </a:r>
            <a:r>
              <a:rPr lang="fr-FR" sz="1200" dirty="0" smtClean="0"/>
              <a:t>/ D'après vous, quelle représentation, A ou B, est la plus adaptée pour illustrer l'évolution de la lignée humaine </a:t>
            </a:r>
            <a:r>
              <a:rPr lang="fr-FR" sz="1200" dirty="0" smtClean="0"/>
              <a:t>?</a:t>
            </a:r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r>
              <a:rPr lang="fr-FR" sz="1200" dirty="0" smtClean="0"/>
              <a:t>5./ Est-ce que l'homme descend réellement du singe ?</a:t>
            </a:r>
            <a:endParaRPr lang="fr-FR" sz="1200" dirty="0"/>
          </a:p>
        </p:txBody>
      </p:sp>
      <p:pic>
        <p:nvPicPr>
          <p:cNvPr id="5" name="Image 4" descr="Capture d’écran 2018-04-09 à 21.52.0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0" y="2787650"/>
            <a:ext cx="2677767" cy="1549400"/>
          </a:xfrm>
          <a:prstGeom prst="rect">
            <a:avLst/>
          </a:prstGeom>
        </p:spPr>
      </p:pic>
      <p:pic>
        <p:nvPicPr>
          <p:cNvPr id="6" name="Image 5" descr="Capture d’écran 2018-04-09 à 21.52.2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7967" y="2514600"/>
            <a:ext cx="3896967" cy="2793556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30200" y="4337050"/>
            <a:ext cx="2677767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 – Evolution linéaire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149033" y="4483616"/>
            <a:ext cx="2755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 – Evolution buissonnante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0" y="6246793"/>
            <a:ext cx="6823206" cy="26776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u="sng" dirty="0" smtClean="0">
                <a:solidFill>
                  <a:srgbClr val="FF0000"/>
                </a:solidFill>
              </a:rPr>
              <a:t>Bilan :</a:t>
            </a:r>
          </a:p>
          <a:p>
            <a:endParaRPr lang="fr-FR" sz="1400" u="sng" dirty="0" smtClean="0">
              <a:solidFill>
                <a:srgbClr val="FF0000"/>
              </a:solidFill>
            </a:endParaRPr>
          </a:p>
          <a:p>
            <a:endParaRPr lang="fr-FR" sz="1400" u="sng" dirty="0" smtClean="0">
              <a:solidFill>
                <a:srgbClr val="FF0000"/>
              </a:solidFill>
            </a:endParaRPr>
          </a:p>
          <a:p>
            <a:endParaRPr lang="fr-FR" sz="1400" u="sng" dirty="0" smtClean="0">
              <a:solidFill>
                <a:srgbClr val="FF0000"/>
              </a:solidFill>
            </a:endParaRPr>
          </a:p>
          <a:p>
            <a:endParaRPr lang="fr-FR" sz="1400" u="sng" dirty="0" smtClean="0">
              <a:solidFill>
                <a:srgbClr val="FF0000"/>
              </a:solidFill>
            </a:endParaRPr>
          </a:p>
          <a:p>
            <a:endParaRPr lang="fr-FR" sz="1400" u="sng" dirty="0" smtClean="0">
              <a:solidFill>
                <a:srgbClr val="FF0000"/>
              </a:solidFill>
            </a:endParaRPr>
          </a:p>
          <a:p>
            <a:endParaRPr lang="fr-FR" sz="1400" u="sng" dirty="0" smtClean="0">
              <a:solidFill>
                <a:srgbClr val="FF0000"/>
              </a:solidFill>
            </a:endParaRPr>
          </a:p>
          <a:p>
            <a:endParaRPr lang="fr-FR" sz="1400" u="sng" dirty="0" smtClean="0">
              <a:solidFill>
                <a:srgbClr val="FF0000"/>
              </a:solidFill>
            </a:endParaRPr>
          </a:p>
          <a:p>
            <a:endParaRPr lang="fr-FR" sz="1400" u="sng" dirty="0" smtClean="0">
              <a:solidFill>
                <a:srgbClr val="FF0000"/>
              </a:solidFill>
            </a:endParaRPr>
          </a:p>
          <a:p>
            <a:endParaRPr lang="fr-FR" sz="1400" u="sng" dirty="0" smtClean="0">
              <a:solidFill>
                <a:srgbClr val="FF0000"/>
              </a:solidFill>
            </a:endParaRPr>
          </a:p>
          <a:p>
            <a:endParaRPr lang="fr-FR" sz="1400" u="sng" dirty="0" smtClean="0">
              <a:solidFill>
                <a:srgbClr val="FF0000"/>
              </a:solidFill>
            </a:endParaRPr>
          </a:p>
          <a:p>
            <a:endParaRPr lang="fr-FR" sz="1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90500"/>
            <a:ext cx="36065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/>
              <a:t>Blog </a:t>
            </a:r>
            <a:r>
              <a:rPr lang="fr-FR" sz="1400" b="1" dirty="0" smtClean="0"/>
              <a:t>: Une source de tri, la sélection naturelle. </a:t>
            </a:r>
            <a:endParaRPr lang="fr-FR" sz="1400" dirty="0"/>
          </a:p>
        </p:txBody>
      </p:sp>
      <p:sp>
        <p:nvSpPr>
          <p:cNvPr id="5" name="Rectangle 4"/>
          <p:cNvSpPr/>
          <p:nvPr/>
        </p:nvSpPr>
        <p:spPr>
          <a:xfrm>
            <a:off x="355600" y="1003300"/>
            <a:ext cx="6223000" cy="6740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/>
              <a:t>1- Nommer la forme de phalène présente en 1830 en Angleterre</a:t>
            </a:r>
            <a:r>
              <a:rPr lang="fr-FR" sz="1200" dirty="0" smtClean="0"/>
              <a:t>.</a:t>
            </a:r>
          </a:p>
          <a:p>
            <a:endParaRPr lang="fr-FR" sz="1200" dirty="0" smtClean="0"/>
          </a:p>
          <a:p>
            <a:endParaRPr lang="fr-FR" sz="1200" dirty="0" smtClean="0"/>
          </a:p>
          <a:p>
            <a:r>
              <a:rPr lang="fr-FR" sz="1200" dirty="0" smtClean="0"/>
              <a:t>2</a:t>
            </a:r>
            <a:r>
              <a:rPr lang="fr-FR" sz="1200" dirty="0" smtClean="0"/>
              <a:t>- Nommer les formes de phalène présentes en 1950 en Angleterre. Expliquer l’apparition de cette nouvelle forme</a:t>
            </a:r>
            <a:r>
              <a:rPr lang="fr-FR" sz="1200" dirty="0" smtClean="0"/>
              <a:t>.</a:t>
            </a:r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r>
              <a:rPr lang="fr-FR" sz="1200" dirty="0" smtClean="0"/>
              <a:t>3</a:t>
            </a:r>
            <a:r>
              <a:rPr lang="fr-FR" sz="1200" dirty="0" smtClean="0"/>
              <a:t>- Nommer la forme de phalène la plus fréquente à Dean End Wood (milieu rural ) en 1950</a:t>
            </a:r>
            <a:r>
              <a:rPr lang="fr-FR" sz="1200" dirty="0" smtClean="0"/>
              <a:t>.</a:t>
            </a:r>
          </a:p>
          <a:p>
            <a:endParaRPr lang="fr-FR" sz="1200" dirty="0" smtClean="0"/>
          </a:p>
          <a:p>
            <a:endParaRPr lang="fr-FR" sz="1200" dirty="0" smtClean="0"/>
          </a:p>
          <a:p>
            <a:r>
              <a:rPr lang="fr-FR" sz="1200" dirty="0" smtClean="0"/>
              <a:t>4</a:t>
            </a:r>
            <a:r>
              <a:rPr lang="fr-FR" sz="1200" dirty="0" smtClean="0"/>
              <a:t>- Nommer la forme de phalène la plus fréquente à Birmingham (milieu urbain ) en </a:t>
            </a:r>
            <a:r>
              <a:rPr lang="fr-FR" sz="1200" dirty="0" smtClean="0"/>
              <a:t>1950</a:t>
            </a:r>
          </a:p>
          <a:p>
            <a:endParaRPr lang="fr-FR" sz="1200" dirty="0" smtClean="0"/>
          </a:p>
          <a:p>
            <a:endParaRPr lang="fr-FR" sz="1200" dirty="0" smtClean="0"/>
          </a:p>
          <a:p>
            <a:r>
              <a:rPr lang="fr-FR" sz="1200" dirty="0" smtClean="0"/>
              <a:t>5</a:t>
            </a:r>
            <a:r>
              <a:rPr lang="fr-FR" sz="1200" dirty="0" smtClean="0"/>
              <a:t>- Expliquer quelle est la forme de phalène la plus facilement repérable par les prédateurs en milieu rural puis en milieu </a:t>
            </a:r>
            <a:r>
              <a:rPr lang="fr-FR" sz="1200" dirty="0" smtClean="0"/>
              <a:t>urbain.</a:t>
            </a:r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r>
              <a:rPr lang="fr-FR" sz="1200" dirty="0" smtClean="0"/>
              <a:t>6</a:t>
            </a:r>
            <a:r>
              <a:rPr lang="fr-FR" sz="1200" dirty="0" smtClean="0"/>
              <a:t>- Expliquer pourquoi la forme sombre est favorisée en milieu urbain.  Réitérer le raisonnement pour la forme claire en milieu rural</a:t>
            </a:r>
            <a:r>
              <a:rPr lang="fr-FR" sz="1200" dirty="0" smtClean="0"/>
              <a:t>. </a:t>
            </a:r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r>
              <a:rPr lang="fr-FR" sz="1200" dirty="0" smtClean="0"/>
              <a:t>La </a:t>
            </a:r>
            <a:r>
              <a:rPr lang="fr-FR" sz="1200" dirty="0" smtClean="0"/>
              <a:t>couleur du papillon est déterminée par le gène C. Ce gène présente 2 allèles : l’allèle C codant pour la couleur sombre et l’allèle c codant pour la couleur claire. La couleur claire n’apparaît que lorsque 2 allèles c sont présents</a:t>
            </a:r>
            <a:r>
              <a:rPr lang="fr-FR" sz="1200" dirty="0" smtClean="0"/>
              <a:t>.</a:t>
            </a:r>
          </a:p>
          <a:p>
            <a:endParaRPr lang="fr-FR" sz="1200" dirty="0" smtClean="0"/>
          </a:p>
          <a:p>
            <a:endParaRPr lang="fr-FR" sz="1200" dirty="0" smtClean="0"/>
          </a:p>
          <a:p>
            <a:r>
              <a:rPr lang="fr-FR" sz="1200" dirty="0" smtClean="0"/>
              <a:t>7</a:t>
            </a:r>
            <a:r>
              <a:rPr lang="fr-FR" sz="1200" dirty="0" smtClean="0"/>
              <a:t>- Déterminer l’allèle le plus fréquent en milieu rural et en milieu urbain.</a:t>
            </a:r>
            <a:endParaRPr lang="fr-FR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381000"/>
            <a:ext cx="6823206" cy="35394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u="sng" dirty="0" smtClean="0">
                <a:solidFill>
                  <a:srgbClr val="FF0000"/>
                </a:solidFill>
              </a:rPr>
              <a:t>Bilan :</a:t>
            </a:r>
          </a:p>
          <a:p>
            <a:endParaRPr lang="fr-FR" sz="1400" u="sng" dirty="0" smtClean="0">
              <a:solidFill>
                <a:srgbClr val="FF0000"/>
              </a:solidFill>
            </a:endParaRPr>
          </a:p>
          <a:p>
            <a:endParaRPr lang="fr-FR" sz="1400" u="sng" dirty="0" smtClean="0">
              <a:solidFill>
                <a:srgbClr val="FF0000"/>
              </a:solidFill>
            </a:endParaRPr>
          </a:p>
          <a:p>
            <a:endParaRPr lang="fr-FR" sz="1400" u="sng" dirty="0" smtClean="0">
              <a:solidFill>
                <a:srgbClr val="FF0000"/>
              </a:solidFill>
            </a:endParaRPr>
          </a:p>
          <a:p>
            <a:endParaRPr lang="fr-FR" sz="1400" u="sng" dirty="0" smtClean="0">
              <a:solidFill>
                <a:srgbClr val="FF0000"/>
              </a:solidFill>
            </a:endParaRPr>
          </a:p>
          <a:p>
            <a:endParaRPr lang="fr-FR" sz="1400" u="sng" dirty="0" smtClean="0">
              <a:solidFill>
                <a:srgbClr val="FF0000"/>
              </a:solidFill>
            </a:endParaRPr>
          </a:p>
          <a:p>
            <a:endParaRPr lang="fr-FR" sz="1400" u="sng" dirty="0" smtClean="0">
              <a:solidFill>
                <a:srgbClr val="FF0000"/>
              </a:solidFill>
            </a:endParaRPr>
          </a:p>
          <a:p>
            <a:endParaRPr lang="fr-FR" sz="1400" u="sng" dirty="0" smtClean="0">
              <a:solidFill>
                <a:srgbClr val="FF0000"/>
              </a:solidFill>
            </a:endParaRPr>
          </a:p>
          <a:p>
            <a:endParaRPr lang="fr-FR" sz="1400" u="sng" dirty="0" smtClean="0">
              <a:solidFill>
                <a:srgbClr val="FF0000"/>
              </a:solidFill>
            </a:endParaRPr>
          </a:p>
          <a:p>
            <a:endParaRPr lang="fr-FR" sz="1400" u="sng" dirty="0" smtClean="0">
              <a:solidFill>
                <a:srgbClr val="FF0000"/>
              </a:solidFill>
            </a:endParaRPr>
          </a:p>
          <a:p>
            <a:endParaRPr lang="fr-FR" sz="1400" u="sng" dirty="0" smtClean="0">
              <a:solidFill>
                <a:srgbClr val="FF0000"/>
              </a:solidFill>
            </a:endParaRPr>
          </a:p>
          <a:p>
            <a:endParaRPr lang="fr-FR" sz="1400" u="sng" dirty="0" smtClean="0">
              <a:solidFill>
                <a:srgbClr val="FF0000"/>
              </a:solidFill>
            </a:endParaRPr>
          </a:p>
          <a:p>
            <a:endParaRPr lang="fr-FR" sz="1400" u="sng" dirty="0" smtClean="0">
              <a:solidFill>
                <a:srgbClr val="FF0000"/>
              </a:solidFill>
            </a:endParaRPr>
          </a:p>
          <a:p>
            <a:endParaRPr lang="fr-FR" sz="1400" u="sng" dirty="0" smtClean="0">
              <a:solidFill>
                <a:srgbClr val="FF0000"/>
              </a:solidFill>
            </a:endParaRPr>
          </a:p>
          <a:p>
            <a:endParaRPr lang="fr-FR" sz="1400" u="sng" dirty="0" smtClean="0">
              <a:solidFill>
                <a:srgbClr val="FF0000"/>
              </a:solidFill>
            </a:endParaRPr>
          </a:p>
          <a:p>
            <a:endParaRPr lang="fr-FR" sz="1400" dirty="0" smtClean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73200" y="4149031"/>
            <a:ext cx="4143375" cy="481716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rgbClr val="FFFFFF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 sz="1400" dirty="0">
                <a:solidFill>
                  <a:schemeClr val="tx1"/>
                </a:solidFill>
                <a:ea typeface="ＭＳ Ｐゴシック" pitchFamily="-111" charset="-128"/>
                <a:cs typeface="ＭＳ Ｐゴシック" pitchFamily="-111" charset="-128"/>
              </a:rPr>
              <a:t>	</a:t>
            </a:r>
          </a:p>
          <a:p>
            <a:pPr>
              <a:defRPr/>
            </a:pPr>
            <a:endParaRPr lang="fr-FR" sz="1400" b="1" u="sng" dirty="0">
              <a:solidFill>
                <a:schemeClr val="tx1"/>
              </a:solidFill>
              <a:ea typeface="ＭＳ Ｐゴシック" pitchFamily="-111" charset="-128"/>
              <a:cs typeface="ＭＳ Ｐゴシック" pitchFamily="-111" charset="-128"/>
            </a:endParaRPr>
          </a:p>
          <a:p>
            <a:pPr>
              <a:defRPr/>
            </a:pPr>
            <a:r>
              <a:rPr lang="fr-FR" sz="1400" b="1" dirty="0">
                <a:solidFill>
                  <a:schemeClr val="tx1"/>
                </a:solidFill>
                <a:ea typeface="ＭＳ Ｐゴシック" pitchFamily="-111" charset="-128"/>
                <a:cs typeface="ＭＳ Ｐゴシック" pitchFamily="-111" charset="-128"/>
              </a:rPr>
              <a:t> 	</a:t>
            </a:r>
          </a:p>
          <a:p>
            <a:pPr>
              <a:defRPr/>
            </a:pPr>
            <a:r>
              <a:rPr lang="fr-FR" sz="1400" b="1" dirty="0">
                <a:solidFill>
                  <a:schemeClr val="tx1"/>
                </a:solidFill>
                <a:ea typeface="ＭＳ Ｐゴシック" pitchFamily="-111" charset="-128"/>
                <a:cs typeface="ＭＳ Ｐゴシック" pitchFamily="-111" charset="-128"/>
              </a:rPr>
              <a:t>	</a:t>
            </a:r>
          </a:p>
          <a:p>
            <a:pPr>
              <a:defRPr/>
            </a:pPr>
            <a:r>
              <a:rPr lang="fr-FR" sz="1400" b="1" dirty="0">
                <a:solidFill>
                  <a:schemeClr val="tx1"/>
                </a:solidFill>
                <a:ea typeface="ＭＳ Ｐゴシック" pitchFamily="-111" charset="-128"/>
                <a:cs typeface="ＭＳ Ｐゴシック" pitchFamily="-111" charset="-128"/>
              </a:rPr>
              <a:t>		</a:t>
            </a:r>
            <a:r>
              <a:rPr lang="fr-FR" sz="1400" b="1" u="sng" dirty="0">
                <a:solidFill>
                  <a:schemeClr val="tx1"/>
                </a:solidFill>
                <a:ea typeface="ＭＳ Ｐゴシック" pitchFamily="-111" charset="-128"/>
                <a:cs typeface="ＭＳ Ｐゴシック" pitchFamily="-111" charset="-128"/>
              </a:rPr>
              <a:t>A la fin de ce chapitre, je dois :</a:t>
            </a:r>
          </a:p>
          <a:p>
            <a:pPr>
              <a:defRPr/>
            </a:pPr>
            <a:endParaRPr lang="fr-FR" sz="1400" dirty="0" smtClean="0">
              <a:solidFill>
                <a:schemeClr val="tx1"/>
              </a:solidFill>
              <a:ea typeface="ＭＳ Ｐゴシック" pitchFamily="-111" charset="-128"/>
              <a:cs typeface="ＭＳ Ｐゴシック" pitchFamily="-111" charset="-128"/>
            </a:endParaRPr>
          </a:p>
          <a:p>
            <a:pPr>
              <a:defRPr/>
            </a:pPr>
            <a:endParaRPr lang="fr-FR" sz="1400" dirty="0" smtClean="0">
              <a:solidFill>
                <a:schemeClr val="tx1"/>
              </a:solidFill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buFont typeface="Wingdings" pitchFamily="-112" charset="2"/>
              <a:buChar char="q"/>
              <a:defRPr/>
            </a:pPr>
            <a:r>
              <a:rPr lang="fr-FR" sz="1400" dirty="0" smtClean="0">
                <a:solidFill>
                  <a:schemeClr val="tx1"/>
                </a:solidFill>
                <a:ea typeface="ＭＳ Ｐゴシック" pitchFamily="-112" charset="-128"/>
                <a:cs typeface="ＭＳ Ｐゴシック" pitchFamily="-112" charset="-128"/>
              </a:rPr>
              <a:t> Savoir comparer les caractères des espèces et lire un arbre de parenté.</a:t>
            </a:r>
          </a:p>
          <a:p>
            <a:pPr>
              <a:buFont typeface="Wingdings" pitchFamily="-112" charset="2"/>
              <a:buChar char="q"/>
              <a:defRPr/>
            </a:pPr>
            <a:r>
              <a:rPr lang="fr-FR" sz="1400" dirty="0" smtClean="0">
                <a:solidFill>
                  <a:schemeClr val="tx1"/>
                </a:solidFill>
                <a:ea typeface="ＭＳ Ｐゴシック" pitchFamily="-112" charset="-128"/>
                <a:cs typeface="ＭＳ Ｐゴシック" pitchFamily="-112" charset="-128"/>
              </a:rPr>
              <a:t> Classer les espèces sous forme de groupes emboîtés.</a:t>
            </a:r>
          </a:p>
          <a:p>
            <a:pPr>
              <a:buFont typeface="Wingdings" pitchFamily="-112" charset="2"/>
              <a:buChar char="q"/>
              <a:defRPr/>
            </a:pPr>
            <a:r>
              <a:rPr lang="fr-FR" sz="1400" dirty="0" smtClean="0">
                <a:solidFill>
                  <a:schemeClr val="tx1"/>
                </a:solidFill>
                <a:ea typeface="ＭＳ Ｐゴシック" pitchFamily="-112" charset="-128"/>
                <a:cs typeface="ＭＳ Ｐゴシック" pitchFamily="-112" charset="-128"/>
              </a:rPr>
              <a:t>Discuter la place d’une espèce dans le processus d’évolution en fonction des attributs qu’elle possède.</a:t>
            </a:r>
          </a:p>
          <a:p>
            <a:pPr>
              <a:buFont typeface="Wingdings" pitchFamily="-112" charset="2"/>
              <a:buChar char="q"/>
              <a:defRPr/>
            </a:pPr>
            <a:r>
              <a:rPr lang="fr-FR" sz="1400" dirty="0" smtClean="0">
                <a:solidFill>
                  <a:schemeClr val="tx1"/>
                </a:solidFill>
                <a:ea typeface="ＭＳ Ｐゴシック" pitchFamily="-112" charset="-128"/>
                <a:cs typeface="ＭＳ Ｐゴシック" pitchFamily="-112" charset="-128"/>
              </a:rPr>
              <a:t> Connaître les trois arguments en faveur de l’évolution des espèces et savoir les expliquer</a:t>
            </a:r>
            <a:r>
              <a:rPr lang="fr-FR" sz="1400" dirty="0" smtClean="0">
                <a:solidFill>
                  <a:schemeClr val="tx1"/>
                </a:solidFill>
                <a:ea typeface="ＭＳ Ｐゴシック" pitchFamily="-112" charset="-128"/>
                <a:cs typeface="ＭＳ Ｐゴシック" pitchFamily="-112" charset="-128"/>
              </a:rPr>
              <a:t>.</a:t>
            </a:r>
            <a:endParaRPr lang="fr-FR" sz="1400" dirty="0" smtClean="0">
              <a:solidFill>
                <a:schemeClr val="tx1"/>
              </a:solidFill>
              <a:ea typeface="ＭＳ Ｐゴシック" pitchFamily="-111" charset="-128"/>
              <a:cs typeface="ＭＳ Ｐゴシック" pitchFamily="-111" charset="-128"/>
            </a:endParaRPr>
          </a:p>
          <a:p>
            <a:pPr>
              <a:buFont typeface="Wingdings" pitchFamily="-111" charset="2"/>
              <a:buChar char="q"/>
              <a:defRPr/>
            </a:pPr>
            <a:r>
              <a:rPr lang="fr-FR" sz="1400" dirty="0">
                <a:solidFill>
                  <a:schemeClr val="tx1"/>
                </a:solidFill>
                <a:ea typeface="ＭＳ Ｐゴシック" pitchFamily="-111" charset="-128"/>
                <a:cs typeface="ＭＳ Ｐゴシック" pitchFamily="-111" charset="-128"/>
              </a:rPr>
              <a:t> Savoir expliquer les mots suivants : mutation, sélection naturelle, caractère propre, caractère hérité d’un ancêtre commun</a:t>
            </a:r>
            <a:r>
              <a:rPr lang="fr-FR" sz="1400" dirty="0" smtClean="0">
                <a:solidFill>
                  <a:schemeClr val="tx1"/>
                </a:solidFill>
                <a:ea typeface="ＭＳ Ｐゴシック" pitchFamily="-111" charset="-128"/>
                <a:cs typeface="ＭＳ Ｐゴシック" pitchFamily="-111" charset="-128"/>
              </a:rPr>
              <a:t>.</a:t>
            </a:r>
          </a:p>
          <a:p>
            <a:pPr>
              <a:buFont typeface="Wingdings" pitchFamily="-111" charset="2"/>
              <a:buChar char="q"/>
              <a:defRPr/>
            </a:pPr>
            <a:r>
              <a:rPr lang="fr-FR" sz="1400" dirty="0">
                <a:solidFill>
                  <a:schemeClr val="tx1"/>
                </a:solidFill>
                <a:ea typeface="ＭＳ Ｐゴシック" pitchFamily="-111" charset="-128"/>
                <a:cs typeface="ＭＳ Ｐゴシック" pitchFamily="-111" charset="-128"/>
              </a:rPr>
              <a:t> Savoir expliquer correctement le principe de la sélection </a:t>
            </a:r>
            <a:r>
              <a:rPr lang="fr-FR" sz="1400">
                <a:solidFill>
                  <a:schemeClr val="tx1"/>
                </a:solidFill>
                <a:ea typeface="ＭＳ Ｐゴシック" pitchFamily="-111" charset="-128"/>
                <a:cs typeface="ＭＳ Ｐゴシック" pitchFamily="-111" charset="-128"/>
              </a:rPr>
              <a:t>naturelle</a:t>
            </a:r>
            <a:r>
              <a:rPr lang="fr-FR" sz="1400" smtClean="0">
                <a:solidFill>
                  <a:schemeClr val="tx1"/>
                </a:solidFill>
                <a:ea typeface="ＭＳ Ｐゴシック" pitchFamily="-111" charset="-128"/>
                <a:cs typeface="ＭＳ Ｐゴシック" pitchFamily="-111" charset="-128"/>
              </a:rPr>
              <a:t>.</a:t>
            </a:r>
          </a:p>
          <a:p>
            <a:pPr>
              <a:buFont typeface="Wingdings" pitchFamily="-111" charset="2"/>
              <a:buChar char="q"/>
              <a:defRPr/>
            </a:pPr>
            <a:r>
              <a:rPr lang="fr-FR" sz="1400" dirty="0">
                <a:solidFill>
                  <a:schemeClr val="tx1"/>
                </a:solidFill>
                <a:ea typeface="ＭＳ Ｐゴシック" pitchFamily="-111" charset="-128"/>
                <a:cs typeface="ＭＳ Ｐゴシック" pitchFamily="-111" charset="-128"/>
              </a:rPr>
              <a:t>Repérer les caractères propres et les caractères hérités d’un ancêtre commun chez une espèce donnée.</a:t>
            </a:r>
          </a:p>
          <a:p>
            <a:pPr>
              <a:defRPr/>
            </a:pPr>
            <a:r>
              <a:rPr lang="fr-FR" sz="1400" dirty="0">
                <a:solidFill>
                  <a:schemeClr val="tx1"/>
                </a:solidFill>
                <a:ea typeface="ＭＳ Ｐゴシック" pitchFamily="-111" charset="-128"/>
                <a:cs typeface="ＭＳ Ｐゴシック" pitchFamily="-111" charset="-128"/>
              </a:rPr>
              <a:t>.</a:t>
            </a:r>
          </a:p>
          <a:p>
            <a:pPr>
              <a:buFont typeface="Wingdings" pitchFamily="-111" charset="2"/>
              <a:buChar char="q"/>
              <a:defRPr/>
            </a:pPr>
            <a:endParaRPr lang="fr-FR" sz="1400" dirty="0">
              <a:solidFill>
                <a:schemeClr val="tx1"/>
              </a:solidFill>
              <a:ea typeface="ＭＳ Ｐゴシック" pitchFamily="-111" charset="-128"/>
              <a:cs typeface="ＭＳ Ｐゴシック" pitchFamily="-111" charset="-128"/>
            </a:endParaRPr>
          </a:p>
          <a:p>
            <a:pPr>
              <a:buFont typeface="Wingdings" pitchFamily="-111" charset="2"/>
              <a:buChar char="q"/>
              <a:defRPr/>
            </a:pPr>
            <a:endParaRPr lang="fr-FR" sz="1400" dirty="0">
              <a:solidFill>
                <a:schemeClr val="tx1"/>
              </a:solidFill>
              <a:ea typeface="ＭＳ Ｐゴシック" pitchFamily="-111" charset="-128"/>
              <a:cs typeface="ＭＳ Ｐゴシック" pitchFamily="-111" charset="-128"/>
            </a:endParaRPr>
          </a:p>
          <a:p>
            <a:pPr>
              <a:buClr>
                <a:schemeClr val="tx1"/>
              </a:buClr>
              <a:buFont typeface="Wingdings" pitchFamily="-111" charset="2"/>
              <a:buChar char="q"/>
              <a:defRPr/>
            </a:pPr>
            <a:endParaRPr lang="fr-FR" sz="1400" dirty="0">
              <a:solidFill>
                <a:schemeClr val="tx1"/>
              </a:solidFill>
              <a:ea typeface="ＭＳ Ｐゴシック" pitchFamily="-111" charset="-128"/>
              <a:cs typeface="ＭＳ Ｐゴシック" pitchFamily="-111" charset="-128"/>
            </a:endParaRPr>
          </a:p>
          <a:p>
            <a:pPr>
              <a:buClr>
                <a:schemeClr val="tx1"/>
              </a:buClr>
              <a:buFont typeface="Wingdings" pitchFamily="-111" charset="2"/>
              <a:buChar char="q"/>
              <a:defRPr/>
            </a:pPr>
            <a:endParaRPr lang="fr-FR" sz="1400" dirty="0">
              <a:solidFill>
                <a:schemeClr val="tx1"/>
              </a:solidFill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846</Words>
  <Application>Microsoft Macintosh PowerPoint</Application>
  <PresentationFormat>Présentation à l'écran (4:3)</PresentationFormat>
  <Paragraphs>144</Paragraphs>
  <Slides>6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Sophie Termeau</dc:creator>
  <cp:lastModifiedBy>Sophie Termeau</cp:lastModifiedBy>
  <cp:revision>118</cp:revision>
  <dcterms:created xsi:type="dcterms:W3CDTF">2018-04-09T19:12:11Z</dcterms:created>
  <dcterms:modified xsi:type="dcterms:W3CDTF">2018-04-09T20:04:41Z</dcterms:modified>
</cp:coreProperties>
</file>