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87" r:id="rId6"/>
    <p:sldId id="259" r:id="rId7"/>
    <p:sldId id="260" r:id="rId8"/>
    <p:sldId id="261" r:id="rId9"/>
    <p:sldId id="262" r:id="rId10"/>
    <p:sldId id="274" r:id="rId11"/>
    <p:sldId id="263" r:id="rId12"/>
    <p:sldId id="275" r:id="rId13"/>
    <p:sldId id="264" r:id="rId14"/>
    <p:sldId id="276" r:id="rId15"/>
    <p:sldId id="265" r:id="rId16"/>
    <p:sldId id="277" r:id="rId17"/>
    <p:sldId id="266" r:id="rId18"/>
    <p:sldId id="278" r:id="rId19"/>
    <p:sldId id="279" r:id="rId20"/>
    <p:sldId id="267" r:id="rId21"/>
    <p:sldId id="280" r:id="rId22"/>
    <p:sldId id="269" r:id="rId23"/>
    <p:sldId id="281" r:id="rId24"/>
    <p:sldId id="270" r:id="rId25"/>
    <p:sldId id="282" r:id="rId26"/>
    <p:sldId id="271" r:id="rId27"/>
    <p:sldId id="283" r:id="rId28"/>
    <p:sldId id="272" r:id="rId29"/>
    <p:sldId id="284" r:id="rId30"/>
    <p:sldId id="285"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93F69C8-DDF8-450B-947B-C0B1D0110237}" type="datetimeFigureOut">
              <a:rPr lang="fr-FR" smtClean="0"/>
              <a:t>14/05/2020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99333611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3F69C8-DDF8-450B-947B-C0B1D0110237}" type="datetimeFigureOut">
              <a:rPr lang="fr-FR" smtClean="0"/>
              <a:t>14/05/2020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819325207"/>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3F69C8-DDF8-450B-947B-C0B1D0110237}" type="datetimeFigureOut">
              <a:rPr lang="fr-FR" smtClean="0"/>
              <a:t>14/05/2020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39489533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3F69C8-DDF8-450B-947B-C0B1D0110237}" type="datetimeFigureOut">
              <a:rPr lang="fr-FR" smtClean="0"/>
              <a:t>14/05/2020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38203728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93F69C8-DDF8-450B-947B-C0B1D0110237}" type="datetimeFigureOut">
              <a:rPr lang="fr-FR" smtClean="0"/>
              <a:t>14/05/2020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710608426"/>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93F69C8-DDF8-450B-947B-C0B1D0110237}" type="datetimeFigureOut">
              <a:rPr lang="fr-FR" smtClean="0"/>
              <a:t>14/05/2020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310504529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93F69C8-DDF8-450B-947B-C0B1D0110237}" type="datetimeFigureOut">
              <a:rPr lang="fr-FR" smtClean="0"/>
              <a:t>14/05/2020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23911971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93F69C8-DDF8-450B-947B-C0B1D0110237}" type="datetimeFigureOut">
              <a:rPr lang="fr-FR" smtClean="0"/>
              <a:t>14/05/2020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73978856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3F69C8-DDF8-450B-947B-C0B1D0110237}" type="datetimeFigureOut">
              <a:rPr lang="fr-FR" smtClean="0"/>
              <a:t>14/05/2020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45975167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93F69C8-DDF8-450B-947B-C0B1D0110237}" type="datetimeFigureOut">
              <a:rPr lang="fr-FR" smtClean="0"/>
              <a:t>14/05/2020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70506178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93F69C8-DDF8-450B-947B-C0B1D0110237}" type="datetimeFigureOut">
              <a:rPr lang="fr-FR" smtClean="0"/>
              <a:t>14/05/2020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578085785"/>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F69C8-DDF8-450B-947B-C0B1D0110237}" type="datetimeFigureOut">
              <a:rPr lang="fr-FR" smtClean="0"/>
              <a:t>14/05/2020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3AEE8-E99A-4030-A51C-A271822CDBC3}" type="slidenum">
              <a:rPr lang="fr-FR" smtClean="0"/>
              <a:t>‹N°›</a:t>
            </a:fld>
            <a:endParaRPr lang="fr-FR"/>
          </a:p>
        </p:txBody>
      </p:sp>
    </p:spTree>
    <p:extLst>
      <p:ext uri="{BB962C8B-B14F-4D97-AF65-F5344CB8AC3E}">
        <p14:creationId xmlns:p14="http://schemas.microsoft.com/office/powerpoint/2010/main" val="28796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wikipedia.org/wiki/Monoxy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r.wikipedia.org/wiki/Barque_solair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r.wikipedia.org/wiki/Tri%C3%A8r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pPr algn="l"/>
            <a:r>
              <a:rPr lang="fr-FR" b="1" dirty="0"/>
              <a:t>Histoire </a:t>
            </a:r>
            <a:br>
              <a:rPr lang="fr-FR" b="1" dirty="0"/>
            </a:br>
            <a:r>
              <a:rPr lang="fr-FR" b="1" dirty="0"/>
              <a:t>des bateaux</a:t>
            </a:r>
          </a:p>
        </p:txBody>
      </p:sp>
      <p:pic>
        <p:nvPicPr>
          <p:cNvPr id="20482" name="Picture 2" descr="http://4.bp.blogspot.com/-JX8MjGGrTco/UuAj4nM-5YI/AAAAAAAAA3g/yra6macwpnc/s1600/AAAAAAAAAAAAbateaux+fiche+premi%C3%A8res+embarc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32656"/>
            <a:ext cx="4318248" cy="617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83779"/>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4572000" cy="2308324"/>
          </a:xfrm>
          <a:prstGeom prst="rect">
            <a:avLst/>
          </a:prstGeom>
        </p:spPr>
        <p:txBody>
          <a:bodyPr>
            <a:spAutoFit/>
          </a:bodyPr>
          <a:lstStyle/>
          <a:p>
            <a:r>
              <a:rPr lang="fr-FR" dirty="0"/>
              <a:t>Les plus célèbres d'entre eux, </a:t>
            </a:r>
            <a:r>
              <a:rPr lang="fr-FR" b="1" dirty="0"/>
              <a:t>les drakkars</a:t>
            </a:r>
            <a:r>
              <a:rPr lang="fr-FR" dirty="0"/>
              <a:t>, atteignent une vingtaine de mètres de long, et disposent d'une quinzaine de paires d'avirons. Ils se composent de lattes de pin ou de chêne, reliées par des rivets de bronze. </a:t>
            </a:r>
          </a:p>
          <a:p>
            <a:r>
              <a:rPr lang="fr-FR" dirty="0"/>
              <a:t>C'est à bord de ces bateaux de guerre que les Vikings entreprirent des raids fructueux sur les côtes de l'Europe occidentale. </a:t>
            </a:r>
          </a:p>
        </p:txBody>
      </p:sp>
      <p:sp>
        <p:nvSpPr>
          <p:cNvPr id="3" name="Rectangle 2"/>
          <p:cNvSpPr/>
          <p:nvPr/>
        </p:nvSpPr>
        <p:spPr>
          <a:xfrm>
            <a:off x="683568" y="5445224"/>
            <a:ext cx="7920880" cy="923330"/>
          </a:xfrm>
          <a:prstGeom prst="rect">
            <a:avLst/>
          </a:prstGeom>
        </p:spPr>
        <p:txBody>
          <a:bodyPr wrap="square">
            <a:spAutoFit/>
          </a:bodyPr>
          <a:lstStyle/>
          <a:p>
            <a:r>
              <a:rPr lang="fr-FR" b="1" dirty="0"/>
              <a:t>Le </a:t>
            </a:r>
            <a:r>
              <a:rPr lang="fr-FR" b="1" dirty="0" err="1"/>
              <a:t>knarr</a:t>
            </a:r>
            <a:r>
              <a:rPr lang="fr-FR" dirty="0"/>
              <a:t>, plus petit et plus massif que le drakkar, servait essentiellement au transport : il fut utilisé par les Vikings dans leurs expéditions vers le Groenland et l'Islande. C'était un navire à voiles, mais équipé d'avirons d'appoint. </a:t>
            </a:r>
          </a:p>
        </p:txBody>
      </p:sp>
      <p:pic>
        <p:nvPicPr>
          <p:cNvPr id="4098" name="Picture 2" descr="http://www.celticattic.com/scandinavian/images/viking_knar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782693"/>
            <a:ext cx="5256584" cy="461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948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776864" cy="461665"/>
          </a:xfrm>
          <a:prstGeom prst="rect">
            <a:avLst/>
          </a:prstGeom>
        </p:spPr>
        <p:txBody>
          <a:bodyPr wrap="square">
            <a:spAutoFit/>
          </a:bodyPr>
          <a:lstStyle/>
          <a:p>
            <a:r>
              <a:rPr lang="fr-FR" sz="2400" b="1" dirty="0"/>
              <a:t>6 - Elles ont construit un empire : les galères romaines</a:t>
            </a:r>
            <a:endParaRPr lang="fr-FR" sz="2400" dirty="0"/>
          </a:p>
        </p:txBody>
      </p:sp>
      <p:pic>
        <p:nvPicPr>
          <p:cNvPr id="3" name="Image 2" descr="galere"/>
          <p:cNvPicPr/>
          <p:nvPr/>
        </p:nvPicPr>
        <p:blipFill>
          <a:blip r:embed="rId2">
            <a:extLst>
              <a:ext uri="{28A0092B-C50C-407E-A947-70E740481C1C}">
                <a14:useLocalDpi xmlns:a14="http://schemas.microsoft.com/office/drawing/2010/main" val="0"/>
              </a:ext>
            </a:extLst>
          </a:blip>
          <a:srcRect/>
          <a:stretch>
            <a:fillRect/>
          </a:stretch>
        </p:blipFill>
        <p:spPr bwMode="auto">
          <a:xfrm>
            <a:off x="563563" y="971760"/>
            <a:ext cx="7968877" cy="4273166"/>
          </a:xfrm>
          <a:prstGeom prst="rect">
            <a:avLst/>
          </a:prstGeom>
          <a:noFill/>
          <a:ln>
            <a:noFill/>
          </a:ln>
        </p:spPr>
      </p:pic>
      <p:sp>
        <p:nvSpPr>
          <p:cNvPr id="4" name="Rectangle 3"/>
          <p:cNvSpPr/>
          <p:nvPr/>
        </p:nvSpPr>
        <p:spPr>
          <a:xfrm>
            <a:off x="536677" y="5244926"/>
            <a:ext cx="7968877" cy="1200329"/>
          </a:xfrm>
          <a:prstGeom prst="rect">
            <a:avLst/>
          </a:prstGeom>
        </p:spPr>
        <p:txBody>
          <a:bodyPr wrap="square">
            <a:spAutoFit/>
          </a:bodyPr>
          <a:lstStyle/>
          <a:p>
            <a:r>
              <a:rPr lang="fr-FR" i="1" dirty="0"/>
              <a:t>Galère romaine</a:t>
            </a:r>
            <a:br>
              <a:rPr lang="fr-FR" i="1" dirty="0"/>
            </a:br>
            <a:r>
              <a:rPr lang="fr-FR" i="1" dirty="0"/>
              <a:t>Lorsqu'elles étaient conçues pour le combat, les galères romaines possédaient une coque renforcée qui les protégeait du feu et des projectiles. Les Romains utilisaient également des galères pour le commerce. </a:t>
            </a:r>
            <a:endParaRPr lang="fr-FR" dirty="0"/>
          </a:p>
        </p:txBody>
      </p:sp>
    </p:spTree>
    <p:extLst>
      <p:ext uri="{BB962C8B-B14F-4D97-AF65-F5344CB8AC3E}">
        <p14:creationId xmlns:p14="http://schemas.microsoft.com/office/powerpoint/2010/main" val="24753836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518067" cy="1200329"/>
          </a:xfrm>
          <a:prstGeom prst="rect">
            <a:avLst/>
          </a:prstGeom>
        </p:spPr>
        <p:txBody>
          <a:bodyPr wrap="square">
            <a:spAutoFit/>
          </a:bodyPr>
          <a:lstStyle/>
          <a:p>
            <a:r>
              <a:rPr lang="fr-FR" dirty="0"/>
              <a:t>Les Romains construisent divers types de navires de guerre , des galères dotées de passerelles pour se jeter à l'abordage des bâtiments ennemis ou équipées de catapultes. </a:t>
            </a:r>
          </a:p>
          <a:p>
            <a:r>
              <a:rPr lang="fr-FR" dirty="0"/>
              <a:t>Leurs navires de commerce mesurent environ 50 m de long et 15 m de large. </a:t>
            </a:r>
          </a:p>
          <a:p>
            <a:r>
              <a:rPr lang="fr-FR" dirty="0"/>
              <a:t>Ces grands navires de commerce étaient munis de voiles carrées disposées sur trois mâts. </a:t>
            </a:r>
          </a:p>
        </p:txBody>
      </p:sp>
      <p:sp>
        <p:nvSpPr>
          <p:cNvPr id="3" name="Rectangle 2"/>
          <p:cNvSpPr/>
          <p:nvPr/>
        </p:nvSpPr>
        <p:spPr>
          <a:xfrm>
            <a:off x="409368" y="2843237"/>
            <a:ext cx="2315771" cy="3139321"/>
          </a:xfrm>
          <a:prstGeom prst="rect">
            <a:avLst/>
          </a:prstGeom>
        </p:spPr>
        <p:txBody>
          <a:bodyPr wrap="square">
            <a:spAutoFit/>
          </a:bodyPr>
          <a:lstStyle/>
          <a:p>
            <a:r>
              <a:rPr lang="fr-FR" dirty="0"/>
              <a:t>Héritier des navires romains, le dromon, galère rapide et légère, fit son apparition au VIe siècle apr. J.-C. dans l'Empire byzantin. </a:t>
            </a:r>
          </a:p>
          <a:p>
            <a:r>
              <a:rPr lang="fr-FR" dirty="0"/>
              <a:t>Il était pourvu d'une voile triangulaire et fut utilisé jusqu'au XVe siècle. </a:t>
            </a:r>
          </a:p>
        </p:txBody>
      </p:sp>
      <p:pic>
        <p:nvPicPr>
          <p:cNvPr id="1028" name="Picture 4" descr="http://www.giorgioalbertini.com/images/varia/dromon.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1" b="9629"/>
          <a:stretch/>
        </p:blipFill>
        <p:spPr bwMode="auto">
          <a:xfrm>
            <a:off x="2696980" y="2060849"/>
            <a:ext cx="6216623" cy="439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54992"/>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851" y="476672"/>
            <a:ext cx="4411785" cy="461665"/>
          </a:xfrm>
          <a:prstGeom prst="rect">
            <a:avLst/>
          </a:prstGeom>
        </p:spPr>
        <p:txBody>
          <a:bodyPr wrap="none">
            <a:spAutoFit/>
          </a:bodyPr>
          <a:lstStyle/>
          <a:p>
            <a:r>
              <a:rPr lang="fr-FR" sz="2400" b="1" dirty="0"/>
              <a:t>7 - en Asie : les jonques chinoises</a:t>
            </a:r>
            <a:endParaRPr lang="fr-FR" sz="2400" dirty="0"/>
          </a:p>
        </p:txBody>
      </p:sp>
      <p:sp>
        <p:nvSpPr>
          <p:cNvPr id="4" name="Rectangle 3"/>
          <p:cNvSpPr/>
          <p:nvPr/>
        </p:nvSpPr>
        <p:spPr>
          <a:xfrm>
            <a:off x="419851" y="980728"/>
            <a:ext cx="2639981" cy="2031325"/>
          </a:xfrm>
          <a:prstGeom prst="rect">
            <a:avLst/>
          </a:prstGeom>
        </p:spPr>
        <p:txBody>
          <a:bodyPr wrap="square">
            <a:spAutoFit/>
          </a:bodyPr>
          <a:lstStyle/>
          <a:p>
            <a:r>
              <a:rPr lang="fr-FR" i="1" dirty="0"/>
              <a:t>Vers la même époque, les Chinois conçoivent l'un des navires les plus solides : la jonque, encore utilisée de nos jours par les populations du Sud-Est asiatique.</a:t>
            </a:r>
            <a:endParaRPr lang="fr-FR" dirty="0"/>
          </a:p>
        </p:txBody>
      </p:sp>
      <p:sp>
        <p:nvSpPr>
          <p:cNvPr id="5" name="Rectangle 4"/>
          <p:cNvSpPr/>
          <p:nvPr/>
        </p:nvSpPr>
        <p:spPr>
          <a:xfrm>
            <a:off x="419851" y="4965961"/>
            <a:ext cx="8352928" cy="1477328"/>
          </a:xfrm>
          <a:prstGeom prst="rect">
            <a:avLst/>
          </a:prstGeom>
        </p:spPr>
        <p:txBody>
          <a:bodyPr wrap="square">
            <a:spAutoFit/>
          </a:bodyPr>
          <a:lstStyle/>
          <a:p>
            <a:r>
              <a:rPr lang="fr-FR" dirty="0"/>
              <a:t>Ce type d'embarcation est pourvu d'une rame-gouvernail massive, située à l'intérieur d'un puits étanche. Les voiles d'une jonque sont constituées de panneaux horizontaux étroits, tissés ou tressés. Chacun d'entre eux est relié à sa propre écoute, de manière que chaque voile puisse être déployée ou ramenée rapidement. Les Chinois, grâce à leur système de voiles lattées, contribuèrent pour beaucoup à l'essor de la navigation. </a:t>
            </a:r>
          </a:p>
        </p:txBody>
      </p:sp>
      <p:pic>
        <p:nvPicPr>
          <p:cNvPr id="2050" name="Picture 2" descr="http://www.navistory.com/media/divers/orientaux/jonque_keying.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1171" y="938336"/>
            <a:ext cx="5249913" cy="401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53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GBgYGBgXFx4cGBgYGBgYGhkXHBgYHCggGBslHBwaITEkJSkrLi4uGB8zODQsNygtLisBCgoKDg0OGhAQGywkHyQsLCwsLCwsLCwsLCwsLCwsLCwsLCwsLCwsLCwsLCwsLCwsLCwsLCwsLCwsLCwsLCwsLP/AABEIALgBEQMBIgACEQEDEQH/xAAcAAACAgMBAQAAAAAAAAAAAAAEBQMGAAECBwj/xABHEAABAgMFBAcFBgMHAgcAAAABAhEAAyEEEjFBUQUiYXEGEzKBkaGxFELB0fAHI1JicuEzkrIVQ1NzgtLxosIWJDSDk8Pi/8QAGQEAAwEBAQAAAAAAAAAAAAAAAAECAwQF/8QAKBEAAgICAgEDAwUBAAAAAAAAAAECEQMSITFBBFFhEzKxFCKBkaFx/9oADAMBAAIRAxEAPwC/JREyZcdpTEyBFGpGmXEyER2kR3DEbSIwmNBUbBgEaJMaESRgEAGIMdgxoCOgIBHLxyYkKY00ICNo2I7aOTABDbLSmVLXNmFkISVqOgSHMeS7B+0i0JmKVOSJktalKuYLlhRJCUqzYUY0plD77YNsXJCLKk7083l/5SDXuUph3GPMEojnyzadI3xwtcnv2xekEi1JeTMBVmg0WOafiHEM70fOEucpJBSSCMCHBB4EGkXDY32jT5QCJw65OuEwd+Cu+vGCOZeRSxex7CFxirSACSQAMYo1l6WptKSZRok3VCgIJGBYxk62KVifpmeuca2Z6lktXSIAshL8VU8oWnas0l75fypwhVfjq/CKSQ0TtKY73vIfKGFk24odoAjwMV4GJErgsdIull2iheBY6GkFvFGQuGth2wU0U6k+YhWQ4exZXjbwuRtaUfeI5gwchQIcEEajCHZDRII2DGhGwYYjYjqNRuAR1GRqNvDAyMjTxkAyrhUTIMA2W0oWAULSoHQj0gtAhpmpOkx3CS3beTKmFBSSQKniQ4YaNnDmzTQtKVJwUARyIcUygsVEgEaaMmzkoF5aglOqiwrxMU7bXTAklFnoP8Q4n9KThzPgIblQqstdrtiZbXnqWDDl843ZLamYSEvTF48tnT1KJUpRUdSXPnEtj2jMll0LI76eGETuVqeqrmAYloj9tlu19L89G+YjzebtqcsuZhfEcOUQp2hMdwsj6/aDYND1YGArbb+rNboTqf8AnnHnUzak5QumYsitLxapc+sQXtYNg1LzP6Ry6qEzAtdAqfEYcYpe0Ok84bTRMShSpIkFCkgqd1rBvMlwWVcGGAMcAwh27tgSROSFFMyZLQmW2omBSi+RAr3REpMpJC3pHtg2y2TZ+CaS5Y0low8SSe+B7Ng74/QgGzpYBI5Hg0M1KpoI4ss7Z3emx3yc2iWDw4iE84rKVXDugsVj0HzgiZMMwsmkv3iMVcBw4wdKUAm6AAGZuDNEqTguTaWJZOuF+QPortX2Wc/92rdWOD0VzB8idY9VSrjHj9qslw0wOHyi5dCdsunqFneSNw6pHu8x6co6YTs4ckHHguIMSyzAwMdhUa2ZByp6SGCADrEYVA4MdgwAFJXG70QJVHYMABCVQXZbSpNUqI+vOF6TEiVQgLTs7a143VsDkcj8obxSEF4dbL2nd3Vl04A5j9opMzlD2H8Y0Yk6R1FGVGoyNxkMKNRkbjIBnznLLQ9R0hmXQkrmHB3VSmEV9MSJjJM3HqtoGdVarxa7vYs7gA8/SHB6XzUoYdW4oGT8MG7opyTB0vZ00oKwg3QHfhqBiRyhpgSW7aU2cXmLUqrsTujknAQODG0yFYkEc0mDLHKB3anE4UwGVdIPIyLqlUpzjRQdGglfaVkxw9eUaAvAh6OPU/GFdADhP04iRUpQDsW79SPUR2JIBYPgT6xuZJqBoG8yfjBsFEQMdAxHMDFowKh2BKTFG6aTPv0kZDzLN5GLopUUHpGxnqIrvKx1Ckg+kSwJLDms0wHzMblkzy+EseK/24xFKRfSAeyMs1HN/wAvrByBRnAHCOSTUXfk9LHBuKXj8m1EAABoySl9Y0Lo4xk2clNVUegGZ4AYnGMabOm1HsntCQUlJYfPKEptHVqBBIWCCAntOMDwrrBjzJhp92nh2jzPu90QWiyCUWGYBfWNsdR4bs5M6cv3JUek7F2h10mXMZioVGhBII8QYYAxW/s6tSS8pVfvEnkF0YDOoJ749Dm2JCElVwKOABBYuQHcNrHXF2jgfDEQMdgwT7OkOFYjAVqGd8Y6kpQUoN0BwXZz7zUGrRQgdESDjB+xSlUxaSksAWfgQMEuX8oczJoT90JV4THrXdLAAsod/dCE3RW0mOkxu1yOrmLQ73Sz6xGkwDCZaoIQt4BSqJkqgGO9l7SMuhqjzHKLJKmBQBBcHAxRguGGz9oql4VGY+WhhqVGcoX0WyMgeyWtMwOk8xmOcERoZGRkZGQAeD7K2eld2828FZVBGGJq8D2mVdKVBAZg4ckEtUnMB4O2Ed8CtWw5KOUdy1BklgTdFWf3RRx8YyOgiRdZurQScKMX8Yf2Ky3kqdKboF0Ms0YbpwLseOsV62T0hLKbCgAYEjW6YfbMngFQS73sPxAqOpckY+GsCAKkksHZ3UDXQnAc4RzZpFoWRj1kzu3j5QVYAoFQWDeSTiHIO8+PGBbcQm0qbVzhiUgnhxhJ8lPoBn25N6Y6t5CQtXAF64NkYrfRy2TJYUVVSs3yOKi5KXzd4m6TqQnrC4C5ply+JlnrCo6tuIHeNY3IQAkVowf1jHNNx6N/T4lO7LHLnBSryS4KaEd8TTDUYwg2Dax7SlIDyybq95t5XZAORdn4Ed1ltyEJUEpKnCiC+gJD0EXF2rMpw1dC+0HeiNKo3ae1StPqkFJ2TOzlkZ1YU15fKNEZgpWzk5V8MaCPP7VMC1gtiVFzm5JNNHj0na2zpkmWVlJKQkm8AWBZVDxavhHntpUlM1NAwB8jGc21wbYo27+UEoSQMhHE1YTiR3xirYpVEAc8B4/KOpdiDhSy5105DKOSkvuPS2b+xfz4IUrUrsi6PxHHuT8/CCbPZAC+JOJNT4wQlso1EObfCNYYl2+WSiY2EBbUDpCtCx7/AN/WJymIbXPQEkKOP0POCF3wLMlq7C+g9u6u2SXLJUtKD/qUGP8AMBHts1OGddCddaR87WazrPZBByUXDHUDHHlH0DZp1+XLJqVJQT2quAX0j0MfseNlT7FO3TvSssOHv8MY1ZaiQxYutjoQcdY528qsr/j343YD/A/Wv4RT7M/A3sh/8zN5HMnNOkMEfxE8jly1hfZi9qm50PHNOkHppNRRu1ly1hksTbc/9RN/V8BASl4nGmWJ5Q72rYApVpW5CkMoaME1Hl5wklTroWoJvlKFKCdVDAVhFroTdJ9qmXZ1hKVpmrFxF4NVVCQoOHCbxocoE6N9KSEpTascpuR/W2H6sNWhb002uu1TLOhbXpcpKpgDFpywyg/5QD/PC8KSgchXQDjHNPK4ypHbiwKUbfB6rIINXocCMDEqQDR4ovQS3qEzq1lkTBuJ/ApNe4qS5I/KIvCXEbRkpKzmlFxdHcm0lJdJIPCHlg29lM/mHxHyiuzncmOrOkqLDIOeUUm/Bm4plz/tKV+NPjGoqV0f4ifP5RqK3ZnojzrZyz1g1p8R8YdbSRdUACzpfdpiF8+HhCGwn7wd3rDvbE8XkmpF3IP+PIQvBob9tJSEqagphwDFxGWFZ60NTeSwDMH8ssxAKJxxukhsub6esT7NtAM1KvzI4mj6O/c8TFsbCJar81RVireLOKk8DgxPjHW0LEpSutDMUXlC8AXClJJCXdrqR5wDZ5/37agD6blBdoO8OKSlmy3if6j4QL7h+CldKZV20y0qFRLGOYVUHwEDTrQQAlPbVhwB94/AZww6bTwLSgipEmSkD83VoPxhfZUBNTvLPaP1gI581KVs7vTJuFIJsouJCUUUKg/md3PF6xaZ1qExXWJwWSocAqrRS7RPA+WJPKHnRkTFSSLrlJIGZAIBD8XJgw3fPkn1UVSrwNrMv70F/dXUf5a4ZLmljvKx9UJiXaKEImygmWkOEvQZqKTno4hf7S6Vbo7SchgQsHPgPCOro4qsG2/bFJkKIKy90NwVQjHAikee2kXpqXAFCeTkx6j0vShFksqwhIUsgqYM/wB1nrUx5naCOvfgPjGOST2pex1YYLVN+4dKAGflHRwzwgY29IFKnhEE2etWG6Nc/D5xyKEn2eg8kelz/wADTPSHenfHEy3jBKSo/XdAZswNTvEZn5YRMggaxVQXyK8j+DausVibo0Tj4/tElnkJFWrqanLMxxfOvjHPWHTwgcpPoFCKdv8A0YySBHrexJhmWOzEl/upYwzASCHfUeUeKotEeq/Z/awuxpGcuYUmmRVfFX0U3+mNfT8NpnL61XFNHe3EAdU2p/q4RuxYWf8AzF+iNecZt0/wuZ/q4Rqwmkj/ADV//VHS+zzxzZQ1pm6MeGadYYoV94hvzZ8tBCuQprTNI0/26wwC3mS6/iz4DSGmSyW2rrbBqg/0LisWWaElRJACUKJfIAB4abZn/ezhr/tiu7aQTZbST2RIWl8MR46QikeaWa0qU8xXbXvKODP6UYd0FS5d4XlUSKga/mPwHfyCsqhdAIcDLU8eAgmbaicak4ARwzfLrs9fGlqr6CTbVJKVJN0pIUk6EGkey7Dtsm1SETkAi8Kh8FAkKTU5KBHGkeGezlfa8B8THp/2aW8FEyTmkhaQPwkBJw0IH80a4JU6Zh6yFx2Xgs9uQgIUzvzGogGzTSgKVSqSG4UMNVpBopyk444QnmpuoIfAGvNIjpOBAvtg+jG4BvHXyEZCphwKZdgloV2luCkHCHG0bPIVdKZm+AyheTQgqDMA4NYS21dVVzT6fq+UZNnb6q+8rMfiOsz4CE2MmtUhKCkJUC4c1FC4pjp6xqw/xkjEFSMzx0hfa55DMpI7WP8ApwYn1iTZlpdaVFiQpOeLcnbzgj7iZwJjTgdAnXQwxnLvFBfC8cPytCVSvvO4ehgq1TymWVAXmTlyUWD0esHkaKlti8qaVrIdRYMaBKUgJbuAiA2hSgAivHIfMxHaEKLBQADndxyOJguzqoI5skvPZ6WGD5S4/JxLs9ypqTiTj+0WHoxOWFLSh3ISWDVa8MO8QjWA37wf0RtQFslJBBvEo1YMVPT9PnCxNudj9RGKg0i97YQpU6QQCWCHZLsQsnGE6Burp7yPd4TPnFgFoWkn+DQlqKehZ+z9NCyXs8FC2xIdIFXICroZq4mOtvk8xIWdPbWrqLFLCXHVFZLtVVwYNRmPnhn55aN6YHxA45k8Ysu29qqmKSCAyEJlp5Jc+O95RXJs4Ca5/CPjGOzcnXsdkYRUI37hclAHDuiamsCptBOA8f2jtAWXxGhFB51jFxfbOreC4j/hMIwERCZCsyPl842LGTQk/RhVFdse2R9L+zcy0IGKh41jj2gHAKPIH1IiWzykgMkCJ0o+vCE3FeCtZy7f9AyQo4JbmR8Hi8fZkJgXOdilpNAHrfWxfKjxU0RcPs8Y+0A4vIHc8zCka4ZXPo5vVY0sd2x5t1VJX6lf1RlhNJH+csY/5EQ7aQB1ZD9pQx0IrHWzyCJAeotCn5H2dvQ+EdL7PNG1gV98uvu40q13OGKVNMl1pXPCg0EI9kH7x/yerQ2WEqVLJqC5HFxlDQMD2tPSJ8xwXfHJro+D+MI+l80exzQ73kjNqqUj5GGe3k/fq8HHLDn+0VvptMHsl1Q99IrwN4+TeMRsy0uiiSFvw45/VIIkrCMA51OJ74FkLLUGv9TRI2pfhgI5JLmj1Mf2p9ndqtRI3TvaM/pDPottKZJtUqY4CbwC3zQqiuDMX5gQrC6XUiuQAcnuEMrJ0cts4ES5Skg4mZuBj+quEVBPikTlkqez/g9pmKrl5a8oV2kVUPrCO9mpmpky0ziDMSkBZDkFQDEjnj3xBPXUtx9I7DyxW0biPrOHnGQ7EJbZN7Vcxnw/VTyjc2cylVPaV75GZy61PpAU6ZRXP4RJNWbxocVfi1OgiHyMG2lMds8c3zTneV6xJsVbKH6kwNa6s5Axxd8Yk2cpiGyUNT6Q0Jljs3RpJAmrnFIKEqLIdnT+quOkLekaJEmWi7PUsqVh1agWTV3LvUJ8YtMiY1nSdJaPRMUPpRbQZpR/hgJY6s5LnmPCDNSRphVyK9b7TeIYZ5/TxxISVDtAcsfP5Rq0roKYEHzjJamH7H5RytNRVI9CLTk7ZL7CMy/OD+j8sJtMk/nHpC8WjX0PygvZlqT10o1JvowBzUOETHa+S8jho6LnMnEFVTicz+JXHjEuzp6utli8WKkjE4PXPQnxgK0q31frPqqBbTOUlLoBK2ZIAJN4hhQB46WeWioWlJNXxq+BwgJCXmkYsBU1PiYLl2eZoSKfVfqkZZ7FMvFdwlJNzEdpISSGJw30+MQtqZ1p47jYSgRImJpGzJq8EgB2cqArSGuzehlonFQCpaWbFRwJAyT9NGH0ps6v1OGPkSNWOotkj7PJ3vWhAo9EE+6k5kat3QfJ+zke9aSS7UlgZkZrOj98V+nmS/W4igCUAT3fGJEiLXtjoamSEETpiioK91IwSgilfxHP9wx0elsTfmYOxKR6Jg+hIhesgvBWrXPuJfN4sP2YWx501JJdYlqqfwLb/vjLHsGSvtAqrq8WbZewJMiYFywpJoO1RioZYZCNsWPU5c+f6j+CTa9bvBSvWI9m/wAVA0mJ9Uj4RLtTEfqMDyHEwkZFJHcY1l2c412Ynf8A9I10HdBkyXvIukpZWTN4YEY/VRX9oW67aBKTMTJUVDti+VIJA3UgtmKkhm8Q9uydoSRvWuWkpShTlKEh5iimjpqAxLvQMeEK+B0WC32hQmrDf3i3KCcXDUJpn4xXOmkwTbNKQkov9YVkqWBQJUG3i5cAANoBCCbtSb1qgq3GaXV/CQGWclCYSEpBx5AawTZZ81PW3Zkm/Mly0pKpiZ0xJUu6QkodKFEGoJwGuEP4GuDnYvRMzEy1Km3UrIa6hzvBCw5UQBurGRqIfHoZJRMWkBc2473lNQM5YXRC3ovb1S1yzOWVoMmSuXLJCaKl9YbgGN1KGdjg0WyXtJN9cyStYKlb6VS6gKCKggXSCW0z0aJkkl1yabzfngm2XZ0SgAhCECgZCQKB3JKXck8TQCGqVBz+0IZax1gOurU8UwcEgEqzUz10oBw7tY0gqM5Ow2etLF6jQFj4gOIWKUK3aDR384ltCt01ygBJcfXGKZIO8ZGRkMRXxsucq8EylEvwGWZI4cYntHR6fVXVpOJYEFVScurNe+JrHt2Yo0QC6SoPmxqBvYs57jBlh2nOmi8hCSAApWG6DmXVRg57ojZFUIJ+xLRRpKu5teQ9IM2T0etBLlF1iO2QNIsFp2xKSoJKq3RhUVf3nYwTItaVUSFKqBQPUhxhwL8ouNEsimoWmzBITv3EpAODhLnwAJ7o8/tGz56SSqWtRUSSRvOcXpziwbX6YS77IQ4SFpK1AshRKU3mDqIa8CzdrIOYX2fpdJO7eUtYxISkAnVG9VOBGYzFIWSO6Lx5HB2ipWqWwN4EFxQghgDxgmyzAwqMBD+32tM0uCFb8lwFAp/iy6EasktTWN/2OCpYUmW4Vc/iISL1MAVDVqZvoYwljtUdOP1OrtoTKaDdhSwbRLGqsNWBPwgyf0flhnUpGFErQvIOSyjdDvC+3bFTLMsmepIUq6o3CCkBKiaVfBmbOJjiaZpk9VFxaQ0tFuHtC5Rpd3iThVRArq3rwiew2lPWS2UKKBxGUVezbKsa6qtK0G8w3Q10MAok8HeCbD0dE2YqXZbSFXUneUGDhKltjmEkPrHQ6OCwtNlUzkADipI9TGrDLlplsqZJCr8wl1igPV3apf8ACrxOsLp/R+bLJVNnS1BJA1DqIFFci9I6sNgC3BmS0b6kC8QAQHAUc0gt5wmhplmsVokgN7TI7T9pRow/JDKydJrLKCh7Qkk43UKVQVDOBV4p6dgJuhXtVmfeZJW3YmBNSTRxvDUCElvRNRMUAJcxj2kTAUlwFUJZxVuYMNWugdHqMzp/ZhgVq/8AbGDAB9/QCB5X2jShQS1FIwoPQmPMdnqUqdKTMTdlGYgTFJqUoKhfIxqA+RwjXsFrU4TKmYsPulYOau0Vz7k/wekW3p9Z5l0GzLVddvvAnID3UVoBCTaPSaf1h6mTIlpDNeWZi7wZ8VpDXjpCCy9GreCFqlquipBUlLgOTRSgcAcNINtvQae86eoypUu/OJBm4BMxaSlICSVVSQGqWEFP3C/gar2jthSWEpRQohlIkSyl1M29vAVIqcIhtcq39oWxxQglZlguHBDoTAPRrZqUFb2hUgpmWYKCFqAmJnBajLdJG/ugPkX4GHsk2GUyZiOunAKCvu5iylSVqT2iCARdfFqwnt4Y4teQKT0mtnWBC5Eqew9w3gVMz35ZZyoOccT3O12q0zG6uzy5Jbe62YTheLAIBJLat8Y3/wCI0pQhKBISyphImz0pYKmzVMRLCtUndehELdp9KNxZTbJN8dlEmUSSf8yaCCMywFAc4TGVrpJbZyrQby5ZUljelJKQFOVZlyQTj8oWTFzFqvLUVKOanJPecY5mT6kkuTUknM1JjhVuyA+A/eFyxKgqZNVqBwALeZ+njdlmLKgEFRW4ICUOSRQMACTiYCWonEgcvnF56HbPXZ0pmSyoWicAApyBKlHf3lDAru3jmlCDg8S/2opXJ8DHoVJGzxOn7Ss0wSVJlIQpSElSWCkEsCFJdJSnUjlFosE3Z09Ew2O1JXMIB6suFXEq3RcUyt1JAf8AKIgXb5lrQqQsJnSlpY30XSUhr8zIoNaAVSVJHuLI7sGzZVmAEqRKl4vdG8R+tiVV1MOL2VsTTTI7M94HiPrtQ0b6+jC+WlKKkqo2f/4gmalYCerJU5q+I4NdEUhs7tPYVyPpzhbYz9eMETEzFOxcXWKRqaPUU/aBhZloxfvB9WrCdhSOb3KNRJ7OdfX5RkFsKBJ2xEhLInFJcE3iDSpOQYwTL2QgpG8o0qQ295c2EFJvlizDTHyIjoAmqWfDsueQN7hxjRQXaRnswSd0ZlTKrVMcMHBY8qAPDHY1hRZzurUzuylZmj0IjmQ+RIGZof8AuLjvieXMqGIIHBi54EiL1QrZRUfZvMWVvakpcquXEkqYEF1lxk9Bm1Yr+3OjkyxKHXBC0K/vUp3S3uK/Cr1GZanr/XtkTrhTz+qxqbJTMSUzbhQcUKDg9zw3FVSF5PATbTfJQVKRuukqZQCKgJLUAyNe+GFo6Xzr5U5N5SipK2vOS9SkAHmw5CAukuyvZLSuV2kgugqBF5Cqg8DS6TqkwtvPQEclB/8AqidULZl7kdM1JlOqzhaFIvjEkMtcsVUVBusqKZkYCDLLtFExTEXQesPvE3QClykuagqSnkXe6YptntaZYSgUOJIOeJr5Rlt2oL6QHYJAN1V0gC+UpBwABU7Z6xnpzS4NN/LPV0bPsYloQZiUKZCjemBBobyksvwbGO9mbJsctKCsSii9KVNvEFDrRPICiVEUUnhVo842d01tSEFCpylJ3v4m8SFsGvEkgY4Z1g6ydL0oQ14XkkAMm5Qotd4uyjRc5JHIDCG4/AJ2X2zdG7AJipktMsj2hBDMUpR1Uu8kMcO0avnzFX6F7BlrkWOepD37QpDqessruCjsa3hX1gSb0rs9okrTNQgTXUUF1MSqVMBUTdDEKuUq9aQdszaFklWKzpvIXPkqCl3VqZX3il0YinZBIAxMS5JDSstuz+jFlF9JlMCJzuS+5aE3au4pSI5PQayrUslCwy1J3Z0xIDEhmSeEUvYnTCzoVMNpvqow6tSrzqU5YFYoG105xPZuk+zBeve2G8tRDqSrdfdBClGup45xaF2WXafRGz2bq5yOtATOlXr06YQxUySxLKeYZYrRr0F2voxYBWZaJgJLm9bFCuP46Vjzq0bfky5UxMxF6coAyiEyygF6hZKb112YJb3sHiW29PUKs5loROTNVLKVKC0JSlRDXkplyrzZs4zD5wK27B10Xc9GNlqFDNmO/YnT5mP6FF4U7IstlnyDbbVZ1lCzMKg6urBM5ZUoqUsJJvUAT+HNRpUrb9odsWAELmSwA1FqfxJ+EVtVsmLSmWpZKEuQkqJSkqKlEhLsCST4mHyTwPNpWgTJk42SX1MpShdQmhKUBkku+9vKVTC8YVWZK5q2vqJqTeUcXq7nFz4mGC1gBDZFuNR/xC5Vq6m0E3TvJHPh6RCbZT4A5ikpJBBcEgucwWMRqm6fLzjqeFLmKXheUTXGsSy7InMlUU3FEpNgoW+FTwDnxgiVs+YqrM1TmRVsOZA7xDCySXN1Ka+A4k8AKw12/NTIkiWksoHeOapjZjIIScKspbe65j6jukjRYklbK2ZkuWVpUjrSzAlRF1WZAFDpXSLn0J+z62Wlpq5i7LJIcKJPWTAc0ocbpGZpwMOPsx6CJFy12tILkGVLVrktSTi2Q1OFBHrldcBo1NOcbGLFdk6OSZYS4VMUE3Spa1KUoEEFSqsSSVGgAckhonGx5KTSWOTqfwJg2WKA3Tk1fXvNY6CRUPXE0r9aPC1Q7YGdkyTUy0nvPhj9NEiNnSwzJ0wUr5xJNUAcFYY6kYVBpj5x1fWSeyBwVvY1elM4KQWzhOzpdSEted6mur1YxEdnymuqS+j328X8oJnpcK3gl9XHnpHKUAhJvKL6Kx5PlhCpDtkH9kSf8JP8yvnGQT7OP8M/zRkFIVsp/UgtQAszsK937Ru02kJSSSA2alXQTzdieERoCiKB9O0MMKtBaZJbloQW/mTFDOUXU9vM4hBIUTXMeUTFaWvErADZYHkBX0jSSkA7o1ehJJzILV7o4mbYTLIchy7OoAqauAOg0iqoDSdoSyossVAzbTAPi/lBMi3IJABD5DKjYXqnWEUrbInKPWS7PdHZeYVHDIBLQXL2rIBH3SCdUu5PDdcwlL5ChV9p2wharKZiKzbPeWGHaln+IihqQwUH0IzjxSXLJwD8o972ptdXUqCJXVpIainoddH+cedjYo60rQu8XLJMsEVyLM4roIiU0GrKJM1fGMVKJrF2tOyZay0xCQTipDp5EJI+MWjo77BZZYTKk9bNOK1pBL4jtEN3CGpJ+RaM8jk2RaibqFKYObqSWGpbCOp8haO2lSTSigQa4FjHtFp2+soPUolSgd12ahfC6zZRTLXYJs5TzZksoAdmfDIGhfvhuaFoUTrDrEhKgkK1fTKLPO6IlTmStx+YcAWeAlbFWEAEy9c8+QqIW6FqxA8bvcYaHZCh+E93zjYsShiAeQp6wOaDViy+o5k8Y2ErP4obLsywKD0gdUtesLf2HqgH2dRjpMgiJpl7TzMcEKyTBbCkdzrWqg0U47oybOvkGtA1eZMSydmT5nZQT3U8Yk/8P2n/AAzXKDgfJGhXKOjaGz8oY2bodbJgpLZsXV8A8O9jdDzZ50ubaDeSghVwCpINBUinKsRJJK2XGTfAFYPuU3i3WUAB/HRSUHRKA0xfEITrD77PeiKrdO9pnA+zSy0u9/erBckg4gqdStSWgy09HZE3qwmUvsXS6yCXXeWs5pWrsl/d5gw6HSedZUJloTLlS00QnqyzDJ1Y84yWaK8P+jSSbPQkSiKOEDAUA/4joynZ5hYVokF+bpoIoEjp2TWZKKi+ISS3J1MBDaR0vQpiJa38G51FcY1WaLMtGWWbZEGgUFUwKykVxoKf8xLLlXSlroGDdwZvDCEsrpPLIcsOBY+SST9GCpW2ErCkoSFVqapAwqCW8IpTQtWMpyQHe7qSzH/pDxHInSiopvB2qK/EcMIFTs5KqGW+NSHHJ7xI/eCEbLlsSEgY0YE05Yw+REy7Mg0STX8Jx9Yjn2FIBJQpX6iTHFnsaEmjkjSpDmlGcCDZk5SaOG4p+JU0MQn9hV/hjxVGoJ9vV+KV/wBP++MhWgKXI2iXZVnWH95N1XjUHyhgqZLu3mUM8KjuMCqW/wAWPwEYpYyRefEkDwclzFJ0UEi2ygKKAHn4CI7cuWtLKMtQf3jdLs1C+OMQoXl1YHIAj+mOwhTEXaaAgegh2wF1rkIZnlJTzNABrhhCf2NzuzEltCW4OUw9mWKW3ZunByEn+oGBpOy0gmgJz3Uu45fKMpJsqxJNnT0ulxjlVuVHA4CJJexpi6qmXXq5CsaPiA+sPFWMKGIOeA+hHVnsjJF1yknI0LO2B1idR7CJOwlAOmaFkZdWSMRiYOsGz0jtpfDFV0eAxhitBcXnHgD3EQWld0MXVTNVeRL0ilFBZGdhhe/fHBhdQOQSKlqPAtvsC0NclSz+YEvzN/LCDhLr2fFT44s3wiWcgXSkJD54FnrVJFeUVVklNmWCcXf7urB2ucwQ/pCy07PY1ujJ6NjFst0xQAcXRoRdc1bIA4M3OBDJk3mVLBYDMEu+YA9dYxlEtMraLCQSKEDFqivONexmqrpI8BFiUkZ1D0BJDDQAQLOVdGDB9ceD54YftGbQ0xKmzO/Z8flGvYEnDyVDULeqU5sd0HLB6gc6R0b3uoNCT2MOFKwhi5OzBhXi59YKsex0jBCSSPrLGG9ltKLv3iF1BF5jju+6AxwGPzg1NpRLunEEAFOROBUEvefDSoNYpL5EK5diSAcE97EFhqfpoLsiUBQZSRxc3i4oHD8MoJkS5s9TgOMKhuyxI4csKmGEro6tSnXeTdNGDgNgUvieIMUo+xLYRs+yJTd3+1WoIc6jNnzNMoKm2VJDs4L40dqmnwgaXshRKgqcsJIAZKVJJAYMRShGNXg1UmWlgy1F8EhLgjAsohmrGyRLF07ZIqLrNQXTWudSWrwjaNmgVLlmxGo+vCGckoSACoAYXVFjqzXiD3YRJuqLIKS2BGAehdjBSASTdlBSt0FhndDigzJrzjlWykg0qr64k1hyuapTpUAoDMEqPeHp3PAzkJuG6lwbqQWoHySOWcKkMXjZyHyvElg4egOINDhB6Ji5ZFwKJUHCkrUbwwqR2OOMc2Cz9ZmA2IYucnJJrrHSrPdq6y34RhVnqRSJcQJbP0kmKITMCUlP4qqJ1e6m6lqPj6wYjb6ASJqFBWollQOgLEqwIhfKQo0vE4OcmFSATR6vTSGEgZkkJGSi6TRmKi7DOpxEUkxNII2ftRC0nqU4OwUSCW4FNM6QVNnzlANLIer7tdHZXwiCVZFKSArqrqqEMmnIgAKHKIJllnuahSB7oSDh3PXnlDETdTP/ABzP5U/7IyIvZj+BH/xmNwDKRO9oNQU8nYepJ7mjSp9oQGCVLU2O62GTAP3mNxkFAbsk6eWK3BzSAGGjsHiSTb1maUXpav8AWp3pwp4RkZAhBU2eoEfdICmpv1AOJqARWI5M2YolkJDZpJIJ4gFsYyMivIESLXMvsUA6fdqT3O54wUQpWakEA9kEp8GZoyMgoAX28y3CpyOZSaY4sfUQf14u1Ue5n4OGp4RkZGak7oZFPlhTG8UtUgMQ/hGpaFEUXo2oGNSH00zjcZDvkZDPAAKbyg7jDPTCFto2Wg/hKtQwZjXAYsWjIyBpAiVNlQAwS/fTE0Zw0ak7NSC4QUueBc00yjIyJpDGvUpKGCmepBZJBFcSHZo4XMQEuVJBAahd65jXiIyMht0FENnKFXSqYpOgJoqow5sMYZSJGJChUZscC+IqAeBPdGRkSmDQxl9W4TdvqAq5O6Wch++ILTNlu++4J3VedUqS4zjIyNSSOfbglkKlrVSqlGgGTF3PjB8qYmYKBGeAAemIChXveMjIEI7tMkUIQnCrywrDkA8crVdG6E1qzXK4kY8zGRkUB3JZaSQygaG6mrgcFYxiJySpkLlmlapcN7rjCMjIVgd3SS1XY0Hrof2jaZa/dvMMd11NqP8AiMjIBnUuSSQ0t2ftEg0GIByiYy0lgpyRVV1nBy7LeYMZGQgNlMkpAF0AVCVpLgviykvESrWkFW8CD7oJYcGCWrGRkQ2FEP8AaP5fIxkZGQtmO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www.lajonqueplus.fr/wp-content/uploads/2012/03/jonque-hong-k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669109"/>
            <a:ext cx="7154438" cy="48281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1241" y="404664"/>
            <a:ext cx="8379229" cy="1200329"/>
          </a:xfrm>
          <a:prstGeom prst="rect">
            <a:avLst/>
          </a:prstGeom>
        </p:spPr>
        <p:txBody>
          <a:bodyPr wrap="square">
            <a:spAutoFit/>
          </a:bodyPr>
          <a:lstStyle/>
          <a:p>
            <a:r>
              <a:rPr lang="fr-FR" dirty="0"/>
              <a:t>La jonque est à fond plat. Sa coque est divisée en compartiments étanches. De telles cloisons, renforcent la structure du navire, mais le protègent en outre du naufrage. </a:t>
            </a:r>
          </a:p>
          <a:p>
            <a:r>
              <a:rPr lang="fr-FR" i="1" dirty="0"/>
              <a:t>Dans le récit de ses voyages, Marco Polo fait l'éloge de ce système de cloisons, qui empêche la jonque de couler. </a:t>
            </a:r>
          </a:p>
        </p:txBody>
      </p:sp>
    </p:spTree>
    <p:extLst>
      <p:ext uri="{BB962C8B-B14F-4D97-AF65-F5344CB8AC3E}">
        <p14:creationId xmlns:p14="http://schemas.microsoft.com/office/powerpoint/2010/main" val="10019143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4890762" cy="461665"/>
          </a:xfrm>
          <a:prstGeom prst="rect">
            <a:avLst/>
          </a:prstGeom>
        </p:spPr>
        <p:txBody>
          <a:bodyPr wrap="none">
            <a:spAutoFit/>
          </a:bodyPr>
          <a:lstStyle/>
          <a:p>
            <a:r>
              <a:rPr lang="fr-FR" sz="2400" b="1" dirty="0"/>
              <a:t>8 - Christophe Colomb et sa caravelle</a:t>
            </a:r>
            <a:endParaRPr lang="fr-FR" sz="2400" dirty="0"/>
          </a:p>
        </p:txBody>
      </p:sp>
      <p:sp>
        <p:nvSpPr>
          <p:cNvPr id="4" name="Rectangle 3"/>
          <p:cNvSpPr/>
          <p:nvPr/>
        </p:nvSpPr>
        <p:spPr>
          <a:xfrm>
            <a:off x="736476" y="980728"/>
            <a:ext cx="7867972" cy="923330"/>
          </a:xfrm>
          <a:prstGeom prst="rect">
            <a:avLst/>
          </a:prstGeom>
        </p:spPr>
        <p:txBody>
          <a:bodyPr wrap="square">
            <a:spAutoFit/>
          </a:bodyPr>
          <a:lstStyle/>
          <a:p>
            <a:r>
              <a:rPr lang="fr-FR" i="1" dirty="0"/>
              <a:t>Le 3 août 1492, Christophe Colomb quitte l'Espagne aux commandes d'une flotte comprenant trois caravelles. Se dirigeant vers l'ouest, les trois vaisseaux atteignent les îles de la mer des Antilles en cinq semaines et demie. </a:t>
            </a:r>
            <a:endParaRPr lang="fr-FR" dirty="0"/>
          </a:p>
        </p:txBody>
      </p:sp>
      <p:pic>
        <p:nvPicPr>
          <p:cNvPr id="3076" name="Picture 4" descr="http://i2.cdscdn.com/pdt2/1/0/4/1/700x700/hel3279510529104/rw/caravelles-de-christophe-colom.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05" b="16314"/>
          <a:stretch/>
        </p:blipFill>
        <p:spPr bwMode="auto">
          <a:xfrm>
            <a:off x="2084048" y="2060848"/>
            <a:ext cx="6583094" cy="43830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1758" y="2374928"/>
            <a:ext cx="1421970" cy="3416320"/>
          </a:xfrm>
          <a:prstGeom prst="rect">
            <a:avLst/>
          </a:prstGeom>
        </p:spPr>
        <p:txBody>
          <a:bodyPr wrap="square">
            <a:spAutoFit/>
          </a:bodyPr>
          <a:lstStyle/>
          <a:p>
            <a:r>
              <a:rPr lang="fr-FR" i="1" dirty="0"/>
              <a:t>Leur aspect exact n'est pas connu, mais la Santa Maria (au centre), le plus grand, devait mesurer entre 25 et 27 m de long.</a:t>
            </a:r>
            <a:r>
              <a:rPr lang="fr-FR" dirty="0"/>
              <a:t> </a:t>
            </a:r>
          </a:p>
        </p:txBody>
      </p:sp>
    </p:spTree>
    <p:extLst>
      <p:ext uri="{BB962C8B-B14F-4D97-AF65-F5344CB8AC3E}">
        <p14:creationId xmlns:p14="http://schemas.microsoft.com/office/powerpoint/2010/main" val="18416517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047" y="489446"/>
            <a:ext cx="8216602" cy="923330"/>
          </a:xfrm>
          <a:prstGeom prst="rect">
            <a:avLst/>
          </a:prstGeom>
        </p:spPr>
        <p:txBody>
          <a:bodyPr wrap="square">
            <a:spAutoFit/>
          </a:bodyPr>
          <a:lstStyle/>
          <a:p>
            <a:r>
              <a:rPr lang="fr-FR" dirty="0"/>
              <a:t>L'Europe conçut de nombreux types de bateaux à voiles. </a:t>
            </a:r>
          </a:p>
          <a:p>
            <a:r>
              <a:rPr lang="fr-FR" dirty="0"/>
              <a:t>La caravelle était un vaisseau utilisé par le Portugal et l'Espagne, relativement petit et de faible tonnage. </a:t>
            </a:r>
          </a:p>
        </p:txBody>
      </p:sp>
      <p:pic>
        <p:nvPicPr>
          <p:cNvPr id="4098" name="Picture 2" descr="http://netia59a.ac-lille.fr/av-fourmies/SOUFOU/ressour/claspupi/contrib/histoire/decouvertes2/images/carav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137" y="1269410"/>
            <a:ext cx="6507005" cy="5193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1929" y="2492419"/>
            <a:ext cx="1872208" cy="3970318"/>
          </a:xfrm>
          <a:prstGeom prst="rect">
            <a:avLst/>
          </a:prstGeom>
        </p:spPr>
        <p:txBody>
          <a:bodyPr wrap="square">
            <a:spAutoFit/>
          </a:bodyPr>
          <a:lstStyle/>
          <a:p>
            <a:r>
              <a:rPr lang="fr-FR" dirty="0"/>
              <a:t>Elle possédait une large étrave et un château arrière haut et étroit. </a:t>
            </a:r>
            <a:br>
              <a:rPr lang="fr-FR" dirty="0"/>
            </a:br>
            <a:r>
              <a:rPr lang="fr-FR" dirty="0"/>
              <a:t>Elle était dotée de trois ou quatre mâts gréés de voiles latines (voiles triangulaires), excepté le mât de misaine qui portait une voile carrée. </a:t>
            </a:r>
          </a:p>
        </p:txBody>
      </p:sp>
    </p:spTree>
    <p:extLst>
      <p:ext uri="{BB962C8B-B14F-4D97-AF65-F5344CB8AC3E}">
        <p14:creationId xmlns:p14="http://schemas.microsoft.com/office/powerpoint/2010/main" val="17011324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1893019" cy="461665"/>
          </a:xfrm>
          <a:prstGeom prst="rect">
            <a:avLst/>
          </a:prstGeom>
        </p:spPr>
        <p:txBody>
          <a:bodyPr wrap="none">
            <a:spAutoFit/>
          </a:bodyPr>
          <a:lstStyle/>
          <a:p>
            <a:r>
              <a:rPr lang="fr-FR" sz="2400" b="1" dirty="0"/>
              <a:t>9 - les galions</a:t>
            </a:r>
            <a:endParaRPr lang="fr-FR" sz="2400" dirty="0"/>
          </a:p>
        </p:txBody>
      </p:sp>
      <p:sp>
        <p:nvSpPr>
          <p:cNvPr id="5" name="Rectangle 4"/>
          <p:cNvSpPr/>
          <p:nvPr/>
        </p:nvSpPr>
        <p:spPr>
          <a:xfrm>
            <a:off x="755576" y="956627"/>
            <a:ext cx="7767488" cy="646331"/>
          </a:xfrm>
          <a:prstGeom prst="rect">
            <a:avLst/>
          </a:prstGeom>
        </p:spPr>
        <p:txBody>
          <a:bodyPr wrap="square">
            <a:spAutoFit/>
          </a:bodyPr>
          <a:lstStyle/>
          <a:p>
            <a:r>
              <a:rPr lang="fr-FR" dirty="0"/>
              <a:t>Aux XVIIe et XVIIIe siècles, le navire de guerre le plus courant en Europe était le vaisseau de ligne, à quatre ou cinq mâts. </a:t>
            </a:r>
          </a:p>
        </p:txBody>
      </p:sp>
      <p:pic>
        <p:nvPicPr>
          <p:cNvPr id="5122" name="Picture 2" descr="http://www.navistory.com/media/divers/renaissance/galionflamand1593.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1556792"/>
            <a:ext cx="6907758" cy="49356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512" y="1620716"/>
            <a:ext cx="2009288" cy="2308324"/>
          </a:xfrm>
          <a:prstGeom prst="rect">
            <a:avLst/>
          </a:prstGeom>
        </p:spPr>
        <p:txBody>
          <a:bodyPr wrap="square">
            <a:spAutoFit/>
          </a:bodyPr>
          <a:lstStyle/>
          <a:p>
            <a:r>
              <a:rPr lang="fr-FR" dirty="0"/>
              <a:t>Il possédait un gaillard d'avant et un château arrière élevés et était équipé de plusieurs rangées de canons (jusqu'à 120 pièces). </a:t>
            </a:r>
          </a:p>
        </p:txBody>
      </p:sp>
    </p:spTree>
    <p:extLst>
      <p:ext uri="{BB962C8B-B14F-4D97-AF65-F5344CB8AC3E}">
        <p14:creationId xmlns:p14="http://schemas.microsoft.com/office/powerpoint/2010/main" val="32729940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027268" cy="923330"/>
          </a:xfrm>
          <a:prstGeom prst="rect">
            <a:avLst/>
          </a:prstGeom>
        </p:spPr>
        <p:txBody>
          <a:bodyPr wrap="square">
            <a:spAutoFit/>
          </a:bodyPr>
          <a:lstStyle/>
          <a:p>
            <a:r>
              <a:rPr lang="fr-FR" dirty="0"/>
              <a:t>Le vaisseau de ligne était secondé par des bateaux plus petits : </a:t>
            </a:r>
            <a:r>
              <a:rPr lang="fr-FR" b="1" dirty="0"/>
              <a:t>les frégates </a:t>
            </a:r>
            <a:r>
              <a:rPr lang="fr-FR" dirty="0"/>
              <a:t>et </a:t>
            </a:r>
            <a:r>
              <a:rPr lang="fr-FR" b="1" dirty="0"/>
              <a:t>les corvettes</a:t>
            </a:r>
            <a:r>
              <a:rPr lang="fr-FR" dirty="0"/>
              <a:t>. Ces deux types de navires étaient armés d'au plus 36 canons, placés en général sur le pont plutôt qu'au-dessous comme sur les vaisseaux de ligne. </a:t>
            </a:r>
          </a:p>
        </p:txBody>
      </p:sp>
      <p:pic>
        <p:nvPicPr>
          <p:cNvPr id="6146" name="Picture 2" descr="http://www.mandragore2.net/dico/lexique2/navires2/fregate-6-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10850"/>
            <a:ext cx="4585739" cy="3003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meriquefrancaise.org/media-3928/capricieus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34" y="3284984"/>
            <a:ext cx="4283968" cy="331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116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352928" cy="646331"/>
          </a:xfrm>
          <a:prstGeom prst="rect">
            <a:avLst/>
          </a:prstGeom>
        </p:spPr>
        <p:txBody>
          <a:bodyPr wrap="square">
            <a:spAutoFit/>
          </a:bodyPr>
          <a:lstStyle/>
          <a:p>
            <a:r>
              <a:rPr lang="fr-FR" dirty="0"/>
              <a:t>Aux XVIIIe et XIXe siècles, d'autres types de petits bâtiments de guerre firent leur apparition : </a:t>
            </a:r>
            <a:r>
              <a:rPr lang="fr-FR" b="1" dirty="0"/>
              <a:t>les bricks, les brigantins, les goélettes, les cotres </a:t>
            </a:r>
            <a:r>
              <a:rPr lang="fr-FR" dirty="0"/>
              <a:t>ou encore </a:t>
            </a:r>
            <a:r>
              <a:rPr lang="fr-FR" b="1" dirty="0"/>
              <a:t>les lougres</a:t>
            </a:r>
          </a:p>
        </p:txBody>
      </p:sp>
      <p:pic>
        <p:nvPicPr>
          <p:cNvPr id="7170" name="Picture 2" descr="http://3.bp.blogspot.com/_v8moY8RolJc/TUAc5qkO-6I/AAAAAAAADcY/ynwYyDaAitw/s1600/Royalist+BR+2002f+co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272808" cy="521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593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620688"/>
            <a:ext cx="3366627" cy="830997"/>
          </a:xfrm>
          <a:prstGeom prst="rect">
            <a:avLst/>
          </a:prstGeom>
        </p:spPr>
        <p:txBody>
          <a:bodyPr wrap="none">
            <a:spAutoFit/>
          </a:bodyPr>
          <a:lstStyle/>
          <a:p>
            <a:pPr lvl="0" fontAlgn="base">
              <a:spcBef>
                <a:spcPct val="0"/>
              </a:spcBef>
              <a:spcAft>
                <a:spcPct val="0"/>
              </a:spcAft>
            </a:pPr>
            <a:r>
              <a:rPr lang="fr-FR" altLang="fr-FR" sz="2400" b="1" dirty="0">
                <a:ea typeface="Times New Roman" pitchFamily="18" charset="0"/>
                <a:cs typeface="Times New Roman" pitchFamily="18" charset="0"/>
              </a:rPr>
              <a:t>1 - Début du néolithique </a:t>
            </a:r>
          </a:p>
          <a:p>
            <a:pPr lvl="0" fontAlgn="base">
              <a:spcBef>
                <a:spcPct val="0"/>
              </a:spcBef>
              <a:spcAft>
                <a:spcPct val="0"/>
              </a:spcAft>
            </a:pPr>
            <a:r>
              <a:rPr lang="fr-FR" altLang="fr-FR" sz="2400" b="1" dirty="0">
                <a:ea typeface="Times New Roman" pitchFamily="18" charset="0"/>
                <a:cs typeface="Times New Roman" pitchFamily="18" charset="0"/>
              </a:rPr>
              <a:t>(- 8 000)</a:t>
            </a:r>
            <a:endParaRPr lang="fr-FR" altLang="fr-FR" sz="2400" dirty="0">
              <a:cs typeface="Arial" pitchFamily="34" charset="0"/>
            </a:endParaRPr>
          </a:p>
        </p:txBody>
      </p:sp>
      <p:sp>
        <p:nvSpPr>
          <p:cNvPr id="6" name="Rectangle 3"/>
          <p:cNvSpPr>
            <a:spLocks noChangeArrowheads="1"/>
          </p:cNvSpPr>
          <p:nvPr/>
        </p:nvSpPr>
        <p:spPr bwMode="auto">
          <a:xfrm>
            <a:off x="1835696" y="5807005"/>
            <a:ext cx="23042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mbria" pitchFamily="18" charset="0"/>
                <a:cs typeface="Times New Roman" pitchFamily="18" charset="0"/>
              </a:rPr>
              <a:t>Premier bateau: la </a:t>
            </a:r>
            <a:r>
              <a:rPr kumimoji="0" lang="fr-FR" altLang="fr-FR" b="1" i="0" u="none" strike="noStrike" cap="none" normalizeH="0" baseline="0" dirty="0">
                <a:ln>
                  <a:noFill/>
                </a:ln>
                <a:solidFill>
                  <a:schemeClr val="tx1"/>
                </a:solidFill>
                <a:effectLst/>
                <a:ea typeface="Cambria" pitchFamily="18" charset="0"/>
                <a:cs typeface="Times New Roman" pitchFamily="18" charset="0"/>
              </a:rPr>
              <a:t>pirogue </a:t>
            </a:r>
            <a:r>
              <a:rPr kumimoji="0" lang="fr-FR" altLang="fr-FR" b="1" i="0" u="none" strike="noStrike" cap="none" normalizeH="0" baseline="0" dirty="0">
                <a:ln>
                  <a:noFill/>
                </a:ln>
                <a:solidFill>
                  <a:schemeClr val="tx1"/>
                </a:solidFill>
                <a:effectLst/>
                <a:ea typeface="Cambria" pitchFamily="18" charset="0"/>
                <a:cs typeface="Times New Roman" pitchFamily="18" charset="0"/>
                <a:hlinkClick r:id="rId2"/>
              </a:rPr>
              <a:t>monoxyle</a:t>
            </a:r>
            <a:r>
              <a:rPr kumimoji="0" lang="fr-FR" altLang="fr-FR" b="1" i="0" u="none" strike="noStrike" cap="none" normalizeH="0" baseline="0" dirty="0">
                <a:ln>
                  <a:noFill/>
                </a:ln>
                <a:solidFill>
                  <a:schemeClr val="tx1"/>
                </a:solidFill>
                <a:effectLst/>
                <a:ea typeface="Cambria" pitchFamily="18" charset="0"/>
                <a:cs typeface="Times New Roman" pitchFamily="18" charset="0"/>
              </a:rPr>
              <a:t>.</a:t>
            </a:r>
            <a:endParaRPr kumimoji="0" lang="fr-FR" altLang="fr-FR" b="0" i="0" u="none" strike="noStrike" cap="none" normalizeH="0" baseline="0" dirty="0">
              <a:ln>
                <a:noFill/>
              </a:ln>
              <a:solidFill>
                <a:schemeClr val="tx1"/>
              </a:solidFill>
              <a:effectLst/>
              <a:cs typeface="Arial" pitchFamily="34" charset="0"/>
            </a:endParaRPr>
          </a:p>
        </p:txBody>
      </p:sp>
      <p:pic>
        <p:nvPicPr>
          <p:cNvPr id="21506" name="Picture 2" descr="http://i40.servimg.com/u/f40/17/00/20/01/21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48" y="498370"/>
            <a:ext cx="4463670" cy="595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59635"/>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2267993" cy="461665"/>
          </a:xfrm>
          <a:prstGeom prst="rect">
            <a:avLst/>
          </a:prstGeom>
        </p:spPr>
        <p:txBody>
          <a:bodyPr wrap="none">
            <a:spAutoFit/>
          </a:bodyPr>
          <a:lstStyle/>
          <a:p>
            <a:r>
              <a:rPr lang="fr-FR" sz="2400" b="1" dirty="0"/>
              <a:t>10 - Les clippers</a:t>
            </a:r>
            <a:r>
              <a:rPr lang="fr-FR" sz="2400" dirty="0"/>
              <a:t> </a:t>
            </a:r>
          </a:p>
        </p:txBody>
      </p:sp>
      <p:sp>
        <p:nvSpPr>
          <p:cNvPr id="4" name="Rectangle 3"/>
          <p:cNvSpPr/>
          <p:nvPr/>
        </p:nvSpPr>
        <p:spPr>
          <a:xfrm>
            <a:off x="708720" y="1556792"/>
            <a:ext cx="2000889" cy="2585323"/>
          </a:xfrm>
          <a:prstGeom prst="rect">
            <a:avLst/>
          </a:prstGeom>
        </p:spPr>
        <p:txBody>
          <a:bodyPr wrap="square">
            <a:spAutoFit/>
          </a:bodyPr>
          <a:lstStyle/>
          <a:p>
            <a:r>
              <a:rPr lang="fr-FR" i="1" dirty="0"/>
              <a:t>Clipper américain </a:t>
            </a:r>
            <a:r>
              <a:rPr lang="fr-FR" i="1" dirty="0" err="1"/>
              <a:t>Antartic</a:t>
            </a:r>
            <a:br>
              <a:rPr lang="fr-FR" i="1" dirty="0"/>
            </a:br>
            <a:r>
              <a:rPr lang="fr-FR" i="1" dirty="0"/>
              <a:t>Bateau rapide et puissant, le clipper fut principalement utilisé au XIXe siècle pour le transport des marchandises.</a:t>
            </a:r>
            <a:endParaRPr lang="fr-FR" dirty="0"/>
          </a:p>
        </p:txBody>
      </p:sp>
      <p:sp>
        <p:nvSpPr>
          <p:cNvPr id="5" name="Rectangle 4"/>
          <p:cNvSpPr/>
          <p:nvPr/>
        </p:nvSpPr>
        <p:spPr>
          <a:xfrm>
            <a:off x="729527" y="5445223"/>
            <a:ext cx="7888909" cy="923330"/>
          </a:xfrm>
          <a:prstGeom prst="rect">
            <a:avLst/>
          </a:prstGeom>
        </p:spPr>
        <p:txBody>
          <a:bodyPr wrap="square">
            <a:spAutoFit/>
          </a:bodyPr>
          <a:lstStyle/>
          <a:p>
            <a:r>
              <a:rPr lang="fr-FR" dirty="0"/>
              <a:t>Durant les trois siècles qui suivirent les expéditions de Christophe Colomb, peu de modifications furent apportées aux navires à voiles, mise à part une augmentation progressive de leurs dimensions. </a:t>
            </a:r>
          </a:p>
        </p:txBody>
      </p:sp>
      <p:pic>
        <p:nvPicPr>
          <p:cNvPr id="8194" name="Picture 2" descr="http://www.voyagerluxe.com/photos-articles/2/700_0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57" y="1010344"/>
            <a:ext cx="5913172" cy="443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617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244408" cy="923330"/>
          </a:xfrm>
          <a:prstGeom prst="rect">
            <a:avLst/>
          </a:prstGeom>
        </p:spPr>
        <p:txBody>
          <a:bodyPr wrap="square">
            <a:spAutoFit/>
          </a:bodyPr>
          <a:lstStyle/>
          <a:p>
            <a:r>
              <a:rPr lang="fr-FR" dirty="0"/>
              <a:t>Les clippers, très rapides et tiennent remarquablement la mer, ils excellent dans le commerce de longue distance. </a:t>
            </a:r>
            <a:br>
              <a:rPr lang="fr-FR" dirty="0"/>
            </a:br>
            <a:r>
              <a:rPr lang="fr-FR" dirty="0"/>
              <a:t>Ainsi, ils ont assuré le commerce du thé entre la Chine et l'Angleterre. </a:t>
            </a:r>
          </a:p>
        </p:txBody>
      </p:sp>
      <p:pic>
        <p:nvPicPr>
          <p:cNvPr id="9218" name="Picture 2" descr="http://www.ecoles.cfwb.be/nainsdejardin/images/0_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8778"/>
            <a:ext cx="7452320" cy="501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779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3475695" cy="461665"/>
          </a:xfrm>
          <a:prstGeom prst="rect">
            <a:avLst/>
          </a:prstGeom>
        </p:spPr>
        <p:txBody>
          <a:bodyPr wrap="none">
            <a:spAutoFit/>
          </a:bodyPr>
          <a:lstStyle/>
          <a:p>
            <a:r>
              <a:rPr lang="fr-FR" sz="2400" b="1" dirty="0"/>
              <a:t>11 – Les bateaux à vapeur</a:t>
            </a:r>
            <a:endParaRPr lang="fr-FR" sz="2400" dirty="0"/>
          </a:p>
        </p:txBody>
      </p:sp>
      <p:sp>
        <p:nvSpPr>
          <p:cNvPr id="4" name="Rectangle 3"/>
          <p:cNvSpPr/>
          <p:nvPr/>
        </p:nvSpPr>
        <p:spPr>
          <a:xfrm>
            <a:off x="620209" y="1010345"/>
            <a:ext cx="7760513" cy="646331"/>
          </a:xfrm>
          <a:prstGeom prst="rect">
            <a:avLst/>
          </a:prstGeom>
        </p:spPr>
        <p:txBody>
          <a:bodyPr wrap="square">
            <a:spAutoFit/>
          </a:bodyPr>
          <a:lstStyle/>
          <a:p>
            <a:r>
              <a:rPr lang="fr-FR" i="1" dirty="0"/>
              <a:t>Course de bateaux à vapeur</a:t>
            </a:r>
            <a:br>
              <a:rPr lang="fr-FR" i="1" dirty="0"/>
            </a:br>
            <a:r>
              <a:rPr lang="fr-FR" i="1" dirty="0"/>
              <a:t>Au XIXème siècle, le Mississippi est très fréquenté par les bateaux à roues à aubes</a:t>
            </a:r>
            <a:endParaRPr lang="fr-FR" dirty="0"/>
          </a:p>
        </p:txBody>
      </p:sp>
      <p:pic>
        <p:nvPicPr>
          <p:cNvPr id="10242" name="Picture 2" descr="http://img.src.ca/2013/11/26/635x357/131126_az7f2_arebours_accomodation_sn6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09" y="1988840"/>
            <a:ext cx="8039479" cy="45198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33489" y="1722953"/>
            <a:ext cx="4024746" cy="923330"/>
          </a:xfrm>
          <a:prstGeom prst="rect">
            <a:avLst/>
          </a:prstGeom>
        </p:spPr>
        <p:txBody>
          <a:bodyPr wrap="square">
            <a:spAutoFit/>
          </a:bodyPr>
          <a:lstStyle/>
          <a:p>
            <a:r>
              <a:rPr lang="fr-FR" dirty="0"/>
              <a:t>Déjà en 1690, Denis Papin avait eu l'idée d'utiliser la détente de la vapeur d'eau comme source d'énergie. </a:t>
            </a:r>
          </a:p>
        </p:txBody>
      </p:sp>
    </p:spTree>
    <p:extLst>
      <p:ext uri="{BB962C8B-B14F-4D97-AF65-F5344CB8AC3E}">
        <p14:creationId xmlns:p14="http://schemas.microsoft.com/office/powerpoint/2010/main" val="41403040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506" y="4520734"/>
            <a:ext cx="4621566" cy="1754326"/>
          </a:xfrm>
          <a:prstGeom prst="rect">
            <a:avLst/>
          </a:prstGeom>
        </p:spPr>
        <p:txBody>
          <a:bodyPr wrap="square">
            <a:spAutoFit/>
          </a:bodyPr>
          <a:lstStyle/>
          <a:p>
            <a:r>
              <a:rPr lang="fr-FR" dirty="0"/>
              <a:t>C'est en 1783 que Jouffroy d'</a:t>
            </a:r>
            <a:r>
              <a:rPr lang="fr-FR" dirty="0" err="1"/>
              <a:t>Abbans</a:t>
            </a:r>
            <a:r>
              <a:rPr lang="fr-FR" dirty="0"/>
              <a:t> expérimenta avec succès le premier bateau à vapeur, </a:t>
            </a:r>
            <a:r>
              <a:rPr lang="fr-FR" b="1" dirty="0"/>
              <a:t>le Pyroscaphe</a:t>
            </a:r>
            <a:r>
              <a:rPr lang="fr-FR" dirty="0"/>
              <a:t>, sur la Saône.</a:t>
            </a:r>
            <a:br>
              <a:rPr lang="fr-FR" dirty="0"/>
            </a:br>
            <a:r>
              <a:rPr lang="fr-FR" dirty="0"/>
              <a:t>En l'espace de quelques années, l'utilisation de ce type de bateaux se développa en Grande-Bretagne et en Amérique.</a:t>
            </a:r>
          </a:p>
        </p:txBody>
      </p:sp>
      <p:pic>
        <p:nvPicPr>
          <p:cNvPr id="11266" name="Picture 2" descr="http://www.mandragore2.net/dico/lexique2/navires2/pyroscaphe-g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1" y="116632"/>
            <a:ext cx="6843916" cy="588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86341"/>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208912" cy="461665"/>
          </a:xfrm>
          <a:prstGeom prst="rect">
            <a:avLst/>
          </a:prstGeom>
        </p:spPr>
        <p:txBody>
          <a:bodyPr wrap="square">
            <a:spAutoFit/>
          </a:bodyPr>
          <a:lstStyle/>
          <a:p>
            <a:r>
              <a:rPr lang="fr-FR" sz="2400" b="1" dirty="0"/>
              <a:t>12 - Plus bruyant, les géants à moteur: les paquebots</a:t>
            </a:r>
            <a:endParaRPr lang="fr-FR" sz="2400" dirty="0"/>
          </a:p>
        </p:txBody>
      </p:sp>
      <p:sp>
        <p:nvSpPr>
          <p:cNvPr id="4" name="Rectangle 3"/>
          <p:cNvSpPr/>
          <p:nvPr/>
        </p:nvSpPr>
        <p:spPr>
          <a:xfrm>
            <a:off x="352128" y="1089962"/>
            <a:ext cx="8538914" cy="369332"/>
          </a:xfrm>
          <a:prstGeom prst="rect">
            <a:avLst/>
          </a:prstGeom>
        </p:spPr>
        <p:txBody>
          <a:bodyPr wrap="square">
            <a:spAutoFit/>
          </a:bodyPr>
          <a:lstStyle/>
          <a:p>
            <a:r>
              <a:rPr lang="fr-FR" i="1" dirty="0"/>
              <a:t>Paquebot </a:t>
            </a:r>
            <a:r>
              <a:rPr lang="fr-FR" i="1" dirty="0" err="1"/>
              <a:t>Queen</a:t>
            </a:r>
            <a:r>
              <a:rPr lang="fr-FR" i="1" dirty="0"/>
              <a:t> Elizabeth II</a:t>
            </a:r>
            <a:endParaRPr lang="fr-FR" dirty="0"/>
          </a:p>
        </p:txBody>
      </p:sp>
      <p:pic>
        <p:nvPicPr>
          <p:cNvPr id="12290" name="Picture 2" descr="http://www.croisierenet.com/image/compagnies/gd/cunard/queen-elizabeth/queen-elizab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84" y="1563439"/>
            <a:ext cx="7487394" cy="49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271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763" y="443160"/>
            <a:ext cx="4289312" cy="2585323"/>
          </a:xfrm>
          <a:prstGeom prst="rect">
            <a:avLst/>
          </a:prstGeom>
        </p:spPr>
        <p:txBody>
          <a:bodyPr wrap="square">
            <a:spAutoFit/>
          </a:bodyPr>
          <a:lstStyle/>
          <a:p>
            <a:r>
              <a:rPr lang="fr-FR" dirty="0"/>
              <a:t>La découverte du moteur à combustion interne à la fin du XIXe siècle, et en particulier du moteur Diesel, constitue une étape décisive dans les progrès de la construction navale. </a:t>
            </a:r>
          </a:p>
          <a:p>
            <a:r>
              <a:rPr lang="fr-FR" dirty="0"/>
              <a:t>En effet, des navires munis de ce type de moteur offrent des rendements bien supérieurs à ceux des moteurs à vapeur traditionnels. </a:t>
            </a:r>
          </a:p>
        </p:txBody>
      </p:sp>
      <p:pic>
        <p:nvPicPr>
          <p:cNvPr id="13314" name="Picture 2" descr="http://www.frenchlines.com/flpix/01600-01699/FL00162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483" y="332656"/>
            <a:ext cx="4069131" cy="309832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cargos-paquebots.net/Revue%20de%20presse/Images/152-FRANCE-F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086" y="4005064"/>
            <a:ext cx="5109602" cy="24871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478" y="2917749"/>
            <a:ext cx="3443450" cy="3693319"/>
          </a:xfrm>
          <a:prstGeom prst="rect">
            <a:avLst/>
          </a:prstGeom>
        </p:spPr>
        <p:txBody>
          <a:bodyPr wrap="square">
            <a:spAutoFit/>
          </a:bodyPr>
          <a:lstStyle/>
          <a:p>
            <a:r>
              <a:rPr lang="fr-FR" dirty="0"/>
              <a:t>Les premiers bateaux à moteur (sous-entendu à moteur Diesel) furent construits au début du XXe siècle. Ils étaient alors relativement petits. </a:t>
            </a:r>
            <a:br>
              <a:rPr lang="fr-FR" dirty="0"/>
            </a:br>
            <a:r>
              <a:rPr lang="fr-FR" dirty="0"/>
              <a:t>C'est après la Première Guerre mondiale qu'on mit en service plusieurs grands paquebots à moteur.</a:t>
            </a:r>
            <a:br>
              <a:rPr lang="fr-FR" dirty="0"/>
            </a:br>
            <a:r>
              <a:rPr lang="fr-FR" dirty="0"/>
              <a:t>Aujourd'hui, les bateaux à moteur représentent environ les trois quarts de la flotte mondiale des navires de plus de 90 000 tonnes.</a:t>
            </a:r>
          </a:p>
        </p:txBody>
      </p:sp>
    </p:spTree>
    <p:extLst>
      <p:ext uri="{BB962C8B-B14F-4D97-AF65-F5344CB8AC3E}">
        <p14:creationId xmlns:p14="http://schemas.microsoft.com/office/powerpoint/2010/main" val="1435832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fade">
                                      <p:cBhvr>
                                        <p:cTn id="1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5598905" cy="461665"/>
          </a:xfrm>
          <a:prstGeom prst="rect">
            <a:avLst/>
          </a:prstGeom>
        </p:spPr>
        <p:txBody>
          <a:bodyPr wrap="none">
            <a:spAutoFit/>
          </a:bodyPr>
          <a:lstStyle/>
          <a:p>
            <a:r>
              <a:rPr lang="fr-FR" sz="2400" b="1" dirty="0"/>
              <a:t>13 - Autres géants à moteur : les pétroliers</a:t>
            </a:r>
            <a:endParaRPr lang="fr-FR" sz="2400" dirty="0"/>
          </a:p>
        </p:txBody>
      </p:sp>
      <p:pic>
        <p:nvPicPr>
          <p:cNvPr id="14338" name="Picture 2" descr="http://www.all-around-the-atlantic.ens.fr/wp-content/uploads/2013/01/petrol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3" y="1196752"/>
            <a:ext cx="817020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369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8064896" cy="2585323"/>
          </a:xfrm>
          <a:prstGeom prst="rect">
            <a:avLst/>
          </a:prstGeom>
        </p:spPr>
        <p:txBody>
          <a:bodyPr wrap="square">
            <a:spAutoFit/>
          </a:bodyPr>
          <a:lstStyle/>
          <a:p>
            <a:r>
              <a:rPr lang="fr-FR" dirty="0"/>
              <a:t>Les pétroliers, conçus pour transporter les énormes quantités de pétrole qui circulent dans le monde depuis la Seconde Guerre mondiale, sont d'une construction extrêmement simple. </a:t>
            </a:r>
            <a:br>
              <a:rPr lang="fr-FR" dirty="0"/>
            </a:br>
            <a:r>
              <a:rPr lang="fr-FR" dirty="0"/>
              <a:t>Mis à part l'ensemble des machines qui est regroupé dans la poupe, tout le reste ou presque de l'intérieur du bâtiment est destiné à la cargaison de pétrole. </a:t>
            </a:r>
          </a:p>
          <a:p>
            <a:r>
              <a:rPr lang="fr-FR" dirty="0"/>
              <a:t>Les effectifs des équipages sont limités, d'autant plus qu'une grande partie du pilotage du navire est automatique. </a:t>
            </a:r>
          </a:p>
          <a:p>
            <a:r>
              <a:rPr lang="fr-FR" dirty="0"/>
              <a:t>Cette simplicité de construction des pétroliers a entraîné une grande augmentation de leur taille : certains d'entre eux pèsent plusieurs centaines de milliers de tonnes.</a:t>
            </a:r>
          </a:p>
        </p:txBody>
      </p:sp>
      <p:pic>
        <p:nvPicPr>
          <p:cNvPr id="15362" name="Picture 2" descr="http://www.larousse.fr/encyclopedie/data/images/1006131-Constitution_dun_p%C3%A9trolier.jpg"/>
          <p:cNvPicPr>
            <a:picLocks noChangeAspect="1" noChangeArrowheads="1"/>
          </p:cNvPicPr>
          <p:nvPr/>
        </p:nvPicPr>
        <p:blipFill rotWithShape="1">
          <a:blip r:embed="rId2">
            <a:extLst>
              <a:ext uri="{28A0092B-C50C-407E-A947-70E740481C1C}">
                <a14:useLocalDpi xmlns:a14="http://schemas.microsoft.com/office/drawing/2010/main" val="0"/>
              </a:ext>
            </a:extLst>
          </a:blip>
          <a:srcRect t="25792" b="33066"/>
          <a:stretch/>
        </p:blipFill>
        <p:spPr bwMode="auto">
          <a:xfrm>
            <a:off x="628456" y="4199484"/>
            <a:ext cx="8048000" cy="19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95755"/>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3775905" cy="461665"/>
          </a:xfrm>
          <a:prstGeom prst="rect">
            <a:avLst/>
          </a:prstGeom>
        </p:spPr>
        <p:txBody>
          <a:bodyPr wrap="none">
            <a:spAutoFit/>
          </a:bodyPr>
          <a:lstStyle/>
          <a:p>
            <a:r>
              <a:rPr lang="fr-FR" sz="2400" b="1" dirty="0"/>
              <a:t>14 - Futuriste, l’aéroglisseur</a:t>
            </a:r>
            <a:r>
              <a:rPr lang="fr-FR" sz="2400" dirty="0"/>
              <a:t> </a:t>
            </a:r>
          </a:p>
        </p:txBody>
      </p:sp>
      <p:sp>
        <p:nvSpPr>
          <p:cNvPr id="5" name="Rectangle 4"/>
          <p:cNvSpPr/>
          <p:nvPr/>
        </p:nvSpPr>
        <p:spPr>
          <a:xfrm>
            <a:off x="467544" y="4509120"/>
            <a:ext cx="8352928" cy="2031325"/>
          </a:xfrm>
          <a:prstGeom prst="rect">
            <a:avLst/>
          </a:prstGeom>
        </p:spPr>
        <p:txBody>
          <a:bodyPr wrap="square">
            <a:spAutoFit/>
          </a:bodyPr>
          <a:lstStyle/>
          <a:p>
            <a:r>
              <a:rPr lang="fr-FR" dirty="0"/>
              <a:t>Ces dernières années, de nouveaux types de navires ont été expérimentés, résultant tous d'une recherche constante d'augmentation de la vitesse. </a:t>
            </a:r>
          </a:p>
          <a:p>
            <a:r>
              <a:rPr lang="fr-FR" dirty="0"/>
              <a:t>Les aéroglisseurs glissent sur un coussin d'air, alimenté par de grands ventilateurs. </a:t>
            </a:r>
          </a:p>
          <a:p>
            <a:r>
              <a:rPr lang="fr-FR" dirty="0"/>
              <a:t>Des jupes descendent jusqu'à la surface de l'eau afin de confiner le coussin d'air. </a:t>
            </a:r>
          </a:p>
          <a:p>
            <a:r>
              <a:rPr lang="fr-FR" dirty="0"/>
              <a:t>Ce système permet d'éliminer la production de vagues et de réduire considérablement la résistance de l'eau. Par conséquent, l'aéroglisseur peut atteindre des vitesses élevées tout en fournissant une puissance de propulsion relativement modeste. </a:t>
            </a:r>
          </a:p>
        </p:txBody>
      </p:sp>
      <p:pic>
        <p:nvPicPr>
          <p:cNvPr id="16388" name="Picture 4" descr="http://tabib.a.t.f.unblog.fr/files/2009/03/aroglisseur.jpg"/>
          <p:cNvPicPr>
            <a:picLocks noChangeAspect="1" noChangeArrowheads="1"/>
          </p:cNvPicPr>
          <p:nvPr/>
        </p:nvPicPr>
        <p:blipFill rotWithShape="1">
          <a:blip r:embed="rId2">
            <a:extLst>
              <a:ext uri="{28A0092B-C50C-407E-A947-70E740481C1C}">
                <a14:useLocalDpi xmlns:a14="http://schemas.microsoft.com/office/drawing/2010/main" val="0"/>
              </a:ext>
            </a:extLst>
          </a:blip>
          <a:srcRect b="17801"/>
          <a:stretch/>
        </p:blipFill>
        <p:spPr bwMode="auto">
          <a:xfrm>
            <a:off x="827584" y="1010345"/>
            <a:ext cx="7434116" cy="339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684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photos.tuxboard.com/wp-content/uploads/2009/07/yacht_futu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1.bp.blogspot.com/-snMd0VlCvQk/TZj-sP5KMnI/AAAAAAAAAiQ/eh-aQOd-3M8/s400/bateau%2Bdu%2Bfut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85430"/>
            <a:ext cx="4485878" cy="340926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67544" y="3933056"/>
            <a:ext cx="2857500" cy="830997"/>
          </a:xfrm>
          <a:prstGeom prst="rect">
            <a:avLst/>
          </a:prstGeom>
          <a:noFill/>
        </p:spPr>
        <p:txBody>
          <a:bodyPr wrap="square" rtlCol="0">
            <a:spAutoFit/>
          </a:bodyPr>
          <a:lstStyle/>
          <a:p>
            <a:r>
              <a:rPr lang="fr-FR" sz="2400" b="1" dirty="0"/>
              <a:t>Quelques idées de bateaux du futur...</a:t>
            </a:r>
          </a:p>
        </p:txBody>
      </p:sp>
    </p:spTree>
    <p:extLst>
      <p:ext uri="{BB962C8B-B14F-4D97-AF65-F5344CB8AC3E}">
        <p14:creationId xmlns:p14="http://schemas.microsoft.com/office/powerpoint/2010/main" val="22348296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5736314" cy="461665"/>
          </a:xfrm>
          <a:prstGeom prst="rect">
            <a:avLst/>
          </a:prstGeom>
        </p:spPr>
        <p:txBody>
          <a:bodyPr wrap="none">
            <a:spAutoFit/>
          </a:bodyPr>
          <a:lstStyle/>
          <a:p>
            <a:r>
              <a:rPr lang="fr-FR" sz="2400" b="1" dirty="0"/>
              <a:t>2 - le bateau dit "préhistorique", la pirogue</a:t>
            </a:r>
            <a:r>
              <a:rPr lang="fr-FR" sz="2400" dirty="0"/>
              <a:t> </a:t>
            </a:r>
          </a:p>
        </p:txBody>
      </p:sp>
      <p:pic>
        <p:nvPicPr>
          <p:cNvPr id="3" name="Image 2" descr="pirogue"/>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80086"/>
            <a:ext cx="6677671" cy="3763528"/>
          </a:xfrm>
          <a:prstGeom prst="rect">
            <a:avLst/>
          </a:prstGeom>
          <a:noFill/>
          <a:ln>
            <a:noFill/>
          </a:ln>
        </p:spPr>
      </p:pic>
      <p:sp>
        <p:nvSpPr>
          <p:cNvPr id="4" name="Rectangle 3"/>
          <p:cNvSpPr/>
          <p:nvPr/>
        </p:nvSpPr>
        <p:spPr>
          <a:xfrm>
            <a:off x="611560" y="5157192"/>
            <a:ext cx="8064896" cy="1200329"/>
          </a:xfrm>
          <a:prstGeom prst="rect">
            <a:avLst/>
          </a:prstGeom>
        </p:spPr>
        <p:txBody>
          <a:bodyPr wrap="square">
            <a:spAutoFit/>
          </a:bodyPr>
          <a:lstStyle/>
          <a:p>
            <a:pPr algn="just"/>
            <a:r>
              <a:rPr lang="fr-FR" dirty="0"/>
              <a:t>Dès la préhistoire, l'Homme construit des embarcations fluviales : pirogues creusées dans un tronc d'arbre, canoës en peau ou encore radeaux de roseaux. Ces frêles esquifs sont les ancêtres des navires  construit par les peuples méditerranéens à partir de 2500 av. J.-C.</a:t>
            </a:r>
          </a:p>
        </p:txBody>
      </p:sp>
      <p:sp>
        <p:nvSpPr>
          <p:cNvPr id="7" name="Rectangle 6"/>
          <p:cNvSpPr/>
          <p:nvPr/>
        </p:nvSpPr>
        <p:spPr>
          <a:xfrm>
            <a:off x="610658" y="1187460"/>
            <a:ext cx="4572000" cy="923330"/>
          </a:xfrm>
          <a:prstGeom prst="rect">
            <a:avLst/>
          </a:prstGeom>
        </p:spPr>
        <p:txBody>
          <a:bodyPr>
            <a:spAutoFit/>
          </a:bodyPr>
          <a:lstStyle/>
          <a:p>
            <a:pPr algn="just"/>
            <a:r>
              <a:rPr lang="fr-FR" i="1" dirty="0"/>
              <a:t>Construite à partir d'un tronc d'arbre évidé, la pirogue allie maniabilité et rapidité de déplacement.</a:t>
            </a:r>
            <a:r>
              <a:rPr lang="fr-FR" dirty="0"/>
              <a:t> </a:t>
            </a:r>
          </a:p>
        </p:txBody>
      </p:sp>
    </p:spTree>
    <p:extLst>
      <p:ext uri="{BB962C8B-B14F-4D97-AF65-F5344CB8AC3E}">
        <p14:creationId xmlns:p14="http://schemas.microsoft.com/office/powerpoint/2010/main" val="4622680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over-blog.com/585x441/3/69/70/35/images-Tags-10/Guillermo-Sureda-Burgos-bateau-hydrof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1" y="285362"/>
            <a:ext cx="55626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projetdared.files.wordpress.com/2011/05/11.jpg"/>
          <p:cNvPicPr>
            <a:picLocks noChangeAspect="1" noChangeArrowheads="1"/>
          </p:cNvPicPr>
          <p:nvPr/>
        </p:nvPicPr>
        <p:blipFill rotWithShape="1">
          <a:blip r:embed="rId3">
            <a:extLst>
              <a:ext uri="{28A0092B-C50C-407E-A947-70E740481C1C}">
                <a14:useLocalDpi xmlns:a14="http://schemas.microsoft.com/office/drawing/2010/main" val="0"/>
              </a:ext>
            </a:extLst>
          </a:blip>
          <a:srcRect b="11989"/>
          <a:stretch/>
        </p:blipFill>
        <p:spPr bwMode="auto">
          <a:xfrm>
            <a:off x="323528" y="3442450"/>
            <a:ext cx="5256584" cy="308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524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nfuseon.files.wordpress.com/2011/03/image-16.png"/>
          <p:cNvPicPr>
            <a:picLocks noChangeAspect="1" noChangeArrowheads="1"/>
          </p:cNvPicPr>
          <p:nvPr/>
        </p:nvPicPr>
        <p:blipFill rotWithShape="1">
          <a:blip r:embed="rId2">
            <a:extLst>
              <a:ext uri="{28A0092B-C50C-407E-A947-70E740481C1C}">
                <a14:useLocalDpi xmlns:a14="http://schemas.microsoft.com/office/drawing/2010/main" val="0"/>
              </a:ext>
            </a:extLst>
          </a:blip>
          <a:srcRect b="5635"/>
          <a:stretch/>
        </p:blipFill>
        <p:spPr bwMode="auto">
          <a:xfrm>
            <a:off x="395536" y="404665"/>
            <a:ext cx="8352928" cy="549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4913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4800866" cy="461665"/>
          </a:xfrm>
          <a:prstGeom prst="rect">
            <a:avLst/>
          </a:prstGeom>
        </p:spPr>
        <p:txBody>
          <a:bodyPr wrap="none">
            <a:spAutoFit/>
          </a:bodyPr>
          <a:lstStyle/>
          <a:p>
            <a:r>
              <a:rPr lang="fr-FR" sz="2400" b="1" dirty="0"/>
              <a:t>3 - les bateaux égyptiens en roseaux</a:t>
            </a:r>
            <a:endParaRPr lang="fr-FR" sz="2400" dirty="0"/>
          </a:p>
        </p:txBody>
      </p:sp>
      <p:sp>
        <p:nvSpPr>
          <p:cNvPr id="4" name="Rectangle 3"/>
          <p:cNvSpPr/>
          <p:nvPr/>
        </p:nvSpPr>
        <p:spPr>
          <a:xfrm>
            <a:off x="721754" y="5589240"/>
            <a:ext cx="7742627" cy="923330"/>
          </a:xfrm>
          <a:prstGeom prst="rect">
            <a:avLst/>
          </a:prstGeom>
        </p:spPr>
        <p:txBody>
          <a:bodyPr wrap="square">
            <a:spAutoFit/>
          </a:bodyPr>
          <a:lstStyle/>
          <a:p>
            <a:pPr algn="just"/>
            <a:r>
              <a:rPr lang="fr-FR" dirty="0"/>
              <a:t>Les premiers navires égyptiens étaient fabriqués en roseaux. Ils étaient suffisamment vastes pour transporter 20 rameurs, ainsi que plusieurs têtes de bétail, ou un poids équivalent de marchandises. </a:t>
            </a:r>
          </a:p>
        </p:txBody>
      </p:sp>
      <p:pic>
        <p:nvPicPr>
          <p:cNvPr id="22530" name="Picture 2" descr="http://p2.storage.canalblog.com/26/23/620102/41875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4579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864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272" y="4365104"/>
            <a:ext cx="4881816" cy="2031325"/>
          </a:xfrm>
          <a:prstGeom prst="rect">
            <a:avLst/>
          </a:prstGeom>
        </p:spPr>
        <p:txBody>
          <a:bodyPr wrap="square">
            <a:spAutoFit/>
          </a:bodyPr>
          <a:lstStyle/>
          <a:p>
            <a:pPr algn="just"/>
            <a:r>
              <a:rPr lang="fr-FR" dirty="0"/>
              <a:t>Plus tard, on ne conserva qu'un seul mât, au sommet duquel les voiles étaient hissées au moyen de poulies. </a:t>
            </a:r>
          </a:p>
          <a:p>
            <a:pPr algn="just"/>
            <a:endParaRPr lang="fr-FR" dirty="0"/>
          </a:p>
          <a:p>
            <a:pPr algn="just"/>
            <a:r>
              <a:rPr lang="fr-FR" dirty="0"/>
              <a:t>Sur tous ces premiers navires, la direction était assurée par une rame-gouvernail placée à la poupe. </a:t>
            </a:r>
          </a:p>
        </p:txBody>
      </p:sp>
      <p:pic>
        <p:nvPicPr>
          <p:cNvPr id="23554" name="Picture 2" descr="http://www.mandragore2.net/dico/lexique2/navires2/pirogue-egypte-g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188640"/>
            <a:ext cx="5031053" cy="65617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272" y="2678108"/>
            <a:ext cx="3430764" cy="1477328"/>
          </a:xfrm>
          <a:prstGeom prst="rect">
            <a:avLst/>
          </a:prstGeom>
        </p:spPr>
        <p:txBody>
          <a:bodyPr wrap="square">
            <a:spAutoFit/>
          </a:bodyPr>
          <a:lstStyle/>
          <a:p>
            <a:pPr algn="just"/>
            <a:r>
              <a:rPr lang="fr-FR" dirty="0"/>
              <a:t>D'après les peintures égyptiennes de cette époque, on constate que ces galères étaient équipées de deux mâts, reliés à leur sommet, auxquels on suspendait des voiles. </a:t>
            </a:r>
          </a:p>
        </p:txBody>
      </p:sp>
    </p:spTree>
    <p:extLst>
      <p:ext uri="{BB962C8B-B14F-4D97-AF65-F5344CB8AC3E}">
        <p14:creationId xmlns:p14="http://schemas.microsoft.com/office/powerpoint/2010/main" val="3110743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3566" y="332656"/>
            <a:ext cx="772138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ea typeface="Cambria" pitchFamily="18" charset="0"/>
                <a:cs typeface="Times New Roman" pitchFamily="18" charset="0"/>
              </a:rPr>
              <a:t>Naissance de l'écriture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ea typeface="Cambria" pitchFamily="18" charset="0"/>
                <a:cs typeface="Times New Roman" pitchFamily="18" charset="0"/>
              </a:rPr>
              <a:t>vers IV millénaire avant Jésus-Christ (- 2 500)</a:t>
            </a:r>
            <a:endParaRPr kumimoji="0" lang="fr-FR" altLang="fr-FR" sz="24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3367348" y="6091611"/>
            <a:ext cx="5037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mbria" pitchFamily="18" charset="0"/>
                <a:cs typeface="Times New Roman" pitchFamily="18" charset="0"/>
              </a:rPr>
              <a:t>Construction des </a:t>
            </a:r>
            <a:r>
              <a:rPr kumimoji="0" lang="fr-FR" altLang="fr-FR" b="1" i="0" u="none" strike="noStrike" cap="none" normalizeH="0" baseline="0" dirty="0">
                <a:ln>
                  <a:noFill/>
                </a:ln>
                <a:solidFill>
                  <a:schemeClr val="tx1"/>
                </a:solidFill>
                <a:effectLst/>
                <a:ea typeface="Cambria" pitchFamily="18" charset="0"/>
                <a:cs typeface="Times New Roman" pitchFamily="18" charset="0"/>
                <a:hlinkClick r:id="rId2"/>
              </a:rPr>
              <a:t>barques solaires</a:t>
            </a:r>
            <a:r>
              <a:rPr kumimoji="0" lang="fr-FR" altLang="fr-FR" b="0" i="0" u="none" strike="noStrike" cap="none" normalizeH="0" baseline="0" dirty="0">
                <a:ln>
                  <a:noFill/>
                </a:ln>
                <a:solidFill>
                  <a:schemeClr val="tx1"/>
                </a:solidFill>
                <a:effectLst/>
                <a:ea typeface="Cambria" pitchFamily="18" charset="0"/>
                <a:cs typeface="Times New Roman" pitchFamily="18" charset="0"/>
              </a:rPr>
              <a:t> par les Egyptiens</a:t>
            </a:r>
            <a:r>
              <a:rPr kumimoji="0" lang="fr-FR" altLang="fr-FR" sz="13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050" name="Picture 2" descr="http://www.passion-egyptienne.fr/images/Kheops-bar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248" y="1252141"/>
            <a:ext cx="4718698" cy="4839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3023" y="1411554"/>
            <a:ext cx="2850865" cy="4524315"/>
          </a:xfrm>
          <a:prstGeom prst="rect">
            <a:avLst/>
          </a:prstGeom>
        </p:spPr>
        <p:txBody>
          <a:bodyPr wrap="square">
            <a:spAutoFit/>
          </a:bodyPr>
          <a:lstStyle/>
          <a:p>
            <a:r>
              <a:rPr lang="fr-FR" dirty="0"/>
              <a:t>la barque royale sans doute le moyen de transport utilisé par le roi pour se promener dans le monde inférieur. </a:t>
            </a:r>
          </a:p>
          <a:p>
            <a:r>
              <a:rPr lang="fr-FR" dirty="0"/>
              <a:t>Ni clous, ni chevilles : tout a été assemblé avec des cordes d'alfa. </a:t>
            </a:r>
          </a:p>
          <a:p>
            <a:r>
              <a:rPr lang="fr-FR" b="1" dirty="0"/>
              <a:t>Elle mesure 43 m de long sur 5,90 m de large.</a:t>
            </a:r>
            <a:r>
              <a:rPr lang="fr-FR" dirty="0"/>
              <a:t> </a:t>
            </a:r>
          </a:p>
          <a:p>
            <a:r>
              <a:rPr lang="fr-FR" dirty="0"/>
              <a:t>Elle est équipée de douze rames (une paire de rames en poupe et, à l'avant de la cabine royale, cinq paires de rames) dont la longueur varie de 6,50 m à 8,50 m.</a:t>
            </a:r>
          </a:p>
        </p:txBody>
      </p:sp>
    </p:spTree>
    <p:extLst>
      <p:ext uri="{BB962C8B-B14F-4D97-AF65-F5344CB8AC3E}">
        <p14:creationId xmlns:p14="http://schemas.microsoft.com/office/powerpoint/2010/main" val="33400924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66418"/>
            <a:ext cx="7704856" cy="461665"/>
          </a:xfrm>
          <a:prstGeom prst="rect">
            <a:avLst/>
          </a:prstGeom>
        </p:spPr>
        <p:txBody>
          <a:bodyPr wrap="square">
            <a:spAutoFit/>
          </a:bodyPr>
          <a:lstStyle/>
          <a:p>
            <a:r>
              <a:rPr lang="fr-FR" sz="2400" b="1" dirty="0"/>
              <a:t>4 - Que vogue le commerce : les bateaux ronds phéniciens</a:t>
            </a:r>
            <a:endParaRPr lang="fr-FR" sz="2400" dirty="0"/>
          </a:p>
        </p:txBody>
      </p:sp>
      <p:pic>
        <p:nvPicPr>
          <p:cNvPr id="3" name="Image 2" descr="pheniciens"/>
          <p:cNvPicPr/>
          <p:nvPr/>
        </p:nvPicPr>
        <p:blipFill>
          <a:blip r:embed="rId2">
            <a:extLst>
              <a:ext uri="{28A0092B-C50C-407E-A947-70E740481C1C}">
                <a14:useLocalDpi xmlns:a14="http://schemas.microsoft.com/office/drawing/2010/main" val="0"/>
              </a:ext>
            </a:extLst>
          </a:blip>
          <a:srcRect/>
          <a:stretch>
            <a:fillRect/>
          </a:stretch>
        </p:blipFill>
        <p:spPr bwMode="auto">
          <a:xfrm>
            <a:off x="3505165" y="1217753"/>
            <a:ext cx="4881545" cy="3177265"/>
          </a:xfrm>
          <a:prstGeom prst="rect">
            <a:avLst/>
          </a:prstGeom>
          <a:noFill/>
          <a:ln>
            <a:noFill/>
          </a:ln>
        </p:spPr>
      </p:pic>
      <p:sp>
        <p:nvSpPr>
          <p:cNvPr id="4" name="Rectangle 3"/>
          <p:cNvSpPr/>
          <p:nvPr/>
        </p:nvSpPr>
        <p:spPr>
          <a:xfrm>
            <a:off x="827584" y="1251157"/>
            <a:ext cx="2677581" cy="1754326"/>
          </a:xfrm>
          <a:prstGeom prst="rect">
            <a:avLst/>
          </a:prstGeom>
        </p:spPr>
        <p:txBody>
          <a:bodyPr wrap="square">
            <a:spAutoFit/>
          </a:bodyPr>
          <a:lstStyle/>
          <a:p>
            <a:r>
              <a:rPr lang="fr-FR" i="1" dirty="0"/>
              <a:t>Bateau rond phénicien</a:t>
            </a:r>
            <a:br>
              <a:rPr lang="fr-FR" i="1" dirty="0"/>
            </a:br>
            <a:r>
              <a:rPr lang="fr-FR" i="1" dirty="0"/>
              <a:t>De forme ventrue, les "bateaux ronds" phéniciens étaient mieux adaptés au commerce que l'étroite galère. </a:t>
            </a:r>
            <a:endParaRPr lang="fr-FR" dirty="0"/>
          </a:p>
        </p:txBody>
      </p:sp>
      <p:sp>
        <p:nvSpPr>
          <p:cNvPr id="5" name="Rectangle 4"/>
          <p:cNvSpPr/>
          <p:nvPr/>
        </p:nvSpPr>
        <p:spPr>
          <a:xfrm>
            <a:off x="827584" y="4581128"/>
            <a:ext cx="7776864" cy="1754326"/>
          </a:xfrm>
          <a:prstGeom prst="rect">
            <a:avLst/>
          </a:prstGeom>
        </p:spPr>
        <p:txBody>
          <a:bodyPr wrap="square">
            <a:spAutoFit/>
          </a:bodyPr>
          <a:lstStyle/>
          <a:p>
            <a:r>
              <a:rPr lang="fr-FR" dirty="0"/>
              <a:t>Les chantiers navals les plus illustres de l'Antiquité furent ceux des Phéniciens, grands navigateurs de la Méditerranée. Au cours du IIe millénaire av. J.-C., ce peuple construit des navires de guerre, ainsi que des embarcations marchandes capables de transporter de lourdes charges. Ces embarcations étaient propulsées grâce à leurs voiles, les avirons n'étant utilisés qu'au voisinage des ports. </a:t>
            </a:r>
          </a:p>
          <a:p>
            <a:r>
              <a:rPr lang="fr-FR" dirty="0"/>
              <a:t>Grâce à leurs bateaux, les Phéniciens naviguèrent sur toute la Méditerranée. </a:t>
            </a:r>
          </a:p>
        </p:txBody>
      </p:sp>
    </p:spTree>
    <p:extLst>
      <p:ext uri="{BB962C8B-B14F-4D97-AF65-F5344CB8AC3E}">
        <p14:creationId xmlns:p14="http://schemas.microsoft.com/office/powerpoint/2010/main" val="1508980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715" y="548680"/>
            <a:ext cx="3276859" cy="461665"/>
          </a:xfrm>
          <a:prstGeom prst="rect">
            <a:avLst/>
          </a:prstGeom>
        </p:spPr>
        <p:txBody>
          <a:bodyPr wrap="none">
            <a:spAutoFit/>
          </a:bodyPr>
          <a:lstStyle/>
          <a:p>
            <a:r>
              <a:rPr lang="fr-FR" sz="2400" b="1" dirty="0"/>
              <a:t>Apogée d'</a:t>
            </a:r>
            <a:r>
              <a:rPr lang="fr-FR" sz="2400" b="1" dirty="0" err="1"/>
              <a:t>Athène</a:t>
            </a:r>
            <a:r>
              <a:rPr lang="fr-FR" sz="2400" b="1" dirty="0"/>
              <a:t> (- 340)</a:t>
            </a:r>
          </a:p>
        </p:txBody>
      </p:sp>
      <p:sp>
        <p:nvSpPr>
          <p:cNvPr id="4" name="Rectangle 3"/>
          <p:cNvSpPr/>
          <p:nvPr/>
        </p:nvSpPr>
        <p:spPr>
          <a:xfrm>
            <a:off x="647664" y="5445224"/>
            <a:ext cx="7845733" cy="707886"/>
          </a:xfrm>
          <a:prstGeom prst="rect">
            <a:avLst/>
          </a:prstGeom>
        </p:spPr>
        <p:txBody>
          <a:bodyPr wrap="square">
            <a:spAutoFit/>
          </a:bodyPr>
          <a:lstStyle/>
          <a:p>
            <a:r>
              <a:rPr lang="fr-FR" sz="2000" dirty="0"/>
              <a:t>Exploration de toute la Méditerranée par les Grecs et les Phéniciens à bord de </a:t>
            </a:r>
            <a:r>
              <a:rPr lang="fr-FR" sz="2000" b="1" u="sng" dirty="0">
                <a:hlinkClick r:id="rId2"/>
              </a:rPr>
              <a:t>trières</a:t>
            </a:r>
            <a:r>
              <a:rPr lang="fr-FR" sz="2000" dirty="0"/>
              <a:t>.</a:t>
            </a:r>
          </a:p>
        </p:txBody>
      </p:sp>
      <p:sp>
        <p:nvSpPr>
          <p:cNvPr id="5" name="AutoShape 2" descr="data:image/jpeg;base64,/9j/4AAQSkZJRgABAQAAAQABAAD/2wCEAAkGBxQQEhQUEhQVFhUVFBQUFhUUFBcUFBQVFBQWFxcWFRQYHCggGBolHRYVITEhJSkrLi4uFyAzODMsNygtLisBCgoKDg0OGxAQGjAkHyQvLSwvLCwsLCwsLCwsLS0sLCwvLCwsLCwsLCwsLCwsLCwsLCwsLCwsLCwsLCwsLCwsLP/AABEIAKgBKwMBIgACEQEDEQH/xAAcAAACAgMBAQAAAAAAAAAAAAAAAQQGAwUHAgj/xABFEAACAQIDBQUECAMGBQUBAAABAgMAEQQSIQUTMUFRBiIyYXEHQoGRFCNSYoKSobEzcsEXJDRTY7JDosPh8BVkk8LRFv/EABgBAQEBAQEAAAAAAAAAAAAAAAABAwIE/8QALhEAAgIBAwEGBgIDAQAAAAAAAAECEQMSITEEE0FRcaHwIiMyYZGxQtEUgcFS/9oADAMBAAIRAxEAPwDt9K9FFAFFFFAKigiiqAooooAoooqAKKKKoCiiioAoopUB6pUUqoHRSNFAeqRoooAooooCPPjFR40N7yF8tuAyLmN6kXrRbVxCjG4JCRmYYkqOZAjF7fOt5eogx0UhTvQBRSvWixnbDCR5rTLIy3zLD9awsNb5dFtfmRRtLkJN8G/orneze3eIx2MfDYaBIlCX32ILEhrXy7pLa25Zh4TerPDsSZiGnxsz6g5Iljw8enLugyW/HXKlfBark31FKiuiDovSooB3pUUUAUU6VAFFFFAFKnSNAFKinVAUUUUAUUUUAUUUUAUUUUAUqKKgHRSooB0UqRoD1WCeYjurYva9idAOrHkP3sa8SzMTlQfzMfCvkPtN5cOvQ6zbfaDC7NjL4iXIL3PF5GJ55Rdj68AByFSy0V7bWyW/9UwTBgXZJn3rXzK8aPbKvAJ3x3QRoGvckk3TD4oOuY903KsD7rg2K356/PTrXDe1HatsdjoZ8ErrkyLG7AFiyb1+6ouCCbggn3WB8seE2ZisQzYjFyNiSZN2Y8xVBIgTvWBC5B3dRYacGGhweaMbNOzbo7Jje0+HiLKJN5ItwY4RvXUjjmC+H8Vqqn9oM+JB+jYbdCxOfEMhIH2sgcWH5uPPhVZ2RsOILJdAzhpA5sO8wctmNxc91tATpcWsQCEZlSJmObuM+Hcgd2TvllDC+urPb8XGsJdU3ek7jiRKwAxOKzPj8U7oDdY0yIjKwVl+rC2vZhrc2/WtHsfDpJ9IbDqIk3odTbMHQ2UGLXRgyN378GFtbGpaTvK5RbESZSkSkWbKCrBmIszBQpsNNCNeI3uDwL72J3TdoFeNUFiLt3hmNrf8K+nDQa3ucHlb/wBmqiYOzMJhxAmUfVxvBEPvFndZ31OoG/a/mK7ADXNZ4QISOt108wbWt866FgZ95Gjjg6K/5lB/rXp6KbkmmYZluSCKVOlXuMQpiiioAp0qdAFKnSoAooooApU6VAFFKiqB0UUUAUUUUAUUUqAKdKioAooooApGnWi2p2oghLKt5pFIUxwjOVY2srt4VY3FlJzHkDUbS5CTZuy1qrO1e10EYPfLBb3WIF5Gtx4fw1vbU6nlyJrG2sZtCZsuJjXDxtYxRI5ZjlNjvWTV2F0soKi54m1azYfZ5FaRVujxnPZFXOyygHMc4H1g1F76X01ry5up07I3hiT3ZsMf2oxcqhAgwatdURfrJGFyDlkXuhh0Fjfqa0qdmgYsjy5yZMkiyFHcOGJJLnvSGxQi+g41aoZty7RFSEbvxnxZTlUOvlp3u7po9a3HSbgyz8VPdYDmxP1bDyJYr593kK8ks0pcGyikaPCwq2IgGUEqiIw6mPeoTp1Ic+hAraYLaQEmKUAWjmLcgusaKBc6D+HWt2SgE8cjnIHTD94nKDljmDOb2y3KnmORqZguy8mJzSRKqpmSMTMcpZ3kYM8SgHuje6sSCbG1zrXOh5JOvfBW1FKzEu1jCZIt07tMIWbdeKPPcPmPFGITT0bpUc7FeTEoyIsikHeoFLiONBo1iMy6tawUnya1zev/AOPhRgkSgyom+aS5RnYsFRC6m6oQJha5te5udTvthYKKPePGLBmAJJJY5Ab5ieBDM4I5EV6odNWz4MXlXccm2tgy7I8aLKEa+UFip0OZVZhqwUM2mg1JItVmDMuFlBJzIqyqD3QMhDW0txtb4mr3g8FGSZjGgklBzMUAkKHwozWvbKF06iqViezU0MhGV3hBO7sWZVF9AY42DE8OOnHXWuMnSuKTjuWOW+TXQLPmVLtI97uBFu44he93lfQi3AICW621ro3Z/wDw8PlGq3/k7v8ASudYVsbh88DNGwzsiiS4YJxRC8YOqoU7uuh0Nher92UxG8wsbae+NBYHLI63APW1616ZKMmkc5XaTNxSooFewwHRRRQBToooAooFI0AUUUUAUqKAKAVFOiqApU6KAKKKKAVFOigPNOig1AKg06izYgklIxduZIJRP5rcT90a+g1qgx7WCNGyOCwYaqHKEgaklwRlXqb/ADvYwtj7IVcrlFAX+EirlSIHmiW0J6nvG+ttFWThoA7E2uul3NrzMt7X/wBNSTYcCTpoO9sa5q9y2aTtZETCHUaxuh/C7CNr+QDZvVB0qgvjhh8TDISBvAYnAJuLsAARysCGPmp6V0/aeG3sMkf243X4lSAfnXHcTIrqGcXclixb3UQ5WUDjc5mYte5y8hXg6yPxL7nowPZllxmJWS5uQMoZWBIbNG3FdOF287i/I1ocEj4kPv1eOLenet31kYxKttwBqdbFALnmxOWn2cldfo8McQaedEYsZjIqRZAyu6vcxKCy90DLmOma1qu+zNnBJXBbM14IEYjuqiZ2lEYuSoYI6kkksUBJOlXD0+24yT7kU7CYDLjMMsqrkVIm3RO9zWw07Ays1873F+g0te166hHAI1gjFrLYaC2iRsOHrlqhY0Wx8Cj/ANslz9/DOn7NXQybygfZQn87AD/YfnWuB7y8/wCjjLwvI8RgCSaQ8giE+SKX/wCoaiOGjVEb/j2U/dke7SWPQrn+Kjjmr1mzRoB/xpSfwZmk19UUL8RUrEQiV8pvZUPA2IZzZWB5MAra+degyJlKsGElJBDeNDlblfowHRhr8xyrPeukQrfaTAgyKSSFmBQ5TYmRFLKPxIHB/kWpfZCTNh+FgJZwB0G+c/1rx2yU/Rww8ST4dh8ZkRv+V2HxrJ2Riy4VfvPM/wCeZ2H6EVjprLf2NL+A3JoootW5mMUWooqAdFFFAKiiigCilekXA4njw86A9Uq8yyhRdiANNSbDU2H6mvVABopU6AKKVFUDopU6AKVOigFSY21PLrXmaUILsbD5knoANSfIVgEJkN38PKPz6v1PlwHmeEB4EjTfwzlj+37zj/THJfvH4Dga87sH6qOyqp+sI89cgP2je5PGx6m4zYiclt2niK3LcRGvAMfMm9hzsehrNDEEUKOA66k9STzJ4k1ANEAAAAAAAAGgAHAAV6otXiaUICWNgOf/AJzqg9VyLa0RxD4lIX3cWaSMyqAQ2ZrKkR97iLngATz4dLbDviDeTuw2/gkd6S/OU8l/0/zfZFT7XQ5XmVbAtunXoC4SJbDlrGa83U/Rq8DbC96IfYWFFhM1su7ihdjxOkxL6nU92BR6Wq4YDDFcQo6YfM3nJJKzE+ty/wCfzqvdk8Dkgkw4P8ScWJ/y1j73zeGYW++asmy33jiX/MEunQIYk0+KE/GusS+FHE95MqKjPtKAffg+S4Lef0Pzq6YiU2nK6NdYlP3mVcp/NL+lUbZD5tqR6+8Lei7PC1ds2fcjlJK0p/kXM6n8xirPpuJP7v8Ao7zKq8kSI1AlAGixRBfLvkfsIx+asmznzoHsRvO/Y6EA+G45HKFv53qAt5IteOJfl/lsNPjuU/NW4r1IxImNBUiRfdFnFtWj46feU6j1Yc6lA16qJhyUYxnh4kPlc3T8OlvIjoaoIvaj/DOTfutE+n3Jkb+lZtgoVw0APHcx39SgJ/WoPbe/0GcKbMQqqfNpFAHxvat1EmUAdAB8haua+K/sXuPdFFFdkCnSp2oB06QoqAVQNq7VjwyhpCbscqIozPIx4Ki8zWbaGMWCNpH8K2+JJCgDzJIHxrlMWJxePx02VA+7VCcslgkUhbLGWDAoDlNwpBa2psSDnLIk9PedRje5bm2o0zkTStHY/wCGwgaaYDlv5Ywch8hYedZez2Ew5D4towCJZAhkBZ41iYx8WuwYkMTz71uVQsHiZ8OBExjwuUdyPcokDW91HUMCfIa1J7Eq8u/ab3MTLljAsiuxzMSLm5DE2vwufhzGVy4OmqRukvK6s4KhZLKh67tmzP58NOXrW1rXzArIo9yRw1+auq3y+QawP5hzFbCtUcMKVFOqQVFOlQBRTpXqgdYMRPl0ALMfCo4nzJ5DqT/2rHNiSSUiALAgMTfJHfrbi1tcunK5Fway4eAIOJJOpZtWJ/oPIaCoDxh8Ob55Dd7W0vkUdEB/U8T5CwHueW3hF2N8oOgPmTyA5n/tTxE4S1+JOVRzZjyHyJ9ATyrzBFbvNYueJHAC+ijyH6nWgHhoAgPMk3ZubN1P7AcgAKy0VGM5c2jGnOQ8B5L9o/oPM6UB7mxAWw1LHgo4nz8h5nSvEWH72dzdhe1r5UB5KOv3uJ14DSskEAThck8WOrMepPP9hyrLQCqpdsYrzQeeVm9IZoz+m8ardVa7XRF2hQaF0lT0zvAl/QZgfhWWaOqDSO4OmeNlERiJyPBC5a1z9ZODiCLdQoP/AMtbHZhyiJW8StJGfWxf9gDWLHR2gsB3pZVcLa1wpD5fXdRZfhWY2EwI96ZJOPEPhnjFvyVaohQtnuI9poQOAlKjhwwSkD+lXeaOzZB7kEcCkfanbKx9VWNG9DVFwDB9qQ6cZSvrlw7X/RKv2B70hblnlmJ6W+oiPoURjWHSv4X5v9m2fleSJUShptB3YkCjpmksSPgqp+c1OqLs0dzMeMhMh69/VQfMLlX8NS69aPOFqw4uAuvdIDDvISLgMAbEjmNSD5E1nooCtbdk35wkXAviAzrxsMOC7g+jBdfTrVlrQLGBi2ny3Wwwwb7Dkgs4vwDHJGSNbxLyGm+qIo6VqKKpAFOlToB06VKxoCj+1nGZMKqcpHN/MIpNvzFflWw7DwxQbOw8p0L4eGWWRiWZ3MSklmNyTcnT5VqPa5H9Vh25LI4PTWMkX+K0/Z1jlxMSxOw/u/gj+0t7q7X45bgBeXdJ8QrzqXzWjavl2bra+yHx8ZLEx8DApzAowYHeyW9+wNhyvzJ02mx9mrhogim5JLu54vIxuzH1PyFhU4UVul3mV9xrse530ADW1e62vfS415eFvl5Vsq0e0f8AFRAFiSEDC9kAzl1bh4rRyD0051vKIBSooqkHSorHiJxGpZjoOgJJ8lUasfIa0BkJqEZGm0QlUvq9tXHMR34LyzfLk1MQtNfeCyEC0XM9d6b2PTKNONyb6TBQHmOMKAFFgOQpTShFLNwHQXPoANSTyA416JtqeFQoI2kfeOLKpO6W97gixlYdTqAOQJ5tYAZsPGxOd+J4Lp3B082PM+g5a53ewudAOJ5CvE0wXzJvZR4mI5C9Yo4S1mktfQhBqqEefvN5/IDmAAGXU3VL+E6F/wCbmF8uPXmKkgUUUAUUCi1UBVX27GZsbEgNlTDyBiOObFOsaW88sczeWQVaK1OAQPKzkak70X91bGKK3qoka3LeVywiS5zTqOUcbMR5yMFQ/JZR8aghsrIOhVB6RSmMH4rMpqfgVu0rn3pCB/LGAlvzBz8ah7TGVwerxN/zKH/2RfOuZcWVFC2Y2THhwLssmIYDq30Z7D4lh86vaQZY92Nc7Jhwee7jWz+mizH1NULZLXx6njllnlPVgiSgKPMssfyrpOEi74F77pAhPV3AZj62Cn8ZrzdL9L83+zbNyvJE6ii1Fe0wHWDFzFR3fExyoDwLHr5AAk+QNZWcAXJsBqSeAqNhkLMZHBHuov2UvxP3msCegAHWowZI8Koj3Z1WxBvxa/EnzJJN+powsxN1bxKbfzA+Fh5H9wRyrOah4+Mi0iC7pfT7UZILrbmdLjzA5E0BMpV5jkDKGU3BAII4EEXBp3oDUdqHlWEtESMpzPZsrZADfKbjW9uY/oY/YfakmJw+aU3dZHQnraxGvPRgL87VVvaD2oDn6LA12LhTlOrPfRQRyB5/aH3TVy7J7I+h4WOI2zAXe3DO2rAeQ4DyArzxerK2uEaVUDcinXkV6r0GZoe2eyTi8JIigFxaRAdQXTUC3O4uPjXH9k4wwTK6s0ZbwOO8VcXurp71+/dRxswFzGoPfK5n2+7L7veTxoWhc3ljUEtGdLuqjVl0BIGosCNQAfLng7U4m2Kf8WWHZPbOJm3WJKQy2Ug5wYJA/haOS9hm5BvgWterSGrgOzdpPhBJnRMRh5BdybMrKC1nPQjM15F4XOYE6DfbFxyRwQjCYyWKS8SSK/1kIW9nlCAWXTWzKpPlXUM6aLLF3otm1tvCLGSo+UqhguVB3qAKGU6eLV5NLahrDXQ3GKYMAykFWAIINwQdQQeYrk+0cBiMfKN1PhcQ0kNxNE2VQImsAcraSXcnQcL6iwviw20to4WOR1BEWHkaOUaEF0UMwCG5IN9So1vxrtTabtHOhNbHX2a2pNgNfQVXtk9o2xWKkijjG6iXM0xJ719EVVtobh735L1vVP2l20llhWCSO0krDMYHSUmPVmCAG2YKDcHkLHjep3ZbbISNo0hnWZiZJckYdo18EYQE6gBQoZuYYkE3FNdsmiluX2fE5SFUFnPujkPtOfdXz58gaUGFsQzkNJYjNawAJ1CLc5Rw8zYXJqtRds8MkbSiHECO92l3BKsfCWZwTwIsSeFrctIUHtTwTPlYToCQFdorhySAAEUlwSTzArvXHxCxTadLgvdKqyO22H5rKD3u7lVmIU2LDKxFrka+dRpe3EDsFAlA4vZLuNbKtgbgNrr5WGp0nax8Tns5eBZG+uJBsYhcEfbYGxH8gsQep04DXI85Jyx2JBsxPhT16t90fG1VqXtlAe6N8sY0LLC5uLcFZf4YBuCT0NrcazxdscIFGXeBfdO4kCG50ytlsb/rTtYeI0S8CwQQBdb5mPFjbMRe9vIeQrLVbXtthb2vNfiAcPMGIHHKClzbnbhXlu3GE4Xlva9txJmtwvYre3nTtI+I0y8Czg0Gq3g+2eGmLCPesU8X1LjL6hgLnnYXPDqKY7aYPIJDLZCAQSjjjw7tswvpxGtxU7aCfI0S8Cx0q0B7WQC2kpzGy5Yycx6WHg9Xygc68YjtbCisWVwwt3WCqDfwneZsliQeDE6HTQ125Jbsii3skbfGtnIiFu9q+vCK9m/N4fiTyrxBMFjkmPhOaT8CrZbDoVUH8VVsdq8MiP8AWOZZModt0/dzgMuUgFSqo91AJ63JJNZNo9q8I8OUM27colzG4VkLDMqm3eutwAL3vXHaR8S6JeBZdmxFIow3iygt/OdXP5iah9o1+qLfZBJ9PF+6LUOftlhUALs4zEKLxSAljwUDLqT0rV7Z7YYeaCSKMTNI6SBVWMXUqujklgtg1ud7g6aGpKcNL3Koyvgq/ZGUNtBWY2GeZj/KFkfj6qhrq+DSy6ixYlmHQtrb4aD4VwrsbtFIZ4d8SpUlJbRyuQd2c3hQ8cqqeVrm9daPbLCiMSl33bWCtupDmJNgFULmuTYDTW4te9YdM1CNSfLNc6be3gWK9eJZAoLMQANSToAPM1VsZ25ijyrucQXckImQa2tcs4YhBqOOvlUSXtvg0f8AvEkhkWzbsYeVljJ4GyBgTp4iTw0tXpeSKem9zLRLmi2oDKQxBCDUKdCx5Mw5AcQPibWtUuqi3tEwIJGd9Bc/VOPhdgBfy41Gm9pOG9xJH8+4o/3E/pXLzQXLKsU3wi73pVzeb2nMfBh1H88jn18Menz51rJu3OLlvZlQC2YoqRqoY2W8sjNqeAGhJBte1cf5ULpbs0XS5atql9zosuLTCM29cLC5Z0d2sEfxPHr11ZfxDkK5t279pwP1GFzWcWJF0lcHmDxijtxY94i9gONaHaeKmeQiaRmZQDYtnOVuhY3XnyXlpatV2N7PfSdpFSLLJJmNie7GAJZRfkdVUHqazWftG48Hc+neNKT7zovsu7NE2xcw4aRDLlFxoWC8lHhUeROpJJ6cKxQRqihVACqAABoAALACsl69MIKKo80pWz1TpXors5EDXllpmigKFt/sLlLy4LKCxLPh3Nonbqh4xP8AeH6gAVy3tcsccbgq8OJzBdzKuVru3edXAyutr2NgevGvo6tH2r7J4bace7xKXt4JFsssZPHI1j8Qbg9K88umi5alszWGWUThPZbZE4iLoSpJB8JcWyKVIsH5W4r0tflL2i2JijZHfuOWZluyre1s7IFW+uUcONuHEWXtR2Nl2Su+wOLcRk2+jzhZdQNAl9SAAeAuNKqW2NsuziGSOSW+h3ZAlzs+YKqgG7Ad3TmdL5VNeeUMiycqj0RyJx4PT4mU5gosp5Fy1x94WseevEEm1tKzQ7VxaMWWWRSVC33puFU3UX6eXD9arWOxrxORJ9LQX0E0ZRh5G7a/pWOPbSf5j/FT/RjVeKfj6M3WXC/4eqLSdrYjdtFvH3bFsyCQ5SGJLix+0SSfWoGFSNLGdZnCsrAxyKhWxXKzMVN+8RwtyrRHbYv49OpDftetnFiGkRQHQCRgDmD3cnwx+IAXBJ87r61FCUXbfozvtcelqMav7ot2yu0qxSCaIy3UOosYMv1mQtcCLj3FPQa2Aub5F7fBZd4VmVsvd3hg1AZrsq7rjdXJY66nkap2LxSljupVBsqAZrA5RlXg/QDWvM2JN5CzKckIW/lIUBGrXF8x51Y2v5ehnJQe+n1L7hO2Zji3SriCrErlXcsWMhseKC1yawx9tRLFHDaTJFuyoDQ5l3YGS9o9LVS8JtJi8WSRCA8YYE6gF1GmVvM6+leExqKqHeRqc8hJS1iSsebn5Cp8VfV6F04tX07eaL5je3TNLHI+9UxMcrWhCAyIwIJKdAf08qmDtsxkEwLs27KCxjy5WYNfSPU3ArnH0wmImR48t1cEDiM0qa3k6jj1FPE4uzuqSx5t4wCFiBcuRr3r38tKr17fF6HCWG3cdvNFybtRG0rtmlSWUhiC0Sm7Ktiq5OlvPkeGkHFbQhSAQHfBAFu4EeewdF8eXQkkXIF+NVkYrMoLPGGMViVJIGSW4IJfW2X9TrTgxhZnVpYWQpJbqbJm1u1uv/7XEsacrb+/Hf8Ag6Thpqn+S3f+rowGSSVcpuHUxtISRrcsCmt+AUVgG0IZS29bEPmSMKk27jRQjSZCqoEINzJzubm9VtsT4d3JHd1jFiQQct48ws+p7opx4gOELtETllQZe8NUDZdW17xvY/pXTlJreXoPlxpxi0/MueD29uD9W2J1cNZRhyobdCEZQ0egCALa/Dz1rwvaVZIljzzuiDurmw4yXsR4YtDp8Naoq7SkBGWaPIuXvNyJuRc5re7UzF4jIrGKSK6PpmKqu7lOdBfN0DNw1zGuayV9Q+Tqtxf5Rctp9svpSbub6Tlvm7zYZBmjbSxEd9DY25gitQZ4orugxOikKqSwkAMwY2XdWJvzNV+PEl1Bd4CySLJoUdRy1JYWuQgr1icTJGbRyRbu4tcKXCsbrax1GUqak9UttXv8Fh2S/i/QsmztrpC7lIpd4WfPmxShjmUqSVRLWIOluVrV4m27dViEM4RCsvcxCnKEdSAzvFmKhsptc8OgrWpMGAyvEWay3UAXlS+64N7yXS33fKtfFtmVXBvhyo1PFu6RY5u9axBy/irlJt2mti/Lrh35llxG281nCzExBrKmIQjW1ww3PeJsOPTS1ZNn9pWw7SSLFKsjquctiVzFBqtlERFtTqNb3qvSYoRqdxuRlBkTugB4GJLAqGsWRr8hbv8AC1ZMLtBZ7xuYd4V7hyBcpsWtobleJtzBbQki3Ti3LVe/jTsl46rTt3qw7UbaiK5MPELkkyTyXebO576ozAHiNXNyb9a9bKxu8UXNmH6+frWqaBS7NJOkLZmBVQV1BsSLtp520vesqRwpqMYvH7QJ/wB1cZoxkq/4zXp8vZ8fs3J56gnkCQLn4VI2btJoYZEkhJmIJhnicERSEglikgFmOUDOCSAAAAL3wbLxWCZBvcQmcd07wtc25g7ywvYdK2ibRwCiwxMNuFrZv/uazxasT2XoXqM6zKpfs1mKnZxhgwy7mForsc7yKzZwXkuNQb2sOZ66Teym1BgsUsuXeXWRcqm2j5L3OXqB8wNKnLtnAqO7icOPQZf+pUfFbawTi0mJiI8gTY9QRJofSu9c9WrS79/Ywk04aL2O3q2lPNXB8F2nhw2kG02ReS7tnUei57fME1vYu2zybsfTA+YgXVdwdXQXJ0BuLi17617f8pVvF/g8Tw+DOvA06ovYKeRp5M7M14xcvKrFSGFsiqWLKbkXYkqUtfWr1W+OeuOozlHS6CkaKdq7ORVgxeJWJGdzlVQSSeQH7nyp4zFJEpeRlRRxZjYeQ151zXtr2gecgRgiJSSuYZVuouZpr+ED3V463IuO7jmzRxrfk0x43Nmn7YbeeZ2exvbuJf8AhqDpe3O+pI97n3VuvY72f3874uQXWLupe1jIRxFug71uAzJbhXjD9hcdiVkcrlUpdBIwSSQ5TqEF8rHgM2XKMo5XrqPYzY5weDiiYWcAtJwPfc3IuONtB8Kywwldy8/9m05pRpG4eMMLMAR0IuPka0+N7I4GY3kweGY9TCl/mBet2aVq9Z5TnnaH2ZbLWNnGGyv4UWOWRA8jnKi5cxAuxHKtK/s+w7DDZHlDPiXSLKUy5VQiWaxXpDdeQsnne8dojIZF7ttRHh7kHNNMCrTWBvaNC51tx8687GKvjZFT+Hg4I4EFwQGdjnPkRugvw86ye8jROkUTansjw2ETepiJywNkVghuSD0A1ABI9KeK9kQaSSIYo3mAnc7odzK5CoO9wJdtf9MVfe00mafCxAE/WCQ2BOWzot2twBUyi5qXs+YSYvEkEHIkMehB4GQt6akj8NR1qr34lt0cmm9lTYEod+khkkjVbqVKlJFe/Dnly/iqP/Y7iWvCs0N4Tcsc9m3qqRbucsn611LtZh5Zp8MkOUsu8mYMbAhCmUE8fERwHKp2xsSJMRi7e7Igt5KpT90b5VF9de+DrU9NnGJvZZiiDAJYLhd1clwCyscTcWThle3r86P7IsbMwxMcmHyyNvwGdwwDnOAfqyL2PWusSxyHESyIAUillMg97XBwhQotqeNbXs7f6LCGBUrEqsGBUgoMp0Pp+tWO7ojdbnBX7C4llD/VZbZCc+v99JaE2twvKt+hB416f2cYzDApIIu6skxtLfuZDG3IdV0ro0CP9BmlIG6MOGCHMM2bDS5Tpy10+FbztRDv5I0S158NiYlubeIRt+ytXN7e+8t9xx5PZfjw8cWWIvEN6frBYxs/dGv3lfTzHWjBezjF/VW3dpZBiIhn4xot2U9GsyaeRrtX0jJjoFewZ8MUYA37xObTqBu31+8OtQdj4OR4sCYwP7tNNG4ZrHIrSQm2hucuoHkK6fNEvY44vszxkcCteF1xW5SIqxuGdldCxKjKCoYH1rPL7NsYBIr7sFYoYn+s0DGQbl+HhyqFJ5d6uqYaXebLBU3bDMjW0uBh5VcDTnux+tbrauzWldpAV3MmFaNxrmvcvG6+lz+by1j33Q8zi39kmNw8crythgm6YNaRyRYhg38PgGVSfIGpR9kWMaRE30CvFGpzhnKkZ3yEdy5I4G/ILXZtnzjGYQHS8kbIwvoHAKOL2+0DraojK+H+iNJ3nUNA5QM90bKASbXuMqkmw4Gkv/XdsNT4ORT+y+WKPFSiaMIrkMiB88LJIrCRTbXKDfrlY86nYH2TSSYqV/pES5XGePdMySLIgLEHNoj3e3T4V1maJUxJBAyYlCrDkZIxb9UJH4BWvgEmDWBpyhC/3dnUk5o7XjdgVGqkEW6E+lS6f7JdnNMB7LGWJX+lgbmcghobmK5ySI/fGZD3CeGhJ516w3srSSSJWxTRMudAyxDNvImzBCc2rBSCG95QNBlrrG0EWOQM38PEWhlHLMQRG/xF0J816VqsThWw6RnEFNSqGZb9x4lvDM9wLHRlblY6m16jtP379sXZR9s+zePeGKaViDldWjiVWOUWbKLmxtpl4EKg4gXm4b2IYJlDDEzspAIK7uxB5jumr5tHDnGRIYyqyxueLEBWW6upIBNr6/AHnUPY+0hBI0UtlGdgfsrJfxKeSP4re6SeRFFJRe/D4LbrbkrsPsS2ePE+Ib1kUfslTovY9sscYZG9Z5B/tIq/AU7V6KRnqZTcP7Ldlx8MKrfzySv/ALnraYbsZgI/Dg8P8Ylb9wa31FKRNT8SHBsyGPwRRL/LGq/sKkZB0Hyr0aLVSGKHCRozMqIrNYMyqAzAXtmIFzxPzrPSFeqA8gU6KKAiY3Z0U+Xexq+QkrmF8t9Datfjey+HkMZCCPdsGtEFRXsytlkFu8LqPPj1NOiuXFPlFUmuDc0UUV0QKVFFUEKfZqvNHMzNeMEKumQFgQW4XvY9baCpmUU6KlCyBBs/LiJJi5OdEQLawQJc8b63LE/GpwWnRRJINkEbNH0n6RnN93ugthlC5sxt53/YVOtRRRKg2Q8Bs5YWlYFiZX3jZiDY8O7YCwtYfCpMiXBHUEacdRbSnRSlwLImydmphoxGlyoJPesT3jc8AOdep9no8kcrA5o82WxIAzCxuOelOippVVRdTbskiouzsAsAcIWId2c5jexbjboKdFWlySzJjsKJo3jJIDoyEra4DC2l9L152fgxDEkQZmCKFBexYgaC9gBw0+FFFKV2L2okWpU6KoIG19m/SFUZihRw4ZRcggEC1/W/wqcn/h60UVyopOxbqjBj8GsyFH4G3DjoQRx9K9xwAIFN2AAF3OYm3Mk8T50UU0q7FkbD7OCSvKrMN4BnTTISAAG4XDWHXW/paRjMKsqFG4H05G440UU0qqLb5DB4YRIEBYgaDMbm3IX6CpFKiqlSIx0jRRVAqKKKA9CnRR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miltiade.pagesperso-orange.fr/galere-triere-grec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78" y="1124744"/>
            <a:ext cx="7389490" cy="41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340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920880" cy="461665"/>
          </a:xfrm>
          <a:prstGeom prst="rect">
            <a:avLst/>
          </a:prstGeom>
        </p:spPr>
        <p:txBody>
          <a:bodyPr wrap="square">
            <a:spAutoFit/>
          </a:bodyPr>
          <a:lstStyle/>
          <a:p>
            <a:r>
              <a:rPr lang="fr-FR" sz="2400" b="1" dirty="0"/>
              <a:t>5 - Des bateaux habitués au froid : les galères scandinaves</a:t>
            </a:r>
            <a:endParaRPr lang="fr-FR" sz="2400" dirty="0"/>
          </a:p>
        </p:txBody>
      </p:sp>
      <p:sp>
        <p:nvSpPr>
          <p:cNvPr id="4" name="Rectangle 3"/>
          <p:cNvSpPr/>
          <p:nvPr/>
        </p:nvSpPr>
        <p:spPr>
          <a:xfrm>
            <a:off x="724325" y="1268760"/>
            <a:ext cx="2286000" cy="1200329"/>
          </a:xfrm>
          <a:prstGeom prst="rect">
            <a:avLst/>
          </a:prstGeom>
        </p:spPr>
        <p:txBody>
          <a:bodyPr wrap="square">
            <a:spAutoFit/>
          </a:bodyPr>
          <a:lstStyle/>
          <a:p>
            <a:r>
              <a:rPr lang="fr-FR" i="1" dirty="0"/>
              <a:t>Les galères scandinaves ont été aussi appelés "Drakkar"</a:t>
            </a:r>
            <a:endParaRPr lang="fr-FR" dirty="0"/>
          </a:p>
        </p:txBody>
      </p:sp>
      <p:pic>
        <p:nvPicPr>
          <p:cNvPr id="3074" name="Picture 2" descr="http://www.mandragore2.net/dico/lexique2/navires2/drakkar-g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282" y="938337"/>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2611" y="5445224"/>
            <a:ext cx="7801671" cy="923330"/>
          </a:xfrm>
          <a:prstGeom prst="rect">
            <a:avLst/>
          </a:prstGeom>
        </p:spPr>
        <p:txBody>
          <a:bodyPr wrap="square">
            <a:spAutoFit/>
          </a:bodyPr>
          <a:lstStyle/>
          <a:p>
            <a:r>
              <a:rPr lang="fr-FR" dirty="0"/>
              <a:t>Les navires nordiques étaient des bâtiments de haute mer très performants, propulsés à la fois par des avirons et par des voiles. </a:t>
            </a:r>
          </a:p>
          <a:p>
            <a:r>
              <a:rPr lang="fr-FR" dirty="0"/>
              <a:t>Ils furent construits en Scandinavie à partir du IXe siècle par les Vikings. </a:t>
            </a:r>
          </a:p>
        </p:txBody>
      </p:sp>
    </p:spTree>
    <p:extLst>
      <p:ext uri="{BB962C8B-B14F-4D97-AF65-F5344CB8AC3E}">
        <p14:creationId xmlns:p14="http://schemas.microsoft.com/office/powerpoint/2010/main" val="27548824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1745</Words>
  <Application>Microsoft Office PowerPoint</Application>
  <PresentationFormat>Affichage à l'écran (4:3)</PresentationFormat>
  <Paragraphs>79</Paragraphs>
  <Slides>31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Cambria</vt:lpstr>
      <vt:lpstr>Thème Office</vt:lpstr>
      <vt:lpstr>Histoire  des bateaux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bateaux</dc:title>
  <dc:creator>Véronique</dc:creator>
  <cp:lastModifiedBy>famille</cp:lastModifiedBy>
  <cp:revision>17</cp:revision>
  <dcterms:created xsi:type="dcterms:W3CDTF">2015-01-29T18:22:54Z</dcterms:created>
  <dcterms:modified xsi:type="dcterms:W3CDTF">2020-05-14T16:06:35Z</dcterms:modified>
</cp:coreProperties>
</file>