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5" r:id="rId10"/>
    <p:sldId id="266" r:id="rId11"/>
    <p:sldId id="267" r:id="rId12"/>
    <p:sldId id="275" r:id="rId13"/>
    <p:sldId id="269" r:id="rId14"/>
    <p:sldId id="270" r:id="rId15"/>
    <p:sldId id="271" r:id="rId16"/>
    <p:sldId id="272" r:id="rId17"/>
    <p:sldId id="273" r:id="rId18"/>
    <p:sldId id="274" r:id="rId19"/>
    <p:sldId id="276" r:id="rId20"/>
    <p:sldId id="277" r:id="rId21"/>
    <p:sldId id="278" r:id="rId22"/>
    <p:sldId id="279"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67461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3a7197c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3a7197c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3a7197c3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3a7197c3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3a7197c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3a7197c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3a7197c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3a7197c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2517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23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L’onomatopée dans l’art</a:t>
            </a:r>
            <a:endParaRPr/>
          </a:p>
        </p:txBody>
      </p:sp>
      <p:sp>
        <p:nvSpPr>
          <p:cNvPr id="55" name="Google Shape;55;p13"/>
          <p:cNvSpPr txBox="1">
            <a:spLocks noGrp="1"/>
          </p:cNvSpPr>
          <p:nvPr>
            <p:ph type="subTitle" idx="1"/>
          </p:nvPr>
        </p:nvSpPr>
        <p:spPr>
          <a:xfrm>
            <a:off x="311700" y="1975175"/>
            <a:ext cx="8520600" cy="28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400" dirty="0"/>
              <a:t>Bonjour mes chers artistes en herbe! </a:t>
            </a:r>
            <a:endParaRPr sz="2400" dirty="0"/>
          </a:p>
          <a:p>
            <a:pPr marL="0" lvl="0" indent="0" algn="l" rtl="0">
              <a:spcBef>
                <a:spcPts val="0"/>
              </a:spcBef>
              <a:spcAft>
                <a:spcPts val="0"/>
              </a:spcAft>
              <a:buNone/>
            </a:pPr>
            <a:r>
              <a:rPr lang="fr" sz="2400" dirty="0"/>
              <a:t>voici aujourd’hui une présentation d’oeuvres d’artistes qui, chacun à leur manière, ont travaillé l’onomatopée !</a:t>
            </a:r>
            <a:endParaRPr sz="2400" dirty="0"/>
          </a:p>
          <a:p>
            <a:pPr marL="0" lvl="0" indent="0" algn="l" rtl="0">
              <a:spcBef>
                <a:spcPts val="0"/>
              </a:spcBef>
              <a:spcAft>
                <a:spcPts val="0"/>
              </a:spcAft>
              <a:buNone/>
            </a:pPr>
            <a:r>
              <a:rPr lang="fr" sz="2400" dirty="0"/>
              <a:t> Bienvenue donc dans le monde du son “muet” qui se lit plus qu’il ne s’entend ou qui ne s’entend que visuellement! </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93306" y="1912776"/>
            <a:ext cx="4413380" cy="2780522"/>
          </a:xfrm>
        </p:spPr>
        <p:txBody>
          <a:bodyPr/>
          <a:lstStyle/>
          <a:p>
            <a:r>
              <a:rPr lang="fr-FR" b="1" u="sng" dirty="0"/>
              <a:t>Black </a:t>
            </a:r>
            <a:r>
              <a:rPr lang="fr-FR" b="1" u="sng" dirty="0" err="1"/>
              <a:t>shlup</a:t>
            </a:r>
            <a:r>
              <a:rPr lang="fr-FR" b="1" u="sng" dirty="0"/>
              <a:t>  </a:t>
            </a:r>
            <a:r>
              <a:rPr lang="fr-FR" dirty="0"/>
              <a:t>2014 acrylique sur toile</a:t>
            </a:r>
          </a:p>
          <a:p>
            <a:endParaRPr lang="fr-FR" dirty="0"/>
          </a:p>
          <a:p>
            <a:r>
              <a:rPr lang="fr-FR" dirty="0"/>
              <a:t>   L’artiste travaille avec des serpillières  des éponges, des coulures, des brosses et même dans cette série, parfois des piétinements,</a:t>
            </a:r>
          </a:p>
          <a:p>
            <a:endParaRPr lang="fr-FR" dirty="0"/>
          </a:p>
          <a:p>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440" y="646433"/>
            <a:ext cx="3331029" cy="4237069"/>
          </a:xfrm>
          <a:prstGeom prst="rect">
            <a:avLst/>
          </a:prstGeom>
        </p:spPr>
      </p:pic>
    </p:spTree>
    <p:extLst>
      <p:ext uri="{BB962C8B-B14F-4D97-AF65-F5344CB8AC3E}">
        <p14:creationId xmlns:p14="http://schemas.microsoft.com/office/powerpoint/2010/main" val="110981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058" y="167500"/>
            <a:ext cx="3048000" cy="4565904"/>
          </a:xfrm>
          <a:prstGeom prst="rect">
            <a:avLst/>
          </a:prstGeom>
        </p:spPr>
      </p:pic>
    </p:spTree>
    <p:extLst>
      <p:ext uri="{BB962C8B-B14F-4D97-AF65-F5344CB8AC3E}">
        <p14:creationId xmlns:p14="http://schemas.microsoft.com/office/powerpoint/2010/main" val="91863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257" y="541174"/>
            <a:ext cx="7813995" cy="3806891"/>
          </a:xfrm>
        </p:spPr>
        <p:txBody>
          <a:bodyPr/>
          <a:lstStyle/>
          <a:p>
            <a:r>
              <a:rPr lang="fr-FR" sz="3200" dirty="0"/>
              <a:t>Installation </a:t>
            </a:r>
            <a:r>
              <a:rPr lang="fr-FR" sz="3200" b="1" u="sng" dirty="0"/>
              <a:t>SURROUND SOUNDS</a:t>
            </a:r>
            <a:br>
              <a:rPr lang="fr-FR" sz="3200" b="1" u="sng" dirty="0"/>
            </a:br>
            <a:br>
              <a:rPr lang="fr-FR" sz="3200" b="1" u="sng" dirty="0"/>
            </a:br>
            <a:r>
              <a:rPr lang="fr-FR" sz="1400" dirty="0"/>
              <a:t>EXPOSITION</a:t>
            </a:r>
            <a:r>
              <a:rPr lang="fr-FR" sz="1400" b="1" u="sng" dirty="0"/>
              <a:t> « </a:t>
            </a:r>
            <a:r>
              <a:rPr lang="fr-FR" sz="1400" b="1" u="sng" dirty="0" err="1"/>
              <a:t>christian</a:t>
            </a:r>
            <a:r>
              <a:rPr lang="fr-FR" sz="1400" b="1" u="sng" dirty="0"/>
              <a:t> </a:t>
            </a:r>
            <a:r>
              <a:rPr lang="fr-FR" sz="1400" b="1" u="sng" dirty="0" err="1"/>
              <a:t>Marclay</a:t>
            </a:r>
            <a:r>
              <a:rPr lang="fr-FR" sz="1400" b="1" u="sng" dirty="0"/>
              <a:t> coupe le son » </a:t>
            </a:r>
            <a:r>
              <a:rPr lang="fr-FR" sz="1400" dirty="0"/>
              <a:t>au KUNSTHAUS D’ARAU (SUISSE)</a:t>
            </a:r>
            <a:br>
              <a:rPr lang="fr-FR" sz="1400" dirty="0"/>
            </a:br>
            <a:br>
              <a:rPr lang="fr-FR" sz="1600" b="1" u="sng" dirty="0"/>
            </a:br>
            <a:r>
              <a:rPr lang="fr-FR" sz="1600" dirty="0"/>
              <a:t>Ici les onomatopées circulent sur les murs , nous entourent  et nous font ressentir les bruits, cela bruisse, tonne, craque, </a:t>
            </a:r>
            <a:r>
              <a:rPr lang="fr-FR" sz="1600" dirty="0" err="1"/>
              <a:t>claplote</a:t>
            </a:r>
            <a:r>
              <a:rPr lang="fr-FR" sz="1600" dirty="0"/>
              <a:t>….mais dans un silence absolu , C’est le spectateur qui traduit, en lui, ce qu’il ressent et ce que lui suggèrent les lettres et les mots qui surgissent, glissent, tournent, circulent de haut en bas de gauche à droite, vont viennent , à droite, à gauche, apparaissent et disparaissent perpétuellement en mouvement ( rapide, lent, saccadé..).Ici les sons ne s’écoutent pas, ils se regardent.</a:t>
            </a:r>
          </a:p>
        </p:txBody>
      </p:sp>
    </p:spTree>
    <p:extLst>
      <p:ext uri="{BB962C8B-B14F-4D97-AF65-F5344CB8AC3E}">
        <p14:creationId xmlns:p14="http://schemas.microsoft.com/office/powerpoint/2010/main" val="108528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0" y="340884"/>
            <a:ext cx="8696131" cy="4895922"/>
          </a:xfrm>
          <a:prstGeom prst="rect">
            <a:avLst/>
          </a:prstGeom>
        </p:spPr>
      </p:pic>
    </p:spTree>
    <p:extLst>
      <p:ext uri="{BB962C8B-B14F-4D97-AF65-F5344CB8AC3E}">
        <p14:creationId xmlns:p14="http://schemas.microsoft.com/office/powerpoint/2010/main" val="188494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90" y="263590"/>
            <a:ext cx="8667691" cy="4879910"/>
          </a:xfrm>
          <a:prstGeom prst="rect">
            <a:avLst/>
          </a:prstGeom>
        </p:spPr>
      </p:pic>
    </p:spTree>
    <p:extLst>
      <p:ext uri="{BB962C8B-B14F-4D97-AF65-F5344CB8AC3E}">
        <p14:creationId xmlns:p14="http://schemas.microsoft.com/office/powerpoint/2010/main" val="135725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4" y="181574"/>
            <a:ext cx="8813368" cy="4961926"/>
          </a:xfrm>
          <a:prstGeom prst="rect">
            <a:avLst/>
          </a:prstGeom>
        </p:spPr>
      </p:pic>
    </p:spTree>
    <p:extLst>
      <p:ext uri="{BB962C8B-B14F-4D97-AF65-F5344CB8AC3E}">
        <p14:creationId xmlns:p14="http://schemas.microsoft.com/office/powerpoint/2010/main" val="118617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981"/>
            <a:ext cx="9144000" cy="5080519"/>
          </a:xfrm>
          <a:prstGeom prst="rect">
            <a:avLst/>
          </a:prstGeom>
        </p:spPr>
      </p:pic>
    </p:spTree>
    <p:extLst>
      <p:ext uri="{BB962C8B-B14F-4D97-AF65-F5344CB8AC3E}">
        <p14:creationId xmlns:p14="http://schemas.microsoft.com/office/powerpoint/2010/main" val="148762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58686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752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249" y="450151"/>
            <a:ext cx="7869979" cy="1108062"/>
          </a:xfrm>
        </p:spPr>
        <p:txBody>
          <a:bodyPr/>
          <a:lstStyle/>
          <a:p>
            <a:r>
              <a:rPr lang="fr-FR" sz="1600" dirty="0"/>
              <a:t>Bien sur il y a bien d’autres artistes qui utilisent les onomatopées dans leur travail mais nous pouvons la trouver dans la publicité comme celles-ci:</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63" y="1638547"/>
            <a:ext cx="2464443" cy="329034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241" y="1632140"/>
            <a:ext cx="2375982" cy="3296755"/>
          </a:xfrm>
          <a:prstGeom prst="rect">
            <a:avLst/>
          </a:prstGeom>
        </p:spPr>
      </p:pic>
    </p:spTree>
    <p:extLst>
      <p:ext uri="{BB962C8B-B14F-4D97-AF65-F5344CB8AC3E}">
        <p14:creationId xmlns:p14="http://schemas.microsoft.com/office/powerpoint/2010/main" val="26049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 </a:t>
            </a:r>
            <a:r>
              <a:rPr lang="fr-FR" b="1" dirty="0"/>
              <a:t>DAVID BILLY</a:t>
            </a:r>
            <a:endParaRPr sz="1600" dirty="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 dirty="0"/>
              <a:t>l’artiste, américain, parcourt l’espace urbain dans lequel il intervient en se servant des éléments qui sont dans le lieu . On dit qu’il travaille </a:t>
            </a:r>
            <a:r>
              <a:rPr lang="fr" b="1" u="sng" dirty="0"/>
              <a:t>IN SITU  </a:t>
            </a:r>
            <a:r>
              <a:rPr lang="fr" dirty="0"/>
              <a:t>( pour le lieu et dans le lieu). </a:t>
            </a:r>
          </a:p>
          <a:p>
            <a:pPr marL="0" lvl="0" indent="0" algn="l" rtl="0">
              <a:spcBef>
                <a:spcPts val="0"/>
              </a:spcBef>
              <a:spcAft>
                <a:spcPts val="1600"/>
              </a:spcAft>
              <a:buNone/>
            </a:pPr>
            <a:r>
              <a:rPr lang="fr" dirty="0"/>
              <a:t>Son principe de travail : </a:t>
            </a:r>
            <a:r>
              <a:rPr lang="fr" b="1" u="sng" dirty="0"/>
              <a:t>les installations </a:t>
            </a:r>
            <a:r>
              <a:rPr lang="fr" dirty="0"/>
              <a:t>. Il se sert de matériaux divers ( ballons, post its, scotch..) comme “outils de travail’ , ce sont des travaux qui restent dans le lieu et qui sont appelés à disparaitre peu à peu, soit par le passage du temps : ballons qui  se dégonflent, post it qui s’envolent ou se déchirent à cause de la pluie , du vent… ou parce que les passants peuvent les enlever.. La seule trace de ce travail  réside dans les photos réalisées à l’endroit de l’intervention.La photo devient la mémoire de l’oeuvre.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700" y="363894"/>
            <a:ext cx="8520600" cy="821095"/>
          </a:xfrm>
        </p:spPr>
        <p:txBody>
          <a:bodyPr/>
          <a:lstStyle/>
          <a:p>
            <a:r>
              <a:rPr lang="fr-FR" sz="1400" dirty="0"/>
              <a:t>Mais aussi, bien entendu, dans la bande dessinée, comme chez ce dessinateur, </a:t>
            </a:r>
            <a:r>
              <a:rPr lang="fr-FR" sz="1800" b="1" dirty="0"/>
              <a:t>Frank </a:t>
            </a:r>
            <a:r>
              <a:rPr lang="fr-FR" sz="1800" b="1" dirty="0" err="1"/>
              <a:t>Quitely</a:t>
            </a:r>
            <a:r>
              <a:rPr lang="fr-FR" sz="1800" b="1" dirty="0"/>
              <a:t>, </a:t>
            </a:r>
            <a:r>
              <a:rPr lang="fr-FR" sz="1400" dirty="0"/>
              <a:t>né le 18 janvier 1968 en Ecosse, auteur de comics comme Batman and Robin ( travail en collaboration avec MORRISON, scénariste)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1" y="1231642"/>
            <a:ext cx="7084949" cy="3778270"/>
          </a:xfrm>
          <a:prstGeom prst="rect">
            <a:avLst/>
          </a:prstGeom>
        </p:spPr>
      </p:pic>
    </p:spTree>
    <p:extLst>
      <p:ext uri="{BB962C8B-B14F-4D97-AF65-F5344CB8AC3E}">
        <p14:creationId xmlns:p14="http://schemas.microsoft.com/office/powerpoint/2010/main" val="211947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7916"/>
            <a:ext cx="9144000" cy="1787668"/>
          </a:xfrm>
          <a:prstGeom prst="rect">
            <a:avLst/>
          </a:prstGeom>
        </p:spPr>
      </p:pic>
    </p:spTree>
    <p:extLst>
      <p:ext uri="{BB962C8B-B14F-4D97-AF65-F5344CB8AC3E}">
        <p14:creationId xmlns:p14="http://schemas.microsoft.com/office/powerpoint/2010/main" val="308885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98580" y="3155746"/>
            <a:ext cx="8238929" cy="1773235"/>
          </a:xfrm>
        </p:spPr>
        <p:txBody>
          <a:bodyPr/>
          <a:lstStyle/>
          <a:p>
            <a:r>
              <a:rPr lang="fr-FR" sz="1400" dirty="0"/>
              <a:t>Voila, un tout petit tour d’horizon sur l’onomatopée dans l’art! J’espère que cela vous aura plu!</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91" y="461203"/>
            <a:ext cx="8070980" cy="2694543"/>
          </a:xfrm>
          <a:prstGeom prst="rect">
            <a:avLst/>
          </a:prstGeom>
        </p:spPr>
      </p:pic>
    </p:spTree>
    <p:extLst>
      <p:ext uri="{BB962C8B-B14F-4D97-AF65-F5344CB8AC3E}">
        <p14:creationId xmlns:p14="http://schemas.microsoft.com/office/powerpoint/2010/main" val="328387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8410B-EA18-47BD-A3C2-4DDA0764E88B}"/>
              </a:ext>
            </a:extLst>
          </p:cNvPr>
          <p:cNvSpPr>
            <a:spLocks noGrp="1"/>
          </p:cNvSpPr>
          <p:nvPr>
            <p:ph type="ctrTitle"/>
          </p:nvPr>
        </p:nvSpPr>
        <p:spPr>
          <a:xfrm>
            <a:off x="311708" y="744575"/>
            <a:ext cx="8520600" cy="1564800"/>
          </a:xfrm>
        </p:spPr>
        <p:txBody>
          <a:bodyPr/>
          <a:lstStyle/>
          <a:p>
            <a:r>
              <a:rPr lang="fr-FR" dirty="0"/>
              <a:t>À toi de jouer: </a:t>
            </a:r>
            <a:br>
              <a:rPr lang="fr-FR" sz="2400" dirty="0"/>
            </a:br>
            <a:r>
              <a:rPr lang="fr-FR" sz="2400" dirty="0"/>
              <a:t>Choisis un objet de ta maison et écris à côté son onomatopée (son bruit)</a:t>
            </a:r>
            <a:endParaRPr lang="fr-FR" dirty="0"/>
          </a:p>
        </p:txBody>
      </p:sp>
      <p:sp>
        <p:nvSpPr>
          <p:cNvPr id="3" name="Sous-titre 2">
            <a:extLst>
              <a:ext uri="{FF2B5EF4-FFF2-40B4-BE49-F238E27FC236}">
                <a16:creationId xmlns:a16="http://schemas.microsoft.com/office/drawing/2014/main" id="{087452F8-9EED-4B12-9126-38DED5B271DA}"/>
              </a:ext>
            </a:extLst>
          </p:cNvPr>
          <p:cNvSpPr>
            <a:spLocks noGrp="1"/>
          </p:cNvSpPr>
          <p:nvPr>
            <p:ph type="subTitle" idx="1"/>
          </p:nvPr>
        </p:nvSpPr>
        <p:spPr>
          <a:xfrm>
            <a:off x="5052232" y="3827466"/>
            <a:ext cx="3780076" cy="792600"/>
          </a:xfrm>
        </p:spPr>
        <p:txBody>
          <a:bodyPr/>
          <a:lstStyle/>
          <a:p>
            <a:r>
              <a:rPr lang="fr-FR" dirty="0"/>
              <a:t>Ex: un micro-onde</a:t>
            </a:r>
          </a:p>
        </p:txBody>
      </p:sp>
      <p:pic>
        <p:nvPicPr>
          <p:cNvPr id="4" name="Image 3">
            <a:extLst>
              <a:ext uri="{FF2B5EF4-FFF2-40B4-BE49-F238E27FC236}">
                <a16:creationId xmlns:a16="http://schemas.microsoft.com/office/drawing/2014/main" id="{36292AF3-0F36-4ECD-846C-8A6A3444D395}"/>
              </a:ext>
            </a:extLst>
          </p:cNvPr>
          <p:cNvPicPr>
            <a:picLocks noChangeAspect="1"/>
          </p:cNvPicPr>
          <p:nvPr/>
        </p:nvPicPr>
        <p:blipFill>
          <a:blip r:embed="rId2"/>
          <a:stretch>
            <a:fillRect/>
          </a:stretch>
        </p:blipFill>
        <p:spPr>
          <a:xfrm>
            <a:off x="1257814" y="2585297"/>
            <a:ext cx="3669421" cy="2082856"/>
          </a:xfrm>
          <a:prstGeom prst="rect">
            <a:avLst/>
          </a:prstGeom>
        </p:spPr>
      </p:pic>
    </p:spTree>
    <p:extLst>
      <p:ext uri="{BB962C8B-B14F-4D97-AF65-F5344CB8AC3E}">
        <p14:creationId xmlns:p14="http://schemas.microsoft.com/office/powerpoint/2010/main" val="2845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8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RRRing</a:t>
            </a:r>
            <a:r>
              <a:rPr lang="fr" sz="1400"/>
              <a:t> 2007 installation dans à côté d’un téléphone dans le  métro new yorkais/ ballons à scuplter</a:t>
            </a:r>
            <a:endParaRPr sz="1400"/>
          </a:p>
        </p:txBody>
      </p:sp>
      <p:pic>
        <p:nvPicPr>
          <p:cNvPr id="68" name="Google Shape;68;p15"/>
          <p:cNvPicPr preferRelativeResize="0"/>
          <p:nvPr/>
        </p:nvPicPr>
        <p:blipFill>
          <a:blip r:embed="rId3">
            <a:alphaModFix/>
          </a:blip>
          <a:stretch>
            <a:fillRect/>
          </a:stretch>
        </p:blipFill>
        <p:spPr>
          <a:xfrm>
            <a:off x="1448750" y="1269727"/>
            <a:ext cx="5530150" cy="368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699" y="4230575"/>
            <a:ext cx="8067191"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dirty="0"/>
              <a:t>intervention sur une bouche à incendie avec ballons et film plastique bleu pour imiter l’eau qui s’échappe de l’objet .</a:t>
            </a:r>
            <a:endParaRPr dirty="0"/>
          </a:p>
        </p:txBody>
      </p:sp>
      <p:pic>
        <p:nvPicPr>
          <p:cNvPr id="74" name="Google Shape;74;p16"/>
          <p:cNvPicPr preferRelativeResize="0"/>
          <p:nvPr/>
        </p:nvPicPr>
        <p:blipFill>
          <a:blip r:embed="rId3">
            <a:alphaModFix/>
          </a:blip>
          <a:stretch>
            <a:fillRect/>
          </a:stretch>
        </p:blipFill>
        <p:spPr>
          <a:xfrm>
            <a:off x="1640300" y="280675"/>
            <a:ext cx="571500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Installation «  mettant en son » une vieille enceinte</a:t>
            </a:r>
            <a:endParaRPr dirty="0"/>
          </a:p>
        </p:txBody>
      </p:sp>
      <p:pic>
        <p:nvPicPr>
          <p:cNvPr id="80" name="Google Shape;80;p17"/>
          <p:cNvPicPr preferRelativeResize="0"/>
          <p:nvPr/>
        </p:nvPicPr>
        <p:blipFill>
          <a:blip r:embed="rId3">
            <a:alphaModFix/>
          </a:blip>
          <a:stretch>
            <a:fillRect/>
          </a:stretch>
        </p:blipFill>
        <p:spPr>
          <a:xfrm>
            <a:off x="1396600" y="242200"/>
            <a:ext cx="5715000" cy="380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2" y="0"/>
            <a:ext cx="6433457" cy="4825093"/>
          </a:xfrm>
          <a:prstGeom prst="rect">
            <a:avLst/>
          </a:prstGeom>
        </p:spPr>
      </p:pic>
    </p:spTree>
    <p:extLst>
      <p:ext uri="{BB962C8B-B14F-4D97-AF65-F5344CB8AC3E}">
        <p14:creationId xmlns:p14="http://schemas.microsoft.com/office/powerpoint/2010/main" val="42568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309" y="332403"/>
            <a:ext cx="6190861" cy="4643146"/>
          </a:xfrm>
          <a:prstGeom prst="rect">
            <a:avLst/>
          </a:prstGeom>
        </p:spPr>
      </p:pic>
    </p:spTree>
    <p:extLst>
      <p:ext uri="{BB962C8B-B14F-4D97-AF65-F5344CB8AC3E}">
        <p14:creationId xmlns:p14="http://schemas.microsoft.com/office/powerpoint/2010/main" val="236871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54" y="735151"/>
            <a:ext cx="7974237" cy="3762204"/>
          </a:xfrm>
          <a:prstGeom prst="rect">
            <a:avLst/>
          </a:prstGeom>
        </p:spPr>
      </p:pic>
    </p:spTree>
    <p:extLst>
      <p:ext uri="{BB962C8B-B14F-4D97-AF65-F5344CB8AC3E}">
        <p14:creationId xmlns:p14="http://schemas.microsoft.com/office/powerpoint/2010/main" val="188422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Christian MARCLAY</a:t>
            </a:r>
            <a:r>
              <a:rPr lang="fr-FR" dirty="0"/>
              <a:t>, </a:t>
            </a:r>
            <a:r>
              <a:rPr lang="fr-FR" sz="1600" dirty="0"/>
              <a:t>né en 1955 suisse qui vit et travaille aux USA</a:t>
            </a:r>
          </a:p>
        </p:txBody>
      </p:sp>
      <p:sp>
        <p:nvSpPr>
          <p:cNvPr id="3" name="Espace réservé du texte 2"/>
          <p:cNvSpPr>
            <a:spLocks noGrp="1"/>
          </p:cNvSpPr>
          <p:nvPr>
            <p:ph type="body" idx="1"/>
          </p:nvPr>
        </p:nvSpPr>
        <p:spPr/>
        <p:txBody>
          <a:bodyPr/>
          <a:lstStyle/>
          <a:p>
            <a:pPr marL="114300" indent="0">
              <a:buNone/>
            </a:pPr>
            <a:r>
              <a:rPr lang="fr-FR" dirty="0"/>
              <a:t>C’est un artiste, musicien, compositeur, plasticien qui est ce que l’on peut appeler un « plasticien de la musique » , Il explore les connexions possibles entre sons, photographies, vidéos, films, graphismes…Son travail se développe sur tous types de supports: sur des toiles ( support traditionnel de peinture) en passant par des vinyles (disques) mais aussi sur les murs de salles dans lesquelles il fait ses interventions visuelles le spectateur est alors complétement immergé dans les images.</a:t>
            </a:r>
          </a:p>
        </p:txBody>
      </p:sp>
    </p:spTree>
    <p:extLst>
      <p:ext uri="{BB962C8B-B14F-4D97-AF65-F5344CB8AC3E}">
        <p14:creationId xmlns:p14="http://schemas.microsoft.com/office/powerpoint/2010/main" val="34606017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620</Words>
  <Application>Microsoft Office PowerPoint</Application>
  <PresentationFormat>Affichage à l'écran (16:9)</PresentationFormat>
  <Paragraphs>21</Paragraphs>
  <Slides>23</Slides>
  <Notes>6</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23</vt:i4>
      </vt:variant>
    </vt:vector>
  </HeadingPairs>
  <TitlesOfParts>
    <vt:vector size="25" baseType="lpstr">
      <vt:lpstr>Arial</vt:lpstr>
      <vt:lpstr>Simple Light</vt:lpstr>
      <vt:lpstr>L’onomatopée dans l’art</vt:lpstr>
      <vt:lpstr> DAVID BILLY</vt:lpstr>
      <vt:lpstr>RRRing 2007 installation dans à côté d’un téléphone dans le  métro new yorkais/ ballons à scuplter</vt:lpstr>
      <vt:lpstr>Présentation PowerPoint</vt:lpstr>
      <vt:lpstr>Présentation PowerPoint</vt:lpstr>
      <vt:lpstr>Présentation PowerPoint</vt:lpstr>
      <vt:lpstr>Présentation PowerPoint</vt:lpstr>
      <vt:lpstr>Présentation PowerPoint</vt:lpstr>
      <vt:lpstr>Christian MARCLAY, né en 1955 suisse qui vit et travaille aux USA</vt:lpstr>
      <vt:lpstr>Présentation PowerPoint</vt:lpstr>
      <vt:lpstr>Présentation PowerPoint</vt:lpstr>
      <vt:lpstr>Installation SURROUND SOUNDS  EXPOSITION « christian Marclay coupe le son » au KUNSTHAUS D’ARAU (SUISSE)  Ici les onomatopées circulent sur les murs , nous entourent  et nous font ressentir les bruits, cela bruisse, tonne, craque, claplote….mais dans un silence absolu , C’est le spectateur qui traduit, en lui, ce qu’il ressent et ce que lui suggèrent les lettres et les mots qui surgissent, glissent, tournent, circulent de haut en bas de gauche à droite, vont viennent , à droite, à gauche, apparaissent et disparaissent perpétuellement en mouvement ( rapide, lent, saccadé..).Ici les sons ne s’écoutent pas, ils se regardent.</vt:lpstr>
      <vt:lpstr>Présentation PowerPoint</vt:lpstr>
      <vt:lpstr>Présentation PowerPoint</vt:lpstr>
      <vt:lpstr>Présentation PowerPoint</vt:lpstr>
      <vt:lpstr>Présentation PowerPoint</vt:lpstr>
      <vt:lpstr>Présentation PowerPoint</vt:lpstr>
      <vt:lpstr>Présentation PowerPoint</vt:lpstr>
      <vt:lpstr>Bien sur il y a bien d’autres artistes qui utilisent les onomatopées dans leur travail mais nous pouvons la trouver dans la publicité comme celles-ci:</vt:lpstr>
      <vt:lpstr>Mais aussi, bien entendu, dans la bande dessinée, comme chez ce dessinateur, Frank Quitely, né le 18 janvier 1968 en Ecosse, auteur de comics comme Batman and Robin ( travail en collaboration avec MORRISON, scénariste)</vt:lpstr>
      <vt:lpstr>Présentation PowerPoint</vt:lpstr>
      <vt:lpstr>Présentation PowerPoint</vt:lpstr>
      <vt:lpstr>À toi de jouer:  Choisis un objet de ta maison et écris à côté son onomatopée (son bruit)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L’onomatopée dans l’art</dc:title>
  <dc:creator>ALDANESE Brigitte</dc:creator>
  <cp:lastModifiedBy>famille</cp:lastModifiedBy>
  <cp:revision>14</cp:revision>
  <dcterms:modified xsi:type="dcterms:W3CDTF">2020-05-22T16:08:04Z</dcterms:modified>
</cp:coreProperties>
</file>