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31" r:id="rId1"/>
  </p:sldMasterIdLst>
  <p:notesMasterIdLst>
    <p:notesMasterId r:id="rId12"/>
  </p:notesMasterIdLst>
  <p:handoutMasterIdLst>
    <p:handoutMasterId r:id="rId13"/>
  </p:handoutMasterIdLst>
  <p:sldIdLst>
    <p:sldId id="256" r:id="rId2"/>
    <p:sldId id="257" r:id="rId3"/>
    <p:sldId id="258" r:id="rId4"/>
    <p:sldId id="259" r:id="rId5"/>
    <p:sldId id="260" r:id="rId6"/>
    <p:sldId id="261" r:id="rId7"/>
    <p:sldId id="263" r:id="rId8"/>
    <p:sldId id="262" r:id="rId9"/>
    <p:sldId id="264" r:id="rId10"/>
    <p:sldId id="265"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69"/>
    <p:restoredTop sz="94690"/>
  </p:normalViewPr>
  <p:slideViewPr>
    <p:cSldViewPr snapToGrid="0" snapToObjects="1">
      <p:cViewPr>
        <p:scale>
          <a:sx n="78" d="100"/>
          <a:sy n="78" d="100"/>
        </p:scale>
        <p:origin x="-222" y="-62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17D404E-2EAB-904C-BFAA-A8D97A8ECD1C}" type="datetimeFigureOut">
              <a:rPr lang="fr-FR" smtClean="0"/>
              <a:pPr/>
              <a:t>06/12/2016</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AB2910-C748-6343-8F52-A940B9D17350}" type="slidenum">
              <a:rPr lang="fr-FR" smtClean="0"/>
              <a:pPr/>
              <a:t>‹N°›</a:t>
            </a:fld>
            <a:endParaRPr lang="fr-FR"/>
          </a:p>
        </p:txBody>
      </p:sp>
    </p:spTree>
    <p:extLst>
      <p:ext uri="{BB962C8B-B14F-4D97-AF65-F5344CB8AC3E}">
        <p14:creationId xmlns:p14="http://schemas.microsoft.com/office/powerpoint/2010/main" xmlns="" val="6721606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0F6BA1-91D1-6B46-863A-BDF9DB81946D}" type="datetimeFigureOut">
              <a:rPr lang="fr-FR" smtClean="0"/>
              <a:pPr/>
              <a:t>06/12/2016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00F364-0BAF-C945-A659-6C7A35408C30}" type="slidenum">
              <a:rPr lang="fr-FR" smtClean="0"/>
              <a:pPr/>
              <a:t>‹N°›</a:t>
            </a:fld>
            <a:endParaRPr lang="fr-FR"/>
          </a:p>
        </p:txBody>
      </p:sp>
    </p:spTree>
    <p:extLst>
      <p:ext uri="{BB962C8B-B14F-4D97-AF65-F5344CB8AC3E}">
        <p14:creationId xmlns:p14="http://schemas.microsoft.com/office/powerpoint/2010/main" xmlns="" val="1529342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9600F364-0BAF-C945-A659-6C7A35408C30}" type="slidenum">
              <a:rPr lang="fr-FR" smtClean="0"/>
              <a:pPr/>
              <a:t>1</a:t>
            </a:fld>
            <a:endParaRPr lang="fr-FR"/>
          </a:p>
        </p:txBody>
      </p:sp>
    </p:spTree>
    <p:extLst>
      <p:ext uri="{BB962C8B-B14F-4D97-AF65-F5344CB8AC3E}">
        <p14:creationId xmlns:p14="http://schemas.microsoft.com/office/powerpoint/2010/main" xmlns="" val="431929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fr-FR" smtClean="0"/>
              <a:t>Cliquez et modifiez le titre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Cliquez pour modifier le style des sous-titres du masque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9334D819-9F07-4261-B09B-9E467E5D9002}" type="datetimeFigureOut">
              <a:rPr lang="en-US" smtClean="0"/>
              <a:pPr/>
              <a:t>12/6/2016</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71766878-3199-4EAB-94E7-2D6D11070E14}" type="slidenum">
              <a:rPr lang="en-US" smtClean="0"/>
              <a:pPr/>
              <a:t>‹N°›</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xmlns="" val="202316006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xmlns=""/>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pPr/>
              <a:t>12/6/2016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‹N°›</a:t>
            </a:fld>
            <a:endParaRPr lang="en-US" dirty="0"/>
          </a:p>
        </p:txBody>
      </p:sp>
    </p:spTree>
    <p:extLst>
      <p:ext uri="{BB962C8B-B14F-4D97-AF65-F5344CB8AC3E}">
        <p14:creationId xmlns:p14="http://schemas.microsoft.com/office/powerpoint/2010/main" xmlns="" val="1948562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fr-FR" smtClean="0"/>
              <a:t>Cliquez et modifiez le titre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pPr/>
              <a:t>12/6/2016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‹N°›</a:t>
            </a:fld>
            <a:endParaRPr lang="en-US" dirty="0"/>
          </a:p>
        </p:txBody>
      </p:sp>
    </p:spTree>
    <p:extLst>
      <p:ext uri="{BB962C8B-B14F-4D97-AF65-F5344CB8AC3E}">
        <p14:creationId xmlns:p14="http://schemas.microsoft.com/office/powerpoint/2010/main" xmlns="" val="369346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dirty="0"/>
          </a:p>
        </p:txBody>
      </p:sp>
      <p:sp>
        <p:nvSpPr>
          <p:cNvPr id="3" name="Content Placeholder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pPr/>
              <a:t>12/6/2016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‹N°›</a:t>
            </a:fld>
            <a:endParaRPr lang="en-US" dirty="0"/>
          </a:p>
        </p:txBody>
      </p:sp>
    </p:spTree>
    <p:extLst>
      <p:ext uri="{BB962C8B-B14F-4D97-AF65-F5344CB8AC3E}">
        <p14:creationId xmlns:p14="http://schemas.microsoft.com/office/powerpoint/2010/main" xmlns="" val="2142612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tête de sec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fr-FR" smtClean="0"/>
              <a:t>Cliquez et modifiez le titre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9334D819-9F07-4261-B09B-9E467E5D9002}" type="datetimeFigureOut">
              <a:rPr lang="en-US" smtClean="0"/>
              <a:pPr/>
              <a:t>12/6/2016</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71766878-3199-4EAB-94E7-2D6D11070E14}" type="slidenum">
              <a:rPr lang="en-US" smtClean="0"/>
              <a:pPr/>
              <a:t>‹N°›</a:t>
            </a:fld>
            <a:endParaRPr lang="en-US" dirty="0"/>
          </a:p>
        </p:txBody>
      </p:sp>
      <p:sp>
        <p:nvSpPr>
          <p:cNvPr id="7" name="Freeform 6"/>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xmlns="" val="188580558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fr-FR" smtClean="0"/>
              <a:t>Cliquez et modifiez le titre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smtClean="0"/>
              <a:pPr/>
              <a:t>12/6/2016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pPr/>
              <a:t>‹N°›</a:t>
            </a:fld>
            <a:endParaRPr lang="en-US" dirty="0"/>
          </a:p>
        </p:txBody>
      </p:sp>
    </p:spTree>
    <p:extLst>
      <p:ext uri="{BB962C8B-B14F-4D97-AF65-F5344CB8AC3E}">
        <p14:creationId xmlns:p14="http://schemas.microsoft.com/office/powerpoint/2010/main" xmlns="" val="23287408"/>
      </p:ext>
    </p:extLst>
  </p:cSld>
  <p:clrMapOvr>
    <a:masterClrMapping/>
  </p:clrMapOvr>
  <p:extLst>
    <p:ext uri="{DCECCB84-F9BA-43D5-87BE-67443E8EF086}">
      <p15:sldGuideLst xmlns:p15="http://schemas.microsoft.com/office/powerpoint/2012/main" xmlns=""/>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fr-FR" smtClean="0"/>
              <a:t>Cliquez et modifiez le titre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smtClean="0"/>
              <a:pPr/>
              <a:t>12/6/2016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pPr/>
              <a:t>‹N°›</a:t>
            </a:fld>
            <a:endParaRPr lang="en-US" dirty="0"/>
          </a:p>
        </p:txBody>
      </p:sp>
    </p:spTree>
    <p:extLst>
      <p:ext uri="{BB962C8B-B14F-4D97-AF65-F5344CB8AC3E}">
        <p14:creationId xmlns:p14="http://schemas.microsoft.com/office/powerpoint/2010/main" xmlns="" val="549442502"/>
      </p:ext>
    </p:extLst>
  </p:cSld>
  <p:clrMapOvr>
    <a:masterClrMapping/>
  </p:clrMapOvr>
  <p:extLst>
    <p:ext uri="{DCECCB84-F9BA-43D5-87BE-67443E8EF086}">
      <p15:sldGuideLst xmlns:p15="http://schemas.microsoft.com/office/powerpoint/2012/main" xmlns=""/>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smtClean="0"/>
              <a:pPr/>
              <a:t>12/6/2016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pPr/>
              <a:t>‹N°›</a:t>
            </a:fld>
            <a:endParaRPr lang="en-US" dirty="0"/>
          </a:p>
        </p:txBody>
      </p:sp>
    </p:spTree>
    <p:extLst>
      <p:ext uri="{BB962C8B-B14F-4D97-AF65-F5344CB8AC3E}">
        <p14:creationId xmlns:p14="http://schemas.microsoft.com/office/powerpoint/2010/main" xmlns="" val="300449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smtClean="0"/>
              <a:pPr/>
              <a:t>12/6/2016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pPr/>
              <a:t>‹N°›</a:t>
            </a:fld>
            <a:endParaRPr lang="en-US" dirty="0"/>
          </a:p>
        </p:txBody>
      </p:sp>
    </p:spTree>
    <p:extLst>
      <p:ext uri="{BB962C8B-B14F-4D97-AF65-F5344CB8AC3E}">
        <p14:creationId xmlns:p14="http://schemas.microsoft.com/office/powerpoint/2010/main" xmlns="" val="912524201"/>
      </p:ext>
    </p:extLst>
  </p:cSld>
  <p:clrMapOvr>
    <a:masterClrMapping/>
  </p:clrMapOvr>
  <p:extLst>
    <p:ext uri="{DCECCB84-F9BA-43D5-87BE-67443E8EF086}">
      <p15:sldGuideLst xmlns:p15="http://schemas.microsoft.com/office/powerpoint/2012/main" xmlns=""/>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fr-FR" smtClean="0"/>
              <a:t>Cliquez et modifiez le titre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Cliquez pour modifier les styles du texte du masque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9334D819-9F07-4261-B09B-9E467E5D9002}" type="datetimeFigureOut">
              <a:rPr lang="en-US" smtClean="0"/>
              <a:pPr/>
              <a:t>12/6/2016</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71766878-3199-4EAB-94E7-2D6D11070E14}" type="slidenum">
              <a:rPr lang="en-US" smtClean="0"/>
              <a:pPr/>
              <a:t>‹N°›</a:t>
            </a:fld>
            <a:endParaRPr lang="en-US" dirty="0"/>
          </a:p>
        </p:txBody>
      </p:sp>
      <p:sp>
        <p:nvSpPr>
          <p:cNvPr id="9" name="Rectangle 8"/>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xmlns="" val="1613522980"/>
      </p:ext>
    </p:extLst>
  </p:cSld>
  <p:clrMapOvr>
    <a:masterClrMapping/>
  </p:clrMapOvr>
  <p:extLst>
    <p:ext uri="{DCECCB84-F9BA-43D5-87BE-67443E8EF086}">
      <p15:sldGuideLst xmlns:p15="http://schemas.microsoft.com/office/powerpoint/2012/main" xmlns=""/>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fr-FR" smtClean="0"/>
              <a:t>Cliquez et modifiez le titre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Cliquez pour modifier les styles du texte du masque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9334D819-9F07-4261-B09B-9E467E5D9002}" type="datetimeFigureOut">
              <a:rPr lang="en-US" smtClean="0"/>
              <a:pPr/>
              <a:t>12/6/2016</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71766878-3199-4EAB-94E7-2D6D11070E14}" type="slidenum">
              <a:rPr lang="en-US" smtClean="0"/>
              <a:pPr/>
              <a:t>‹N°›</a:t>
            </a:fld>
            <a:endParaRPr lang="en-US" dirty="0"/>
          </a:p>
        </p:txBody>
      </p:sp>
      <p:sp>
        <p:nvSpPr>
          <p:cNvPr id="9" name="Rectangle 8"/>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xmlns="" val="57230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fr-FR" smtClean="0"/>
              <a:t>Cliquez et modifiez le titre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9334D819-9F07-4261-B09B-9E467E5D9002}" type="datetimeFigureOut">
              <a:rPr lang="en-US" smtClean="0"/>
              <a:pPr/>
              <a:t>12/6/2016</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71766878-3199-4EAB-94E7-2D6D11070E14}" type="slidenum">
              <a:rPr lang="en-US" smtClean="0"/>
              <a:pPr/>
              <a:t>‹N°›</a:t>
            </a:fld>
            <a:endParaRPr lang="en-US" dirty="0"/>
          </a:p>
        </p:txBody>
      </p:sp>
      <p:sp>
        <p:nvSpPr>
          <p:cNvPr id="9" name="Rectangle 8"/>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xmlns="" val="593754518"/>
      </p:ext>
    </p:extLst>
  </p:cSld>
  <p:clrMap bg1="lt1" tx1="dk1" bg2="lt2" tx2="dk2" accent1="accent1" accent2="accent2" accent3="accent3" accent4="accent4" accent5="accent5" accent6="accent6" hlink="hlink" folHlink="folHlink"/>
  <p:sldLayoutIdLst>
    <p:sldLayoutId id="2147484332" r:id="rId1"/>
    <p:sldLayoutId id="2147484333" r:id="rId2"/>
    <p:sldLayoutId id="2147484334" r:id="rId3"/>
    <p:sldLayoutId id="2147484335" r:id="rId4"/>
    <p:sldLayoutId id="2147484336" r:id="rId5"/>
    <p:sldLayoutId id="2147484337" r:id="rId6"/>
    <p:sldLayoutId id="2147484338" r:id="rId7"/>
    <p:sldLayoutId id="2147484339" r:id="rId8"/>
    <p:sldLayoutId id="2147484340" r:id="rId9"/>
    <p:sldLayoutId id="2147484341" r:id="rId10"/>
    <p:sldLayoutId id="2147484342"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tiff"/><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tiff"/><Relationship Id="rId1" Type="http://schemas.openxmlformats.org/officeDocument/2006/relationships/slideLayout" Target="../slideLayouts/slideLayout2.xml"/><Relationship Id="rId6" Type="http://schemas.openxmlformats.org/officeDocument/2006/relationships/image" Target="../media/image19.tiff"/><Relationship Id="rId5" Type="http://schemas.openxmlformats.org/officeDocument/2006/relationships/image" Target="../media/image18.tiff"/><Relationship Id="rId4" Type="http://schemas.openxmlformats.org/officeDocument/2006/relationships/image" Target="../media/image17.tiff"/></Relationships>
</file>

<file path=ppt/slides/_rels/slide9.xml.rels><?xml version="1.0" encoding="UTF-8" standalone="yes"?>
<Relationships xmlns="http://schemas.openxmlformats.org/package/2006/relationships"><Relationship Id="rId8" Type="http://schemas.openxmlformats.org/officeDocument/2006/relationships/image" Target="../media/image26.tiff"/><Relationship Id="rId3" Type="http://schemas.openxmlformats.org/officeDocument/2006/relationships/image" Target="../media/image21.tiff"/><Relationship Id="rId7" Type="http://schemas.openxmlformats.org/officeDocument/2006/relationships/image" Target="../media/image25.tiff"/><Relationship Id="rId2" Type="http://schemas.openxmlformats.org/officeDocument/2006/relationships/image" Target="../media/image20.tiff"/><Relationship Id="rId1" Type="http://schemas.openxmlformats.org/officeDocument/2006/relationships/slideLayout" Target="../slideLayouts/slideLayout2.xml"/><Relationship Id="rId6" Type="http://schemas.openxmlformats.org/officeDocument/2006/relationships/image" Target="../media/image24.tiff"/><Relationship Id="rId11" Type="http://schemas.openxmlformats.org/officeDocument/2006/relationships/image" Target="../media/image29.tiff"/><Relationship Id="rId5" Type="http://schemas.openxmlformats.org/officeDocument/2006/relationships/image" Target="../media/image23.tiff"/><Relationship Id="rId10" Type="http://schemas.openxmlformats.org/officeDocument/2006/relationships/image" Target="../media/image28.tiff"/><Relationship Id="rId4" Type="http://schemas.openxmlformats.org/officeDocument/2006/relationships/image" Target="../media/image22.tiff"/><Relationship Id="rId9" Type="http://schemas.openxmlformats.org/officeDocument/2006/relationships/image" Target="../media/image2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Petr </a:t>
            </a:r>
            <a:r>
              <a:rPr lang="fr-FR" dirty="0" err="1" smtClean="0"/>
              <a:t>ginz</a:t>
            </a:r>
            <a:endParaRPr lang="fr-FR" dirty="0"/>
          </a:p>
        </p:txBody>
      </p:sp>
      <p:sp>
        <p:nvSpPr>
          <p:cNvPr id="3" name="Sous-titre 2"/>
          <p:cNvSpPr>
            <a:spLocks noGrp="1"/>
          </p:cNvSpPr>
          <p:nvPr>
            <p:ph type="subTitle" idx="1"/>
          </p:nvPr>
        </p:nvSpPr>
        <p:spPr/>
        <p:txBody>
          <a:bodyPr>
            <a:normAutofit fontScale="70000" lnSpcReduction="20000"/>
          </a:bodyPr>
          <a:lstStyle/>
          <a:p>
            <a:r>
              <a:rPr lang="fr-FR" dirty="0"/>
              <a:t>« Le germe de la </a:t>
            </a:r>
            <a:r>
              <a:rPr lang="fr-FR" dirty="0" smtClean="0"/>
              <a:t>pensée créatrice </a:t>
            </a:r>
            <a:r>
              <a:rPr lang="fr-FR" dirty="0"/>
              <a:t>ne meurt pas dans la boue et la fange. </a:t>
            </a:r>
            <a:r>
              <a:rPr lang="fr-FR" dirty="0" smtClean="0"/>
              <a:t>Même </a:t>
            </a:r>
            <a:r>
              <a:rPr lang="fr-FR" dirty="0"/>
              <a:t>dans pareils endroits, elle est capable de </a:t>
            </a:r>
            <a:r>
              <a:rPr lang="fr-FR" dirty="0" smtClean="0"/>
              <a:t>croître </a:t>
            </a:r>
            <a:r>
              <a:rPr lang="fr-FR" dirty="0"/>
              <a:t>et de </a:t>
            </a:r>
            <a:r>
              <a:rPr lang="fr-FR" dirty="0" smtClean="0"/>
              <a:t>déployer </a:t>
            </a:r>
            <a:r>
              <a:rPr lang="fr-FR" dirty="0"/>
              <a:t>sa floraison comme une </a:t>
            </a:r>
            <a:r>
              <a:rPr lang="fr-FR" dirty="0" smtClean="0"/>
              <a:t>étoile </a:t>
            </a:r>
            <a:r>
              <a:rPr lang="fr-FR" dirty="0"/>
              <a:t>brillant dans les ténèbres. </a:t>
            </a:r>
            <a:r>
              <a:rPr lang="fr-FR" dirty="0" smtClean="0"/>
              <a:t>»</a:t>
            </a:r>
          </a:p>
          <a:p>
            <a:r>
              <a:rPr lang="fr-FR" dirty="0"/>
              <a:t>	</a:t>
            </a:r>
            <a:r>
              <a:rPr lang="fr-FR" dirty="0" smtClean="0"/>
              <a:t>			</a:t>
            </a:r>
            <a:r>
              <a:rPr lang="fr-FR" sz="2000" dirty="0" smtClean="0"/>
              <a:t>Petr </a:t>
            </a:r>
            <a:r>
              <a:rPr lang="fr-FR" sz="2000" dirty="0" err="1" smtClean="0"/>
              <a:t>Ginz</a:t>
            </a:r>
            <a:r>
              <a:rPr lang="fr-FR" sz="2000" dirty="0" smtClean="0"/>
              <a:t>, </a:t>
            </a:r>
            <a:r>
              <a:rPr lang="fr-FR" sz="2000" i="1" dirty="0" smtClean="0"/>
              <a:t>Journal</a:t>
            </a:r>
            <a:r>
              <a:rPr lang="fr-FR" sz="2000" dirty="0" smtClean="0"/>
              <a:t>, 1941-1942</a:t>
            </a:r>
            <a:endParaRPr lang="fr-FR" sz="2000" dirty="0"/>
          </a:p>
          <a:p>
            <a:endParaRPr lang="fr-FR" dirty="0"/>
          </a:p>
        </p:txBody>
      </p:sp>
      <p:pic>
        <p:nvPicPr>
          <p:cNvPr id="4" name="Image 3"/>
          <p:cNvPicPr>
            <a:picLocks noChangeAspect="1"/>
          </p:cNvPicPr>
          <p:nvPr/>
        </p:nvPicPr>
        <p:blipFill>
          <a:blip r:embed="rId3" cstate="print"/>
          <a:stretch>
            <a:fillRect/>
          </a:stretch>
        </p:blipFill>
        <p:spPr>
          <a:xfrm>
            <a:off x="1375701" y="1377197"/>
            <a:ext cx="1304205" cy="19302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Espace réservé du pied de page 4"/>
          <p:cNvSpPr>
            <a:spLocks noGrp="1"/>
          </p:cNvSpPr>
          <p:nvPr>
            <p:ph type="ftr" sz="quarter" idx="11"/>
          </p:nvPr>
        </p:nvSpPr>
        <p:spPr/>
        <p:txBody>
          <a:bodyPr/>
          <a:lstStyle/>
          <a:p>
            <a:r>
              <a:rPr lang="en-US" dirty="0" smtClean="0"/>
              <a:t>Aaron </a:t>
            </a:r>
            <a:r>
              <a:rPr lang="en-US" dirty="0" err="1" smtClean="0"/>
              <a:t>Wizman</a:t>
            </a:r>
            <a:r>
              <a:rPr lang="en-US" dirty="0"/>
              <a:t> </a:t>
            </a:r>
            <a:r>
              <a:rPr lang="en-US" dirty="0" smtClean="0"/>
              <a:t>- Axel </a:t>
            </a:r>
            <a:r>
              <a:rPr lang="en-US" dirty="0" err="1"/>
              <a:t>Guedj</a:t>
            </a:r>
            <a:r>
              <a:rPr lang="en-US" dirty="0"/>
              <a:t> </a:t>
            </a:r>
            <a:r>
              <a:rPr lang="en-US" dirty="0" smtClean="0"/>
              <a:t>- David </a:t>
            </a:r>
            <a:r>
              <a:rPr lang="en-US" dirty="0"/>
              <a:t>Simonian </a:t>
            </a:r>
            <a:r>
              <a:rPr lang="en-US" dirty="0" smtClean="0"/>
              <a:t>- Jason </a:t>
            </a:r>
            <a:r>
              <a:rPr lang="en-US" dirty="0" err="1" smtClean="0"/>
              <a:t>Parienti</a:t>
            </a:r>
            <a:r>
              <a:rPr lang="en-US" dirty="0" smtClean="0"/>
              <a:t> -  Samuel </a:t>
            </a:r>
            <a:r>
              <a:rPr lang="en-US" dirty="0" err="1" smtClean="0"/>
              <a:t>Kalfon</a:t>
            </a:r>
            <a:r>
              <a:rPr lang="en-US" dirty="0" smtClean="0"/>
              <a:t> - Samuel </a:t>
            </a:r>
            <a:r>
              <a:rPr lang="en-US" dirty="0" err="1" smtClean="0"/>
              <a:t>Sarfati</a:t>
            </a:r>
            <a:endParaRPr lang="en-US" dirty="0"/>
          </a:p>
        </p:txBody>
      </p:sp>
      <p:sp>
        <p:nvSpPr>
          <p:cNvPr id="6" name="ZoneTexte 5"/>
          <p:cNvSpPr txBox="1"/>
          <p:nvPr/>
        </p:nvSpPr>
        <p:spPr>
          <a:xfrm>
            <a:off x="7501179" y="192918"/>
            <a:ext cx="4463511" cy="369332"/>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fr-FR" dirty="0" smtClean="0"/>
              <a:t>1°S, ORT Villiers-le-Bel, 2016/2017</a:t>
            </a:r>
            <a:endParaRPr lang="fr-FR" dirty="0"/>
          </a:p>
        </p:txBody>
      </p:sp>
    </p:spTree>
    <p:extLst>
      <p:ext uri="{BB962C8B-B14F-4D97-AF65-F5344CB8AC3E}">
        <p14:creationId xmlns:p14="http://schemas.microsoft.com/office/powerpoint/2010/main" xmlns="" val="77801285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71600" y="391886"/>
            <a:ext cx="9601200" cy="1485900"/>
          </a:xfrm>
        </p:spPr>
        <p:txBody>
          <a:bodyPr/>
          <a:lstStyle/>
          <a:p>
            <a:pPr algn="ctr"/>
            <a:r>
              <a:rPr lang="fr-FR" u="sng" smtClean="0"/>
              <a:t>Extraits &amp; citations</a:t>
            </a:r>
            <a:endParaRPr lang="fr-FR" u="sng"/>
          </a:p>
        </p:txBody>
      </p:sp>
      <p:sp>
        <p:nvSpPr>
          <p:cNvPr id="4" name="Rectangle 3"/>
          <p:cNvSpPr/>
          <p:nvPr/>
        </p:nvSpPr>
        <p:spPr>
          <a:xfrm>
            <a:off x="1054099" y="3535364"/>
            <a:ext cx="10914743" cy="2862322"/>
          </a:xfrm>
          <a:prstGeom prst="rect">
            <a:avLst/>
          </a:prstGeom>
        </p:spPr>
        <p:txBody>
          <a:bodyPr wrap="square">
            <a:spAutoFit/>
          </a:bodyPr>
          <a:lstStyle/>
          <a:p>
            <a:pPr marL="285750" indent="-285750">
              <a:buFont typeface="Wingdings" charset="2"/>
              <a:buChar char="v"/>
            </a:pPr>
            <a:r>
              <a:rPr lang="fr-FR" dirty="0" smtClean="0"/>
              <a:t>« </a:t>
            </a:r>
            <a:r>
              <a:rPr lang="fr-FR" dirty="0"/>
              <a:t>L’Holocauste a </a:t>
            </a:r>
            <a:r>
              <a:rPr lang="fr-FR" dirty="0" smtClean="0"/>
              <a:t>été </a:t>
            </a:r>
            <a:r>
              <a:rPr lang="fr-FR" dirty="0"/>
              <a:t>une période de terreur et d’incertitude pour les enfants juifs et leur famille. </a:t>
            </a:r>
            <a:r>
              <a:rPr lang="fr-FR" dirty="0" smtClean="0"/>
              <a:t>Malgré leurs </a:t>
            </a:r>
            <a:r>
              <a:rPr lang="fr-FR" dirty="0"/>
              <a:t>craintes, beaucoup d’enfants, comme Petr </a:t>
            </a:r>
            <a:r>
              <a:rPr lang="fr-FR" dirty="0" err="1"/>
              <a:t>Ginz</a:t>
            </a:r>
            <a:r>
              <a:rPr lang="fr-FR" dirty="0"/>
              <a:t>, ont courageusement affronté ce danger, armés de leur </a:t>
            </a:r>
            <a:r>
              <a:rPr lang="fr-FR" dirty="0" smtClean="0"/>
              <a:t>créativité </a:t>
            </a:r>
            <a:r>
              <a:rPr lang="fr-FR" dirty="0"/>
              <a:t>et de leur détermination. Comme Petr, bon nombre d’entre eux n’ont jamais eu la chance d’atteindre l’âge adulte. Nous ne saurons jamais quelle aurait </a:t>
            </a:r>
            <a:r>
              <a:rPr lang="fr-FR" dirty="0" smtClean="0"/>
              <a:t>été </a:t>
            </a:r>
            <a:r>
              <a:rPr lang="fr-FR" dirty="0"/>
              <a:t>leur contribution à notre monde s’ils avaient survécu, mais il ne fait aucun doute que nous avons l’obligation de garder en mémoire toutes les victimes de cette tragédie et de leur rendre hommage, notamment en ne ménageant aucun effort pour inculquer aux </a:t>
            </a:r>
            <a:r>
              <a:rPr lang="fr-FR" dirty="0" smtClean="0"/>
              <a:t>générations </a:t>
            </a:r>
            <a:r>
              <a:rPr lang="fr-FR" dirty="0"/>
              <a:t>futures les enseignements universels de l’Holocauste, afin </a:t>
            </a:r>
            <a:r>
              <a:rPr lang="fr-FR" dirty="0" smtClean="0"/>
              <a:t>d’empêcher </a:t>
            </a:r>
            <a:r>
              <a:rPr lang="fr-FR" dirty="0"/>
              <a:t>qu’une telle abomination ne se reproduise. </a:t>
            </a:r>
            <a:r>
              <a:rPr lang="fr-FR" dirty="0" smtClean="0"/>
              <a:t>»</a:t>
            </a:r>
          </a:p>
          <a:p>
            <a:r>
              <a:rPr lang="fr-FR" dirty="0" smtClean="0"/>
              <a:t>								         Ban </a:t>
            </a:r>
            <a:r>
              <a:rPr lang="fr-FR" dirty="0"/>
              <a:t>Ki-</a:t>
            </a:r>
            <a:r>
              <a:rPr lang="fr-FR" dirty="0" err="1"/>
              <a:t>moon</a:t>
            </a:r>
            <a:r>
              <a:rPr lang="fr-FR" dirty="0"/>
              <a:t>, </a:t>
            </a:r>
            <a:r>
              <a:rPr lang="fr-FR" dirty="0" smtClean="0"/>
              <a:t>Secrétaire général </a:t>
            </a:r>
            <a:r>
              <a:rPr lang="fr-FR" dirty="0"/>
              <a:t>des Nations Unies 27 janvier 2012 </a:t>
            </a:r>
          </a:p>
          <a:p>
            <a:pPr marL="285750" indent="-285750">
              <a:buFont typeface="Wingdings" charset="2"/>
              <a:buChar char="v"/>
            </a:pPr>
            <a:endParaRPr lang="fr-FR" dirty="0"/>
          </a:p>
        </p:txBody>
      </p:sp>
      <p:sp>
        <p:nvSpPr>
          <p:cNvPr id="6" name="Rectangle 5"/>
          <p:cNvSpPr/>
          <p:nvPr/>
        </p:nvSpPr>
        <p:spPr>
          <a:xfrm>
            <a:off x="1054100" y="1265872"/>
            <a:ext cx="10914743" cy="923330"/>
          </a:xfrm>
          <a:prstGeom prst="rect">
            <a:avLst/>
          </a:prstGeom>
        </p:spPr>
        <p:txBody>
          <a:bodyPr wrap="square">
            <a:spAutoFit/>
          </a:bodyPr>
          <a:lstStyle/>
          <a:p>
            <a:pPr marL="285750" indent="-285750">
              <a:buFont typeface="Wingdings" charset="2"/>
              <a:buChar char="v"/>
            </a:pPr>
            <a:r>
              <a:rPr lang="fr-FR" dirty="0"/>
              <a:t>« Le germe de la pensée créatrice ne meurt pas dans la boue et la fange. Même dans pareils endroits, elle est capable de croître et de déployer sa floraison comme une étoile brillant dans les ténèbres. </a:t>
            </a:r>
            <a:r>
              <a:rPr lang="fr-FR" dirty="0" smtClean="0"/>
              <a:t>»</a:t>
            </a:r>
          </a:p>
          <a:p>
            <a:pPr lvl="2"/>
            <a:r>
              <a:rPr lang="fr-FR" dirty="0" smtClean="0"/>
              <a:t>		   									    Petr </a:t>
            </a:r>
            <a:r>
              <a:rPr lang="fr-FR" dirty="0" err="1"/>
              <a:t>Ginz</a:t>
            </a:r>
            <a:r>
              <a:rPr lang="fr-FR" dirty="0"/>
              <a:t>, </a:t>
            </a:r>
            <a:r>
              <a:rPr lang="fr-FR" i="1" dirty="0"/>
              <a:t>Journal</a:t>
            </a:r>
            <a:r>
              <a:rPr lang="fr-FR" dirty="0"/>
              <a:t>, </a:t>
            </a:r>
            <a:r>
              <a:rPr lang="fr-FR" dirty="0" smtClean="0"/>
              <a:t>1941-1942 ( âgé de 14 ans)</a:t>
            </a:r>
            <a:endParaRPr lang="fr-FR" dirty="0"/>
          </a:p>
        </p:txBody>
      </p:sp>
      <p:sp>
        <p:nvSpPr>
          <p:cNvPr id="7" name="Rectangle 6"/>
          <p:cNvSpPr/>
          <p:nvPr/>
        </p:nvSpPr>
        <p:spPr>
          <a:xfrm>
            <a:off x="1054100" y="2400618"/>
            <a:ext cx="10914743" cy="923330"/>
          </a:xfrm>
          <a:prstGeom prst="rect">
            <a:avLst/>
          </a:prstGeom>
        </p:spPr>
        <p:txBody>
          <a:bodyPr wrap="square">
            <a:spAutoFit/>
          </a:bodyPr>
          <a:lstStyle/>
          <a:p>
            <a:pPr marL="285750" indent="-285750">
              <a:buFont typeface="Wingdings" charset="2"/>
              <a:buChar char="v"/>
            </a:pPr>
            <a:r>
              <a:rPr lang="fr-FR" dirty="0"/>
              <a:t>« </a:t>
            </a:r>
            <a:r>
              <a:rPr lang="fr-FR" dirty="0" err="1"/>
              <a:t>Mancinka</a:t>
            </a:r>
            <a:r>
              <a:rPr lang="fr-FR" dirty="0"/>
              <a:t>, n’aie pas peur, je suis dans le convoi. Maman s’est mise </a:t>
            </a:r>
            <a:r>
              <a:rPr lang="fr-FR" dirty="0" smtClean="0"/>
              <a:t>aussitôt </a:t>
            </a:r>
            <a:r>
              <a:rPr lang="fr-FR" dirty="0"/>
              <a:t>dans tous ses </a:t>
            </a:r>
            <a:r>
              <a:rPr lang="fr-FR" dirty="0" smtClean="0"/>
              <a:t>états, </a:t>
            </a:r>
            <a:r>
              <a:rPr lang="fr-FR" dirty="0"/>
              <a:t>elle a commencé à pleurer, elle ne savait plus où donner de la </a:t>
            </a:r>
            <a:r>
              <a:rPr lang="fr-FR" dirty="0" smtClean="0"/>
              <a:t>tête. </a:t>
            </a:r>
            <a:r>
              <a:rPr lang="fr-FR" dirty="0"/>
              <a:t>Moi, je la </a:t>
            </a:r>
            <a:r>
              <a:rPr lang="fr-FR" dirty="0" smtClean="0"/>
              <a:t>consolais. »</a:t>
            </a:r>
          </a:p>
          <a:p>
            <a:r>
              <a:rPr lang="fr-FR" dirty="0" smtClean="0"/>
              <a:t>											       Petr </a:t>
            </a:r>
            <a:r>
              <a:rPr lang="fr-FR" dirty="0" err="1"/>
              <a:t>Ginz</a:t>
            </a:r>
            <a:r>
              <a:rPr lang="fr-FR" dirty="0"/>
              <a:t>, </a:t>
            </a:r>
            <a:r>
              <a:rPr lang="fr-FR" i="1" dirty="0"/>
              <a:t>Journal</a:t>
            </a:r>
            <a:r>
              <a:rPr lang="fr-FR" dirty="0"/>
              <a:t> (1941-1942), </a:t>
            </a:r>
            <a:r>
              <a:rPr lang="fr-FR" dirty="0" err="1"/>
              <a:t>éd</a:t>
            </a:r>
            <a:r>
              <a:rPr lang="fr-FR" dirty="0"/>
              <a:t>. </a:t>
            </a:r>
            <a:r>
              <a:rPr lang="fr-FR" dirty="0" err="1"/>
              <a:t>Chava</a:t>
            </a:r>
            <a:r>
              <a:rPr lang="fr-FR" dirty="0"/>
              <a:t> </a:t>
            </a:r>
            <a:r>
              <a:rPr lang="fr-FR" dirty="0" err="1" smtClean="0"/>
              <a:t>Pressburger</a:t>
            </a:r>
            <a:endParaRPr lang="fr-FR" dirty="0"/>
          </a:p>
        </p:txBody>
      </p:sp>
    </p:spTree>
    <p:extLst>
      <p:ext uri="{BB962C8B-B14F-4D97-AF65-F5344CB8AC3E}">
        <p14:creationId xmlns:p14="http://schemas.microsoft.com/office/powerpoint/2010/main" xmlns="" val="127069244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u="sng" dirty="0" smtClean="0"/>
              <a:t>Biographie de Petr </a:t>
            </a:r>
            <a:r>
              <a:rPr lang="fr-FR" u="sng" dirty="0" err="1" smtClean="0"/>
              <a:t>Ginz</a:t>
            </a:r>
            <a:endParaRPr lang="fr-FR" u="sng" dirty="0"/>
          </a:p>
        </p:txBody>
      </p:sp>
      <p:sp>
        <p:nvSpPr>
          <p:cNvPr id="3" name="Espace réservé du contenu 2"/>
          <p:cNvSpPr>
            <a:spLocks noGrp="1"/>
          </p:cNvSpPr>
          <p:nvPr>
            <p:ph idx="1"/>
          </p:nvPr>
        </p:nvSpPr>
        <p:spPr/>
        <p:txBody>
          <a:bodyPr>
            <a:normAutofit/>
          </a:bodyPr>
          <a:lstStyle/>
          <a:p>
            <a:r>
              <a:rPr lang="fr-FR" sz="2800" dirty="0" smtClean="0"/>
              <a:t>La famille </a:t>
            </a:r>
            <a:r>
              <a:rPr lang="fr-FR" sz="2800" dirty="0" err="1" smtClean="0"/>
              <a:t>Ginz</a:t>
            </a:r>
            <a:endParaRPr lang="fr-FR" sz="2800" dirty="0" smtClean="0"/>
          </a:p>
          <a:p>
            <a:r>
              <a:rPr lang="fr-FR" sz="2800" dirty="0" smtClean="0"/>
              <a:t>Le contexte historique</a:t>
            </a:r>
          </a:p>
          <a:p>
            <a:r>
              <a:rPr lang="fr-FR" sz="2800" dirty="0" smtClean="0"/>
              <a:t>Petr </a:t>
            </a:r>
            <a:r>
              <a:rPr lang="fr-FR" sz="2800" dirty="0" err="1" smtClean="0"/>
              <a:t>Ginz</a:t>
            </a:r>
            <a:endParaRPr lang="fr-FR" sz="2800" dirty="0" smtClean="0"/>
          </a:p>
          <a:p>
            <a:r>
              <a:rPr lang="fr-FR" sz="2800" dirty="0" smtClean="0"/>
              <a:t>La déportation dans les camps</a:t>
            </a:r>
            <a:endParaRPr lang="fr-FR" sz="2800" dirty="0"/>
          </a:p>
        </p:txBody>
      </p:sp>
    </p:spTree>
    <p:extLst>
      <p:ext uri="{BB962C8B-B14F-4D97-AF65-F5344CB8AC3E}">
        <p14:creationId xmlns:p14="http://schemas.microsoft.com/office/powerpoint/2010/main" xmlns="" val="190000435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54665" y="302928"/>
            <a:ext cx="9601200" cy="1485900"/>
          </a:xfrm>
        </p:spPr>
        <p:txBody>
          <a:bodyPr/>
          <a:lstStyle/>
          <a:p>
            <a:pPr algn="ctr"/>
            <a:r>
              <a:rPr lang="fr-FR" u="sng" dirty="0" smtClean="0"/>
              <a:t>La famille </a:t>
            </a:r>
            <a:r>
              <a:rPr lang="fr-FR" u="sng" dirty="0" err="1" smtClean="0"/>
              <a:t>Ginz</a:t>
            </a:r>
            <a:endParaRPr lang="fr-FR" u="sng" dirty="0"/>
          </a:p>
        </p:txBody>
      </p:sp>
      <p:pic>
        <p:nvPicPr>
          <p:cNvPr id="4" name="Image 3" descr="/Users/AaronWizman/Desktop/Capture d’écran 2016-11-20 à 22.29.51.pn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70798" y="3051585"/>
            <a:ext cx="4066700" cy="2434404"/>
          </a:xfrm>
          <a:prstGeom prst="rect">
            <a:avLst/>
          </a:prstGeom>
          <a:noFill/>
          <a:ln>
            <a:noFill/>
          </a:ln>
        </p:spPr>
      </p:pic>
      <p:pic>
        <p:nvPicPr>
          <p:cNvPr id="5" name="Image 4" descr="/Users/AaronWizman/Desktop/Capture d’écran 2016-11-20 à 22.33.32.png"/>
          <p:cNvPicPr/>
          <p:nvPr/>
        </p:nvPicPr>
        <p:blipFill rotWithShape="1">
          <a:blip r:embed="rId3" cstate="print">
            <a:extLst>
              <a:ext uri="{28A0092B-C50C-407E-A947-70E740481C1C}">
                <a14:useLocalDpi xmlns:a14="http://schemas.microsoft.com/office/drawing/2010/main" xmlns="" val="0"/>
              </a:ext>
            </a:extLst>
          </a:blip>
          <a:srcRect b="7172"/>
          <a:stretch/>
        </p:blipFill>
        <p:spPr bwMode="auto">
          <a:xfrm>
            <a:off x="4859788" y="3070601"/>
            <a:ext cx="2590957" cy="2390730"/>
          </a:xfrm>
          <a:prstGeom prst="rect">
            <a:avLst/>
          </a:prstGeom>
          <a:noFill/>
          <a:ln>
            <a:noFill/>
          </a:ln>
        </p:spPr>
      </p:pic>
      <p:pic>
        <p:nvPicPr>
          <p:cNvPr id="6" name="Image 5"/>
          <p:cNvPicPr>
            <a:picLocks noChangeAspect="1"/>
          </p:cNvPicPr>
          <p:nvPr/>
        </p:nvPicPr>
        <p:blipFill rotWithShape="1">
          <a:blip r:embed="rId4" cstate="print">
            <a:extLst>
              <a:ext uri="{28A0092B-C50C-407E-A947-70E740481C1C}">
                <a14:useLocalDpi xmlns:a14="http://schemas.microsoft.com/office/drawing/2010/main" xmlns="" val="0"/>
              </a:ext>
            </a:extLst>
          </a:blip>
          <a:srcRect b="1443"/>
          <a:stretch/>
        </p:blipFill>
        <p:spPr>
          <a:xfrm>
            <a:off x="1008965" y="3051585"/>
            <a:ext cx="3630770" cy="2409745"/>
          </a:xfrm>
          <a:prstGeom prst="rect">
            <a:avLst/>
          </a:prstGeom>
        </p:spPr>
      </p:pic>
      <p:sp>
        <p:nvSpPr>
          <p:cNvPr id="7" name="ZoneTexte 6"/>
          <p:cNvSpPr txBox="1"/>
          <p:nvPr/>
        </p:nvSpPr>
        <p:spPr>
          <a:xfrm>
            <a:off x="1008965" y="5505003"/>
            <a:ext cx="3630770" cy="923330"/>
          </a:xfrm>
          <a:prstGeom prst="rect">
            <a:avLst/>
          </a:prstGeom>
          <a:noFill/>
        </p:spPr>
        <p:txBody>
          <a:bodyPr wrap="square" rtlCol="0">
            <a:spAutoFit/>
          </a:bodyPr>
          <a:lstStyle/>
          <a:p>
            <a:pPr algn="ctr"/>
            <a:r>
              <a:rPr lang="fr-FR" dirty="0"/>
              <a:t>Mariage de Maria et Otto </a:t>
            </a:r>
            <a:r>
              <a:rPr lang="fr-FR" dirty="0" err="1"/>
              <a:t>Ginz</a:t>
            </a:r>
            <a:r>
              <a:rPr lang="fr-FR" dirty="0"/>
              <a:t>, 8 mars 1927 </a:t>
            </a:r>
          </a:p>
          <a:p>
            <a:endParaRPr lang="fr-FR" dirty="0"/>
          </a:p>
        </p:txBody>
      </p:sp>
      <p:sp>
        <p:nvSpPr>
          <p:cNvPr id="8" name="ZoneTexte 7"/>
          <p:cNvSpPr txBox="1"/>
          <p:nvPr/>
        </p:nvSpPr>
        <p:spPr>
          <a:xfrm>
            <a:off x="4859787" y="5505003"/>
            <a:ext cx="2590957" cy="646331"/>
          </a:xfrm>
          <a:prstGeom prst="rect">
            <a:avLst/>
          </a:prstGeom>
          <a:noFill/>
        </p:spPr>
        <p:txBody>
          <a:bodyPr wrap="square" rtlCol="0">
            <a:spAutoFit/>
          </a:bodyPr>
          <a:lstStyle/>
          <a:p>
            <a:pPr algn="ctr"/>
            <a:r>
              <a:rPr lang="fr-FR" dirty="0"/>
              <a:t>Eva et Petr </a:t>
            </a:r>
            <a:r>
              <a:rPr lang="fr-FR" dirty="0" err="1"/>
              <a:t>Ginz</a:t>
            </a:r>
            <a:r>
              <a:rPr lang="fr-FR" dirty="0"/>
              <a:t>, 1934 </a:t>
            </a:r>
          </a:p>
          <a:p>
            <a:pPr algn="ctr"/>
            <a:endParaRPr lang="fr-FR" dirty="0"/>
          </a:p>
        </p:txBody>
      </p:sp>
      <p:sp>
        <p:nvSpPr>
          <p:cNvPr id="9" name="ZoneTexte 8"/>
          <p:cNvSpPr txBox="1"/>
          <p:nvPr/>
        </p:nvSpPr>
        <p:spPr>
          <a:xfrm>
            <a:off x="7670796" y="5505003"/>
            <a:ext cx="4066702" cy="369332"/>
          </a:xfrm>
          <a:prstGeom prst="rect">
            <a:avLst/>
          </a:prstGeom>
          <a:noFill/>
        </p:spPr>
        <p:txBody>
          <a:bodyPr wrap="square" rtlCol="0">
            <a:spAutoFit/>
          </a:bodyPr>
          <a:lstStyle/>
          <a:p>
            <a:pPr algn="ctr"/>
            <a:r>
              <a:rPr lang="fr-FR" dirty="0" smtClean="0"/>
              <a:t>La famille </a:t>
            </a:r>
            <a:r>
              <a:rPr lang="fr-FR" dirty="0" err="1" smtClean="0"/>
              <a:t>Ginz</a:t>
            </a:r>
            <a:endParaRPr lang="fr-FR" dirty="0"/>
          </a:p>
        </p:txBody>
      </p:sp>
      <p:pic>
        <p:nvPicPr>
          <p:cNvPr id="10" name="Image 9"/>
          <p:cNvPicPr>
            <a:picLocks noChangeAspect="1"/>
          </p:cNvPicPr>
          <p:nvPr/>
        </p:nvPicPr>
        <p:blipFill>
          <a:blip r:embed="rId5" cstate="print"/>
          <a:stretch>
            <a:fillRect/>
          </a:stretch>
        </p:blipFill>
        <p:spPr>
          <a:xfrm>
            <a:off x="8938515" y="1045878"/>
            <a:ext cx="2798983" cy="18616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ZoneTexte 2"/>
          <p:cNvSpPr txBox="1"/>
          <p:nvPr/>
        </p:nvSpPr>
        <p:spPr>
          <a:xfrm>
            <a:off x="1008965" y="1506384"/>
            <a:ext cx="6441779" cy="923330"/>
          </a:xfrm>
          <a:prstGeom prst="rect">
            <a:avLst/>
          </a:prstGeom>
          <a:noFill/>
        </p:spPr>
        <p:txBody>
          <a:bodyPr wrap="square" rtlCol="0">
            <a:spAutoFit/>
          </a:bodyPr>
          <a:lstStyle/>
          <a:p>
            <a:pPr marL="285750" indent="-285750" algn="just">
              <a:buFont typeface="Wingdings" charset="2"/>
              <a:buChar char="v"/>
            </a:pPr>
            <a:r>
              <a:rPr lang="fr-FR" dirty="0"/>
              <a:t>La famille de Petr </a:t>
            </a:r>
            <a:r>
              <a:rPr lang="fr-FR" dirty="0" smtClean="0"/>
              <a:t>était </a:t>
            </a:r>
            <a:r>
              <a:rPr lang="fr-FR" dirty="0"/>
              <a:t>une famille « mixte », car son </a:t>
            </a:r>
            <a:r>
              <a:rPr lang="fr-FR" dirty="0" smtClean="0"/>
              <a:t>père était </a:t>
            </a:r>
            <a:r>
              <a:rPr lang="fr-FR" dirty="0"/>
              <a:t>juif alors que sa </a:t>
            </a:r>
            <a:r>
              <a:rPr lang="fr-FR" smtClean="0"/>
              <a:t>mère était </a:t>
            </a:r>
            <a:r>
              <a:rPr lang="fr-FR" dirty="0" smtClean="0"/>
              <a:t>chrétienne, </a:t>
            </a:r>
            <a:r>
              <a:rPr lang="fr-FR" dirty="0"/>
              <a:t>bien qu’elle se soit convertie au </a:t>
            </a:r>
            <a:r>
              <a:rPr lang="fr-FR" dirty="0" smtClean="0"/>
              <a:t>judaïsme </a:t>
            </a:r>
            <a:r>
              <a:rPr lang="fr-FR" dirty="0"/>
              <a:t>au moment de son mariage. </a:t>
            </a:r>
          </a:p>
        </p:txBody>
      </p:sp>
    </p:spTree>
    <p:extLst>
      <p:ext uri="{BB962C8B-B14F-4D97-AF65-F5344CB8AC3E}">
        <p14:creationId xmlns:p14="http://schemas.microsoft.com/office/powerpoint/2010/main" xmlns="" val="180477106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85455" y="401307"/>
            <a:ext cx="9601200" cy="1485900"/>
          </a:xfrm>
        </p:spPr>
        <p:txBody>
          <a:bodyPr/>
          <a:lstStyle/>
          <a:p>
            <a:pPr algn="ctr"/>
            <a:r>
              <a:rPr lang="fr-FR" u="sng" smtClean="0"/>
              <a:t>Contexte historique</a:t>
            </a:r>
            <a:endParaRPr lang="fr-FR" u="sng"/>
          </a:p>
        </p:txBody>
      </p:sp>
      <p:pic>
        <p:nvPicPr>
          <p:cNvPr id="4" name="Espace réservé du contenu 3"/>
          <p:cNvPicPr>
            <a:picLocks noGrp="1" noChangeAspect="1"/>
          </p:cNvPicPr>
          <p:nvPr>
            <p:ph idx="1"/>
          </p:nvPr>
        </p:nvPicPr>
        <p:blipFill>
          <a:blip r:embed="rId2" cstate="print"/>
          <a:stretch>
            <a:fillRect/>
          </a:stretch>
        </p:blipFill>
        <p:spPr>
          <a:xfrm>
            <a:off x="821295" y="2680507"/>
            <a:ext cx="3617974" cy="3043621"/>
          </a:xfrm>
        </p:spPr>
      </p:pic>
      <p:pic>
        <p:nvPicPr>
          <p:cNvPr id="6" name="Image 5"/>
          <p:cNvPicPr>
            <a:picLocks noChangeAspect="1"/>
          </p:cNvPicPr>
          <p:nvPr/>
        </p:nvPicPr>
        <p:blipFill>
          <a:blip r:embed="rId3" cstate="print"/>
          <a:stretch>
            <a:fillRect/>
          </a:stretch>
        </p:blipFill>
        <p:spPr>
          <a:xfrm>
            <a:off x="4727093" y="2627770"/>
            <a:ext cx="3955427" cy="3096358"/>
          </a:xfrm>
          <a:prstGeom prst="rect">
            <a:avLst/>
          </a:prstGeom>
        </p:spPr>
      </p:pic>
      <p:pic>
        <p:nvPicPr>
          <p:cNvPr id="5" name="Image 4" descr="/Users/AaronWizman/Desktop/Capture d’écran 2016-11-20 à 22.31.55.png"/>
          <p:cNvPicPr/>
          <p:nvPr/>
        </p:nvPicPr>
        <p:blipFill rotWithShape="1">
          <a:blip r:embed="rId4" cstate="print">
            <a:extLst>
              <a:ext uri="{28A0092B-C50C-407E-A947-70E740481C1C}">
                <a14:useLocalDpi xmlns:a14="http://schemas.microsoft.com/office/drawing/2010/main" xmlns="" val="0"/>
              </a:ext>
            </a:extLst>
          </a:blip>
          <a:srcRect b="5822"/>
          <a:stretch/>
        </p:blipFill>
        <p:spPr bwMode="auto">
          <a:xfrm>
            <a:off x="8970344" y="2680507"/>
            <a:ext cx="3033803" cy="3043621"/>
          </a:xfrm>
          <a:prstGeom prst="rect">
            <a:avLst/>
          </a:prstGeom>
          <a:noFill/>
          <a:ln>
            <a:noFill/>
          </a:ln>
        </p:spPr>
      </p:pic>
      <p:sp>
        <p:nvSpPr>
          <p:cNvPr id="10" name="ZoneTexte 9"/>
          <p:cNvSpPr txBox="1"/>
          <p:nvPr/>
        </p:nvSpPr>
        <p:spPr>
          <a:xfrm>
            <a:off x="821296" y="5841113"/>
            <a:ext cx="3617974" cy="646331"/>
          </a:xfrm>
          <a:prstGeom prst="rect">
            <a:avLst/>
          </a:prstGeom>
          <a:noFill/>
        </p:spPr>
        <p:txBody>
          <a:bodyPr wrap="square" rtlCol="0">
            <a:spAutoFit/>
          </a:bodyPr>
          <a:lstStyle/>
          <a:p>
            <a:pPr algn="ctr"/>
            <a:r>
              <a:rPr lang="fr-FR" dirty="0" smtClean="0"/>
              <a:t>Carte représentant la </a:t>
            </a:r>
            <a:r>
              <a:rPr lang="fr-FR" smtClean="0"/>
              <a:t>République tchèque</a:t>
            </a:r>
            <a:endParaRPr lang="fr-FR"/>
          </a:p>
        </p:txBody>
      </p:sp>
      <p:sp>
        <p:nvSpPr>
          <p:cNvPr id="11" name="ZoneTexte 10"/>
          <p:cNvSpPr txBox="1"/>
          <p:nvPr/>
        </p:nvSpPr>
        <p:spPr>
          <a:xfrm>
            <a:off x="4643695" y="5841113"/>
            <a:ext cx="4038825" cy="646331"/>
          </a:xfrm>
          <a:prstGeom prst="rect">
            <a:avLst/>
          </a:prstGeom>
          <a:noFill/>
        </p:spPr>
        <p:txBody>
          <a:bodyPr wrap="square" rtlCol="0">
            <a:spAutoFit/>
          </a:bodyPr>
          <a:lstStyle/>
          <a:p>
            <a:pPr algn="ctr"/>
            <a:r>
              <a:rPr lang="fr-FR"/>
              <a:t>Adolf Hitler, au congrès de Nuremberg, en Allemagne, en </a:t>
            </a:r>
            <a:r>
              <a:rPr lang="fr-FR" smtClean="0"/>
              <a:t>1935</a:t>
            </a:r>
            <a:endParaRPr lang="fr-FR"/>
          </a:p>
        </p:txBody>
      </p:sp>
      <p:sp>
        <p:nvSpPr>
          <p:cNvPr id="12" name="ZoneTexte 11"/>
          <p:cNvSpPr txBox="1"/>
          <p:nvPr/>
        </p:nvSpPr>
        <p:spPr>
          <a:xfrm>
            <a:off x="8970343" y="5841112"/>
            <a:ext cx="3033803" cy="646331"/>
          </a:xfrm>
          <a:prstGeom prst="rect">
            <a:avLst/>
          </a:prstGeom>
          <a:noFill/>
        </p:spPr>
        <p:txBody>
          <a:bodyPr wrap="square" rtlCol="0">
            <a:spAutoFit/>
          </a:bodyPr>
          <a:lstStyle/>
          <a:p>
            <a:pPr algn="ctr"/>
            <a:r>
              <a:rPr lang="fr-FR" dirty="0" smtClean="0"/>
              <a:t>Les nazis arrivent à Prague, mars 1939</a:t>
            </a:r>
            <a:endParaRPr lang="fr-FR" dirty="0"/>
          </a:p>
        </p:txBody>
      </p:sp>
      <p:sp>
        <p:nvSpPr>
          <p:cNvPr id="3" name="Rectangle 2"/>
          <p:cNvSpPr/>
          <p:nvPr/>
        </p:nvSpPr>
        <p:spPr>
          <a:xfrm>
            <a:off x="821295" y="1390122"/>
            <a:ext cx="8502814" cy="923330"/>
          </a:xfrm>
          <a:prstGeom prst="rect">
            <a:avLst/>
          </a:prstGeom>
        </p:spPr>
        <p:txBody>
          <a:bodyPr wrap="square">
            <a:spAutoFit/>
          </a:bodyPr>
          <a:lstStyle/>
          <a:p>
            <a:pPr marL="285750" indent="-285750" algn="just">
              <a:buFont typeface="Wingdings" charset="2"/>
              <a:buChar char="v"/>
            </a:pPr>
            <a:r>
              <a:rPr lang="fr-FR" dirty="0"/>
              <a:t>Hitler et les nazis croyaient à tort que les Juifs appartenaient à une race inférieure responsable de tous les problèmes de l’Allemagne et de l’Europe et représentaient une menace pour les « Aryens », une race biologiquement supérieure. </a:t>
            </a:r>
          </a:p>
        </p:txBody>
      </p:sp>
    </p:spTree>
    <p:extLst>
      <p:ext uri="{BB962C8B-B14F-4D97-AF65-F5344CB8AC3E}">
        <p14:creationId xmlns:p14="http://schemas.microsoft.com/office/powerpoint/2010/main" xmlns="" val="58258366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2922" y="247792"/>
            <a:ext cx="11479078" cy="1485900"/>
          </a:xfrm>
        </p:spPr>
        <p:txBody>
          <a:bodyPr/>
          <a:lstStyle/>
          <a:p>
            <a:pPr algn="ctr"/>
            <a:r>
              <a:rPr lang="fr-FR" u="sng" dirty="0" smtClean="0"/>
              <a:t>Lois de Nuremberg : 15 septembre 1935</a:t>
            </a:r>
            <a:endParaRPr lang="fr-FR" u="sng" dirty="0"/>
          </a:p>
        </p:txBody>
      </p:sp>
      <p:pic>
        <p:nvPicPr>
          <p:cNvPr id="4" name="Image 3"/>
          <p:cNvPicPr>
            <a:picLocks noChangeAspect="1"/>
          </p:cNvPicPr>
          <p:nvPr/>
        </p:nvPicPr>
        <p:blipFill rotWithShape="1">
          <a:blip r:embed="rId2" cstate="print">
            <a:extLst>
              <a:ext uri="{28A0092B-C50C-407E-A947-70E740481C1C}">
                <a14:useLocalDpi xmlns:a14="http://schemas.microsoft.com/office/drawing/2010/main" xmlns="" val="0"/>
              </a:ext>
            </a:extLst>
          </a:blip>
          <a:srcRect/>
          <a:stretch/>
        </p:blipFill>
        <p:spPr>
          <a:xfrm>
            <a:off x="7648275" y="2213735"/>
            <a:ext cx="3590406" cy="3789698"/>
          </a:xfrm>
          <a:prstGeom prst="rect">
            <a:avLst/>
          </a:prstGeom>
        </p:spPr>
      </p:pic>
      <p:pic>
        <p:nvPicPr>
          <p:cNvPr id="6" name="Image 5"/>
          <p:cNvPicPr>
            <a:picLocks noChangeAspect="1"/>
          </p:cNvPicPr>
          <p:nvPr/>
        </p:nvPicPr>
        <p:blipFill rotWithShape="1">
          <a:blip r:embed="rId3" cstate="print"/>
          <a:srcRect/>
          <a:stretch/>
        </p:blipFill>
        <p:spPr>
          <a:xfrm>
            <a:off x="1389853" y="2213735"/>
            <a:ext cx="5581490" cy="3826144"/>
          </a:xfrm>
          <a:prstGeom prst="rect">
            <a:avLst/>
          </a:prstGeom>
        </p:spPr>
      </p:pic>
      <p:sp>
        <p:nvSpPr>
          <p:cNvPr id="7" name="ZoneTexte 6"/>
          <p:cNvSpPr txBox="1"/>
          <p:nvPr/>
        </p:nvSpPr>
        <p:spPr>
          <a:xfrm>
            <a:off x="1389853" y="6134949"/>
            <a:ext cx="5581490" cy="584775"/>
          </a:xfrm>
          <a:prstGeom prst="rect">
            <a:avLst/>
          </a:prstGeom>
          <a:noFill/>
        </p:spPr>
        <p:txBody>
          <a:bodyPr wrap="square" rtlCol="0">
            <a:spAutoFit/>
          </a:bodyPr>
          <a:lstStyle/>
          <a:p>
            <a:pPr algn="ctr"/>
            <a:r>
              <a:rPr lang="fr-FR" sz="1600" dirty="0" smtClean="0"/>
              <a:t>Tableau de 1935 reprenant les définitions raciales des Lois de Nuremberg</a:t>
            </a:r>
            <a:endParaRPr lang="fr-FR" sz="1600" dirty="0"/>
          </a:p>
        </p:txBody>
      </p:sp>
      <p:sp>
        <p:nvSpPr>
          <p:cNvPr id="8" name="ZoneTexte 7"/>
          <p:cNvSpPr txBox="1"/>
          <p:nvPr/>
        </p:nvSpPr>
        <p:spPr>
          <a:xfrm>
            <a:off x="7082569" y="6134948"/>
            <a:ext cx="4721817" cy="584775"/>
          </a:xfrm>
          <a:prstGeom prst="rect">
            <a:avLst/>
          </a:prstGeom>
          <a:noFill/>
        </p:spPr>
        <p:txBody>
          <a:bodyPr wrap="square" rtlCol="0">
            <a:spAutoFit/>
          </a:bodyPr>
          <a:lstStyle/>
          <a:p>
            <a:pPr algn="ctr"/>
            <a:r>
              <a:rPr lang="fr-FR" sz="1600" dirty="0" smtClean="0"/>
              <a:t>Publication de la loi sur la protection du sang et de l’honneur allemand au </a:t>
            </a:r>
            <a:r>
              <a:rPr lang="fr-FR" sz="1600" dirty="0" err="1" smtClean="0"/>
              <a:t>Reichsgesetzblatt</a:t>
            </a:r>
            <a:endParaRPr lang="fr-FR" sz="1600" dirty="0"/>
          </a:p>
        </p:txBody>
      </p:sp>
      <p:sp>
        <p:nvSpPr>
          <p:cNvPr id="3" name="Rectangle 2"/>
          <p:cNvSpPr/>
          <p:nvPr/>
        </p:nvSpPr>
        <p:spPr>
          <a:xfrm>
            <a:off x="1198534" y="1158890"/>
            <a:ext cx="10040147" cy="923330"/>
          </a:xfrm>
          <a:prstGeom prst="rect">
            <a:avLst/>
          </a:prstGeom>
        </p:spPr>
        <p:txBody>
          <a:bodyPr wrap="square">
            <a:spAutoFit/>
          </a:bodyPr>
          <a:lstStyle/>
          <a:p>
            <a:pPr marL="285750" indent="-285750" algn="just">
              <a:buFont typeface="Wingdings" charset="2"/>
              <a:buChar char="v"/>
            </a:pPr>
            <a:r>
              <a:rPr lang="fr-FR" dirty="0"/>
              <a:t>Comme Petr et Eva avaient un parent « aryen » et un parent juif, les nazis les </a:t>
            </a:r>
            <a:r>
              <a:rPr lang="fr-FR" dirty="0" smtClean="0"/>
              <a:t>considéraient </a:t>
            </a:r>
            <a:r>
              <a:rPr lang="fr-FR" dirty="0"/>
              <a:t>comme des « </a:t>
            </a:r>
            <a:r>
              <a:rPr lang="fr-FR" dirty="0" err="1"/>
              <a:t>mischlinge</a:t>
            </a:r>
            <a:r>
              <a:rPr lang="fr-FR" dirty="0"/>
              <a:t> au premier </a:t>
            </a:r>
            <a:r>
              <a:rPr lang="fr-FR" dirty="0" smtClean="0"/>
              <a:t>degré́ </a:t>
            </a:r>
            <a:r>
              <a:rPr lang="fr-FR" dirty="0"/>
              <a:t>» ou des demi-Juifs. Les termes « Aryen », « Juif » et « </a:t>
            </a:r>
            <a:r>
              <a:rPr lang="fr-FR" dirty="0" err="1"/>
              <a:t>mischlinge</a:t>
            </a:r>
            <a:r>
              <a:rPr lang="fr-FR" dirty="0"/>
              <a:t> » ont </a:t>
            </a:r>
            <a:r>
              <a:rPr lang="fr-FR" dirty="0" smtClean="0"/>
              <a:t>été́ </a:t>
            </a:r>
            <a:r>
              <a:rPr lang="fr-FR" dirty="0"/>
              <a:t>définis dans un décret additionnel aux lois de Nuremberg.  </a:t>
            </a:r>
          </a:p>
        </p:txBody>
      </p:sp>
      <p:sp>
        <p:nvSpPr>
          <p:cNvPr id="9" name="Rectangle 8"/>
          <p:cNvSpPr/>
          <p:nvPr/>
        </p:nvSpPr>
        <p:spPr>
          <a:xfrm>
            <a:off x="1212390" y="1172750"/>
            <a:ext cx="10511903" cy="840230"/>
          </a:xfrm>
          <a:prstGeom prst="rect">
            <a:avLst/>
          </a:prstGeom>
        </p:spPr>
        <p:txBody>
          <a:bodyPr wrap="square">
            <a:spAutoFit/>
          </a:bodyPr>
          <a:lstStyle/>
          <a:p>
            <a:pPr marL="285750" indent="-285750" algn="just">
              <a:buFont typeface="Wingdings" charset="2"/>
              <a:buChar char="v"/>
            </a:pPr>
            <a:r>
              <a:rPr lang="fr-FR" sz="1620" dirty="0" smtClean="0"/>
              <a:t>Les lois de Nuremberg sont </a:t>
            </a:r>
            <a:r>
              <a:rPr lang="fr-FR" sz="1620" dirty="0"/>
              <a:t>devenues le fondement juridique de la discrimination à </a:t>
            </a:r>
            <a:r>
              <a:rPr lang="fr-FR" sz="1620" dirty="0" smtClean="0"/>
              <a:t>l’égard </a:t>
            </a:r>
            <a:r>
              <a:rPr lang="fr-FR" sz="1620" dirty="0"/>
              <a:t>des </a:t>
            </a:r>
            <a:r>
              <a:rPr lang="fr-FR" sz="1620" dirty="0" smtClean="0"/>
              <a:t>Juifs. La « </a:t>
            </a:r>
            <a:r>
              <a:rPr lang="fr-FR" sz="1620" dirty="0"/>
              <a:t>Loi pour la protection du sang allemand et de l’honneur », rendait </a:t>
            </a:r>
            <a:r>
              <a:rPr lang="fr-FR" sz="1620" dirty="0" smtClean="0"/>
              <a:t>illégal </a:t>
            </a:r>
            <a:r>
              <a:rPr lang="fr-FR" sz="1620" dirty="0"/>
              <a:t>le mariage entre les « Aryens » et les Juifs. Toutefois, comme les parents de Petr </a:t>
            </a:r>
            <a:r>
              <a:rPr lang="fr-FR" sz="1620" dirty="0" smtClean="0"/>
              <a:t>étaient déjà mariés, </a:t>
            </a:r>
            <a:r>
              <a:rPr lang="fr-FR" sz="1620" dirty="0"/>
              <a:t>son </a:t>
            </a:r>
            <a:r>
              <a:rPr lang="fr-FR" sz="1620" dirty="0" smtClean="0"/>
              <a:t>père a été </a:t>
            </a:r>
            <a:r>
              <a:rPr lang="fr-FR" sz="1620" dirty="0"/>
              <a:t>initialement autorisé à rester avec son </a:t>
            </a:r>
            <a:r>
              <a:rPr lang="fr-FR" sz="1620" dirty="0" smtClean="0"/>
              <a:t>épouse.</a:t>
            </a:r>
            <a:endParaRPr lang="fr-FR" sz="1620" dirty="0"/>
          </a:p>
        </p:txBody>
      </p:sp>
    </p:spTree>
    <p:extLst>
      <p:ext uri="{BB962C8B-B14F-4D97-AF65-F5344CB8AC3E}">
        <p14:creationId xmlns:p14="http://schemas.microsoft.com/office/powerpoint/2010/main" xmlns="" val="172324270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38386" y="272308"/>
            <a:ext cx="11153613" cy="1280428"/>
          </a:xfrm>
        </p:spPr>
        <p:txBody>
          <a:bodyPr/>
          <a:lstStyle/>
          <a:p>
            <a:pPr marL="571500" indent="-571500">
              <a:buFont typeface="Wingdings" charset="2"/>
              <a:buChar char="Ø"/>
            </a:pPr>
            <a:r>
              <a:rPr lang="fr-FR" u="sng" dirty="0" smtClean="0"/>
              <a:t>Petr </a:t>
            </a:r>
            <a:r>
              <a:rPr lang="fr-FR" u="sng" dirty="0" err="1" smtClean="0"/>
              <a:t>Ginz</a:t>
            </a:r>
            <a:endParaRPr lang="fr-FR" u="sng" dirty="0"/>
          </a:p>
        </p:txBody>
      </p:sp>
      <p:pic>
        <p:nvPicPr>
          <p:cNvPr id="4" name="Image 3" descr="/Users/AaronWizman/Desktop/Capture d’écran 2016-11-20 à 22.35.16.png"/>
          <p:cNvPicPr/>
          <p:nvPr/>
        </p:nvPicPr>
        <p:blipFill rotWithShape="1">
          <a:blip r:embed="rId2" cstate="print">
            <a:extLst>
              <a:ext uri="{28A0092B-C50C-407E-A947-70E740481C1C}">
                <a14:useLocalDpi xmlns:a14="http://schemas.microsoft.com/office/drawing/2010/main" xmlns="" val="0"/>
              </a:ext>
            </a:extLst>
          </a:blip>
          <a:srcRect/>
          <a:stretch/>
        </p:blipFill>
        <p:spPr bwMode="auto">
          <a:xfrm>
            <a:off x="5943155" y="1552733"/>
            <a:ext cx="3285640" cy="49982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Image 4"/>
          <p:cNvPicPr>
            <a:picLocks noChangeAspect="1"/>
          </p:cNvPicPr>
          <p:nvPr/>
        </p:nvPicPr>
        <p:blipFill>
          <a:blip r:embed="rId3" cstate="print"/>
          <a:stretch>
            <a:fillRect/>
          </a:stretch>
        </p:blipFill>
        <p:spPr>
          <a:xfrm>
            <a:off x="2332944" y="1552733"/>
            <a:ext cx="3114266" cy="49982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Imag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943155" y="272308"/>
            <a:ext cx="4959455" cy="10749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ZoneTexte 6"/>
          <p:cNvSpPr txBox="1"/>
          <p:nvPr/>
        </p:nvSpPr>
        <p:spPr>
          <a:xfrm>
            <a:off x="9305373" y="3087921"/>
            <a:ext cx="2810047" cy="1477328"/>
          </a:xfrm>
          <a:prstGeom prst="rect">
            <a:avLst/>
          </a:prstGeom>
          <a:noFill/>
        </p:spPr>
        <p:txBody>
          <a:bodyPr wrap="square" rtlCol="0">
            <a:spAutoFit/>
          </a:bodyPr>
          <a:lstStyle/>
          <a:p>
            <a:r>
              <a:rPr lang="fr-FR" dirty="0" smtClean="0"/>
              <a:t>Page tirée </a:t>
            </a:r>
            <a:r>
              <a:rPr lang="fr-FR" dirty="0"/>
              <a:t>du journal de Petr </a:t>
            </a:r>
            <a:r>
              <a:rPr lang="fr-FR" dirty="0" err="1"/>
              <a:t>Ginz</a:t>
            </a:r>
            <a:r>
              <a:rPr lang="fr-FR" dirty="0"/>
              <a:t>; collection </a:t>
            </a:r>
            <a:r>
              <a:rPr lang="fr-FR" dirty="0" smtClean="0"/>
              <a:t>privée </a:t>
            </a:r>
            <a:r>
              <a:rPr lang="fr-FR" dirty="0"/>
              <a:t>de </a:t>
            </a:r>
            <a:r>
              <a:rPr lang="fr-FR" dirty="0" err="1"/>
              <a:t>Chava</a:t>
            </a:r>
            <a:r>
              <a:rPr lang="fr-FR" dirty="0"/>
              <a:t> </a:t>
            </a:r>
            <a:r>
              <a:rPr lang="fr-FR" dirty="0" err="1" smtClean="0"/>
              <a:t>Pressburger</a:t>
            </a:r>
            <a:r>
              <a:rPr lang="fr-FR" dirty="0" smtClean="0"/>
              <a:t> (sœur de Petr)</a:t>
            </a:r>
            <a:endParaRPr lang="fr-FR" dirty="0"/>
          </a:p>
          <a:p>
            <a:endParaRPr lang="fr-FR" dirty="0"/>
          </a:p>
        </p:txBody>
      </p:sp>
    </p:spTree>
    <p:extLst>
      <p:ext uri="{BB962C8B-B14F-4D97-AF65-F5344CB8AC3E}">
        <p14:creationId xmlns:p14="http://schemas.microsoft.com/office/powerpoint/2010/main" xmlns="" val="212888583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u="sng" dirty="0" smtClean="0"/>
              <a:t>Petr </a:t>
            </a:r>
            <a:r>
              <a:rPr lang="fr-FR" u="sng" dirty="0" err="1" smtClean="0"/>
              <a:t>Ginz</a:t>
            </a:r>
            <a:endParaRPr lang="fr-FR" u="sng" dirty="0"/>
          </a:p>
        </p:txBody>
      </p:sp>
      <p:sp>
        <p:nvSpPr>
          <p:cNvPr id="3" name="Espace réservé du contenu 2"/>
          <p:cNvSpPr>
            <a:spLocks noGrp="1"/>
          </p:cNvSpPr>
          <p:nvPr>
            <p:ph idx="1"/>
          </p:nvPr>
        </p:nvSpPr>
        <p:spPr>
          <a:xfrm>
            <a:off x="1136073" y="1705839"/>
            <a:ext cx="8257310" cy="3581400"/>
          </a:xfrm>
        </p:spPr>
        <p:txBody>
          <a:bodyPr/>
          <a:lstStyle/>
          <a:p>
            <a:r>
              <a:rPr lang="fr-FR" dirty="0" smtClean="0"/>
              <a:t>Agé de 14 ans, il fut interné au ghetto </a:t>
            </a:r>
            <a:r>
              <a:rPr lang="fr-FR" dirty="0"/>
              <a:t>de </a:t>
            </a:r>
            <a:r>
              <a:rPr lang="fr-FR" dirty="0" err="1" smtClean="0"/>
              <a:t>Terezin</a:t>
            </a:r>
            <a:r>
              <a:rPr lang="fr-FR" dirty="0" smtClean="0"/>
              <a:t>/</a:t>
            </a:r>
            <a:r>
              <a:rPr lang="fr-FR" dirty="0" err="1" smtClean="0"/>
              <a:t>Theresienstadt</a:t>
            </a:r>
            <a:r>
              <a:rPr lang="fr-FR" dirty="0" smtClean="0"/>
              <a:t>, </a:t>
            </a:r>
            <a:r>
              <a:rPr lang="fr-FR" dirty="0"/>
              <a:t>à une soixantaine de kilomètres au nord de </a:t>
            </a:r>
            <a:r>
              <a:rPr lang="fr-FR" dirty="0" smtClean="0"/>
              <a:t>Prague.</a:t>
            </a:r>
          </a:p>
          <a:p>
            <a:r>
              <a:rPr lang="fr-FR" dirty="0"/>
              <a:t>Il arriva au camp sans ses parents, alors considérés comme « couple mixte » selon la terminologie nazie et donc non déportés</a:t>
            </a:r>
            <a:r>
              <a:rPr lang="fr-FR" dirty="0" smtClean="0"/>
              <a:t>.</a:t>
            </a:r>
          </a:p>
          <a:p>
            <a:r>
              <a:rPr lang="fr-FR" dirty="0" smtClean="0"/>
              <a:t>Au </a:t>
            </a:r>
            <a:r>
              <a:rPr lang="fr-FR" dirty="0"/>
              <a:t>ghetto de </a:t>
            </a:r>
            <a:r>
              <a:rPr lang="fr-FR" dirty="0" err="1"/>
              <a:t>Terezin</a:t>
            </a:r>
            <a:r>
              <a:rPr lang="fr-FR" dirty="0"/>
              <a:t>, il commença, de mémoire, la rédaction d'un dictionnaire espéranto-tchèque.</a:t>
            </a:r>
          </a:p>
          <a:p>
            <a:r>
              <a:rPr lang="fr-FR" dirty="0"/>
              <a:t>Son action la plus connue dans le ghetto est la rédaction, en secret, et la diffusion d'un magazine pour jeunes lecteurs intitulé </a:t>
            </a:r>
            <a:r>
              <a:rPr lang="fr-FR" i="1" dirty="0" err="1"/>
              <a:t>Vedem</a:t>
            </a:r>
            <a:r>
              <a:rPr lang="fr-FR" dirty="0"/>
              <a:t>, qui signifie « Nous menons </a:t>
            </a:r>
            <a:r>
              <a:rPr lang="fr-FR" dirty="0" smtClean="0"/>
              <a:t>».</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393383" y="1760294"/>
            <a:ext cx="2527770" cy="1868821"/>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Image 5"/>
          <p:cNvPicPr>
            <a:picLocks noChangeAspect="1"/>
          </p:cNvPicPr>
          <p:nvPr/>
        </p:nvPicPr>
        <p:blipFill>
          <a:blip r:embed="rId3" cstate="print"/>
          <a:stretch>
            <a:fillRect/>
          </a:stretch>
        </p:blipFill>
        <p:spPr>
          <a:xfrm>
            <a:off x="4364184" y="4435184"/>
            <a:ext cx="2556164" cy="170410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xmlns="" val="44183726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4830" y="362415"/>
            <a:ext cx="11467170" cy="1485900"/>
          </a:xfrm>
        </p:spPr>
        <p:txBody>
          <a:bodyPr/>
          <a:lstStyle/>
          <a:p>
            <a:pPr algn="ctr"/>
            <a:r>
              <a:rPr lang="fr-FR" u="sng" dirty="0" smtClean="0"/>
              <a:t>La déportation</a:t>
            </a:r>
            <a:endParaRPr lang="fr-FR" u="sng" dirty="0"/>
          </a:p>
        </p:txBody>
      </p:sp>
      <p:pic>
        <p:nvPicPr>
          <p:cNvPr id="4" name="Image 3"/>
          <p:cNvPicPr>
            <a:picLocks noChangeAspect="1"/>
          </p:cNvPicPr>
          <p:nvPr/>
        </p:nvPicPr>
        <p:blipFill>
          <a:blip r:embed="rId2" cstate="print"/>
          <a:stretch>
            <a:fillRect/>
          </a:stretch>
        </p:blipFill>
        <p:spPr>
          <a:xfrm>
            <a:off x="7955278" y="3449051"/>
            <a:ext cx="3782367" cy="1891184"/>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63575" y="527004"/>
            <a:ext cx="2527770" cy="1868821"/>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Image 6"/>
          <p:cNvPicPr>
            <a:picLocks noChangeAspect="1"/>
          </p:cNvPicPr>
          <p:nvPr/>
        </p:nvPicPr>
        <p:blipFill>
          <a:blip r:embed="rId4" cstate="print"/>
          <a:stretch>
            <a:fillRect/>
          </a:stretch>
        </p:blipFill>
        <p:spPr>
          <a:xfrm>
            <a:off x="8628646" y="2231236"/>
            <a:ext cx="2435630" cy="1217815"/>
          </a:xfrm>
          <a:prstGeom prst="ellipse">
            <a:avLst/>
          </a:prstGeom>
          <a:ln>
            <a:noFill/>
          </a:ln>
          <a:effectLst>
            <a:softEdge rad="112500"/>
          </a:effectLst>
        </p:spPr>
      </p:pic>
      <p:pic>
        <p:nvPicPr>
          <p:cNvPr id="9" name="Image 8"/>
          <p:cNvPicPr>
            <a:picLocks noChangeAspect="1"/>
          </p:cNvPicPr>
          <p:nvPr/>
        </p:nvPicPr>
        <p:blipFill>
          <a:blip r:embed="rId5" cstate="print"/>
          <a:stretch>
            <a:fillRect/>
          </a:stretch>
        </p:blipFill>
        <p:spPr>
          <a:xfrm>
            <a:off x="4977124" y="3225281"/>
            <a:ext cx="2818176" cy="2114954"/>
          </a:xfrm>
          <a:prstGeom prst="rect">
            <a:avLst/>
          </a:prstGeom>
        </p:spPr>
      </p:pic>
      <p:pic>
        <p:nvPicPr>
          <p:cNvPr id="10" name="Image 9"/>
          <p:cNvPicPr>
            <a:picLocks noChangeAspect="1"/>
          </p:cNvPicPr>
          <p:nvPr/>
        </p:nvPicPr>
        <p:blipFill>
          <a:blip r:embed="rId6" cstate="print"/>
          <a:stretch>
            <a:fillRect/>
          </a:stretch>
        </p:blipFill>
        <p:spPr>
          <a:xfrm>
            <a:off x="963575" y="3225281"/>
            <a:ext cx="3701170" cy="2114954"/>
          </a:xfrm>
          <a:prstGeom prst="rect">
            <a:avLst/>
          </a:prstGeom>
        </p:spPr>
      </p:pic>
      <p:sp>
        <p:nvSpPr>
          <p:cNvPr id="11" name="ZoneTexte 10"/>
          <p:cNvSpPr txBox="1"/>
          <p:nvPr/>
        </p:nvSpPr>
        <p:spPr>
          <a:xfrm>
            <a:off x="857548" y="5394067"/>
            <a:ext cx="3807198" cy="830997"/>
          </a:xfrm>
          <a:prstGeom prst="rect">
            <a:avLst/>
          </a:prstGeom>
          <a:noFill/>
        </p:spPr>
        <p:txBody>
          <a:bodyPr wrap="square" rtlCol="0">
            <a:spAutoFit/>
          </a:bodyPr>
          <a:lstStyle/>
          <a:p>
            <a:pPr algn="ctr"/>
            <a:r>
              <a:rPr lang="fr-FR" sz="1600" dirty="0"/>
              <a:t>Photo prise le 27 mai 1944 montrant des nazis sélectionnant les voyageurs à leur arrivée à Auschwitz</a:t>
            </a:r>
          </a:p>
        </p:txBody>
      </p:sp>
      <p:sp>
        <p:nvSpPr>
          <p:cNvPr id="12" name="ZoneTexte 11"/>
          <p:cNvSpPr txBox="1"/>
          <p:nvPr/>
        </p:nvSpPr>
        <p:spPr>
          <a:xfrm>
            <a:off x="4924640" y="5532566"/>
            <a:ext cx="2870660" cy="646331"/>
          </a:xfrm>
          <a:prstGeom prst="rect">
            <a:avLst/>
          </a:prstGeom>
          <a:noFill/>
        </p:spPr>
        <p:txBody>
          <a:bodyPr wrap="square" rtlCol="0">
            <a:spAutoFit/>
          </a:bodyPr>
          <a:lstStyle/>
          <a:p>
            <a:pPr algn="ctr"/>
            <a:r>
              <a:rPr lang="fr-FR" dirty="0"/>
              <a:t>C</a:t>
            </a:r>
            <a:r>
              <a:rPr lang="fr-FR" dirty="0" smtClean="0"/>
              <a:t>hambre </a:t>
            </a:r>
            <a:r>
              <a:rPr lang="fr-FR" dirty="0"/>
              <a:t>à </a:t>
            </a:r>
            <a:r>
              <a:rPr lang="fr-FR" dirty="0" smtClean="0"/>
              <a:t>gaz d’Auschwitz </a:t>
            </a:r>
            <a:r>
              <a:rPr lang="fr-FR" dirty="0"/>
              <a:t>I </a:t>
            </a:r>
          </a:p>
        </p:txBody>
      </p:sp>
      <p:sp>
        <p:nvSpPr>
          <p:cNvPr id="13" name="ZoneTexte 12"/>
          <p:cNvSpPr txBox="1"/>
          <p:nvPr/>
        </p:nvSpPr>
        <p:spPr>
          <a:xfrm>
            <a:off x="7955276" y="5394067"/>
            <a:ext cx="3890359" cy="830997"/>
          </a:xfrm>
          <a:prstGeom prst="rect">
            <a:avLst/>
          </a:prstGeom>
          <a:noFill/>
        </p:spPr>
        <p:txBody>
          <a:bodyPr wrap="square" rtlCol="0">
            <a:spAutoFit/>
          </a:bodyPr>
          <a:lstStyle/>
          <a:p>
            <a:pPr algn="ctr"/>
            <a:r>
              <a:rPr lang="fr-FR" sz="1600" dirty="0"/>
              <a:t>Entrée de Birkenau (Auschwitz II), vue depuis l'intérieur du </a:t>
            </a:r>
            <a:r>
              <a:rPr lang="fr-FR" sz="1600" dirty="0" smtClean="0"/>
              <a:t>camp avec son inscription : « le travail rend libre »</a:t>
            </a:r>
            <a:endParaRPr lang="fr-FR" sz="1600" dirty="0"/>
          </a:p>
        </p:txBody>
      </p:sp>
      <p:sp>
        <p:nvSpPr>
          <p:cNvPr id="3" name="Rectangle 2"/>
          <p:cNvSpPr/>
          <p:nvPr/>
        </p:nvSpPr>
        <p:spPr>
          <a:xfrm>
            <a:off x="3517660" y="1141646"/>
            <a:ext cx="8232378" cy="923330"/>
          </a:xfrm>
          <a:prstGeom prst="rect">
            <a:avLst/>
          </a:prstGeom>
        </p:spPr>
        <p:txBody>
          <a:bodyPr wrap="square">
            <a:spAutoFit/>
          </a:bodyPr>
          <a:lstStyle/>
          <a:p>
            <a:pPr marL="285750" indent="-285750">
              <a:buFont typeface="Wingdings" charset="2"/>
              <a:buChar char="v"/>
            </a:pPr>
            <a:r>
              <a:rPr lang="fr-FR" dirty="0"/>
              <a:t>En septembre 1944, Petr fut déporté à Auschwitz où il fut gazé. Sa sœur, Eva qui arriva à </a:t>
            </a:r>
            <a:r>
              <a:rPr lang="fr-FR" dirty="0" err="1"/>
              <a:t>Teresienstadt</a:t>
            </a:r>
            <a:r>
              <a:rPr lang="fr-FR" dirty="0"/>
              <a:t> un an et demi après son frère, ainsi que son père, qui y arriva en février 1945, sont tous deux restés au ghetto jusqu'à la Libération.</a:t>
            </a:r>
          </a:p>
        </p:txBody>
      </p:sp>
      <p:sp>
        <p:nvSpPr>
          <p:cNvPr id="8" name="Rectangle 7"/>
          <p:cNvSpPr/>
          <p:nvPr/>
        </p:nvSpPr>
        <p:spPr>
          <a:xfrm>
            <a:off x="3517659" y="1137747"/>
            <a:ext cx="8219985" cy="646331"/>
          </a:xfrm>
          <a:prstGeom prst="rect">
            <a:avLst/>
          </a:prstGeom>
        </p:spPr>
        <p:txBody>
          <a:bodyPr wrap="square">
            <a:spAutoFit/>
          </a:bodyPr>
          <a:lstStyle/>
          <a:p>
            <a:pPr marL="285750" indent="-285750">
              <a:buFont typeface="Wingdings" charset="2"/>
              <a:buChar char="v"/>
            </a:pPr>
            <a:r>
              <a:rPr lang="fr-FR" dirty="0"/>
              <a:t>Les nazis ont utilisé le </a:t>
            </a:r>
            <a:r>
              <a:rPr lang="fr-FR" dirty="0" smtClean="0"/>
              <a:t>réseau ferroviaire </a:t>
            </a:r>
            <a:r>
              <a:rPr lang="fr-FR" dirty="0"/>
              <a:t>qui couvrait toute l’Europe pour les transporter en train, pour la plupart dans des wagons à </a:t>
            </a:r>
            <a:r>
              <a:rPr lang="fr-FR"/>
              <a:t>bestiaux </a:t>
            </a:r>
            <a:r>
              <a:rPr lang="fr-FR" smtClean="0"/>
              <a:t>bondés. </a:t>
            </a:r>
            <a:endParaRPr lang="fr-FR" dirty="0"/>
          </a:p>
        </p:txBody>
      </p:sp>
    </p:spTree>
    <p:extLst>
      <p:ext uri="{BB962C8B-B14F-4D97-AF65-F5344CB8AC3E}">
        <p14:creationId xmlns:p14="http://schemas.microsoft.com/office/powerpoint/2010/main" xmlns="" val="5771639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95587" y="234411"/>
            <a:ext cx="9601200" cy="1485900"/>
          </a:xfrm>
        </p:spPr>
        <p:txBody>
          <a:bodyPr/>
          <a:lstStyle/>
          <a:p>
            <a:pPr algn="ctr"/>
            <a:r>
              <a:rPr lang="fr-FR" u="sng" dirty="0" smtClean="0"/>
              <a:t>Auschwitz : camp de concentration et d’extermination </a:t>
            </a:r>
            <a:endParaRPr lang="fr-FR" u="sng" dirty="0"/>
          </a:p>
        </p:txBody>
      </p:sp>
      <p:sp>
        <p:nvSpPr>
          <p:cNvPr id="3" name="Espace réservé du contenu 2"/>
          <p:cNvSpPr>
            <a:spLocks noGrp="1"/>
          </p:cNvSpPr>
          <p:nvPr>
            <p:ph idx="1"/>
          </p:nvPr>
        </p:nvSpPr>
        <p:spPr>
          <a:xfrm>
            <a:off x="1022887" y="2109708"/>
            <a:ext cx="10073900" cy="4510008"/>
          </a:xfrm>
        </p:spPr>
        <p:txBody>
          <a:bodyPr>
            <a:noAutofit/>
          </a:bodyPr>
          <a:lstStyle/>
          <a:p>
            <a:pPr>
              <a:lnSpc>
                <a:spcPct val="100000"/>
              </a:lnSpc>
            </a:pPr>
            <a:r>
              <a:rPr lang="fr-FR" dirty="0" smtClean="0"/>
              <a:t>Plus </a:t>
            </a:r>
            <a:r>
              <a:rPr lang="fr-FR" dirty="0"/>
              <a:t>grand complexe concentrationnaire du Troisième </a:t>
            </a:r>
            <a:r>
              <a:rPr lang="fr-FR" dirty="0" smtClean="0"/>
              <a:t>Reich.</a:t>
            </a:r>
          </a:p>
          <a:p>
            <a:pPr>
              <a:lnSpc>
                <a:spcPct val="100000"/>
              </a:lnSpc>
            </a:pPr>
            <a:r>
              <a:rPr lang="fr-FR" dirty="0"/>
              <a:t>1,1 million d'hommes, de femmes et d'enfants sont morts à Auschwitz tels que Petr </a:t>
            </a:r>
            <a:r>
              <a:rPr lang="fr-FR" dirty="0" err="1" smtClean="0"/>
              <a:t>Ginz</a:t>
            </a:r>
            <a:r>
              <a:rPr lang="fr-FR" dirty="0"/>
              <a:t>, dont 900 000 immédiatement à la sortie des </a:t>
            </a:r>
            <a:r>
              <a:rPr lang="fr-FR" dirty="0" smtClean="0"/>
              <a:t>trains.</a:t>
            </a:r>
          </a:p>
          <a:p>
            <a:pPr>
              <a:lnSpc>
                <a:spcPct val="100000"/>
              </a:lnSpc>
            </a:pPr>
            <a:r>
              <a:rPr lang="fr-FR" dirty="0"/>
              <a:t>90% de ces personnes étaient juives</a:t>
            </a:r>
            <a:r>
              <a:rPr lang="fr-FR" dirty="0" smtClean="0"/>
              <a:t>.</a:t>
            </a:r>
          </a:p>
          <a:p>
            <a:pPr>
              <a:lnSpc>
                <a:spcPct val="100000"/>
              </a:lnSpc>
            </a:pPr>
            <a:r>
              <a:rPr lang="fr-FR" dirty="0" smtClean="0"/>
              <a:t>Au cours de la </a:t>
            </a:r>
            <a:r>
              <a:rPr lang="fr-FR" dirty="0"/>
              <a:t>« solution finale », </a:t>
            </a:r>
            <a:r>
              <a:rPr lang="fr-FR" dirty="0" smtClean="0"/>
              <a:t>ces victimes furent </a:t>
            </a:r>
            <a:r>
              <a:rPr lang="fr-FR" dirty="0"/>
              <a:t>assassinées dans les chambres à gaz ou parfois par arme à feu, mais elles moururent aussi de maladies, de malnutrition, de mauvais traitements ou d'expériences médicales.</a:t>
            </a:r>
          </a:p>
          <a:p>
            <a:pPr>
              <a:lnSpc>
                <a:spcPct val="100000"/>
              </a:lnSpc>
            </a:pPr>
            <a:r>
              <a:rPr lang="fr-FR" dirty="0" smtClean="0"/>
              <a:t>Auschwitz </a:t>
            </a:r>
            <a:r>
              <a:rPr lang="fr-FR" dirty="0"/>
              <a:t>est considéré comme le symbole des meurtres de masse </a:t>
            </a:r>
            <a:r>
              <a:rPr lang="fr-FR" dirty="0" smtClean="0"/>
              <a:t>de </a:t>
            </a:r>
            <a:r>
              <a:rPr lang="fr-FR" dirty="0"/>
              <a:t>la </a:t>
            </a:r>
            <a:r>
              <a:rPr lang="fr-FR" dirty="0" smtClean="0"/>
              <a:t>Shoah : près </a:t>
            </a:r>
            <a:r>
              <a:rPr lang="fr-FR" dirty="0"/>
              <a:t>de six millions de Juifs furent assassinés, c’est ainsi qu’il a été inscrit en 1979 au patrimoine mondial en Pologne de l’UNESCO.</a:t>
            </a:r>
          </a:p>
          <a:p>
            <a:pPr>
              <a:lnSpc>
                <a:spcPct val="100000"/>
              </a:lnSpc>
            </a:pPr>
            <a:endParaRPr lang="fr-FR" dirty="0"/>
          </a:p>
        </p:txBody>
      </p:sp>
      <p:pic>
        <p:nvPicPr>
          <p:cNvPr id="7" name="Image 6"/>
          <p:cNvPicPr>
            <a:picLocks noChangeAspect="1"/>
          </p:cNvPicPr>
          <p:nvPr/>
        </p:nvPicPr>
        <p:blipFill rotWithShape="1">
          <a:blip r:embed="rId2" cstate="print"/>
          <a:srcRect/>
          <a:stretch/>
        </p:blipFill>
        <p:spPr>
          <a:xfrm>
            <a:off x="3827105" y="2247085"/>
            <a:ext cx="4262267" cy="2929800"/>
          </a:xfrm>
          <a:prstGeom prst="roundRect">
            <a:avLst>
              <a:gd name="adj" fmla="val 878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Image 4"/>
          <p:cNvPicPr>
            <a:picLocks noChangeAspect="1"/>
          </p:cNvPicPr>
          <p:nvPr/>
        </p:nvPicPr>
        <p:blipFill>
          <a:blip r:embed="rId3" cstate="print"/>
          <a:stretch>
            <a:fillRect/>
          </a:stretch>
        </p:blipFill>
        <p:spPr>
          <a:xfrm>
            <a:off x="0" y="2482275"/>
            <a:ext cx="5511114" cy="4387279"/>
          </a:xfrm>
          <a:prstGeom prst="rect">
            <a:avLst/>
          </a:prstGeom>
        </p:spPr>
      </p:pic>
      <p:pic>
        <p:nvPicPr>
          <p:cNvPr id="9" name="Image 8"/>
          <p:cNvPicPr>
            <a:picLocks noChangeAspect="1"/>
          </p:cNvPicPr>
          <p:nvPr/>
        </p:nvPicPr>
        <p:blipFill>
          <a:blip r:embed="rId4" cstate="print"/>
          <a:stretch>
            <a:fillRect/>
          </a:stretch>
        </p:blipFill>
        <p:spPr>
          <a:xfrm>
            <a:off x="1046825" y="2387151"/>
            <a:ext cx="2423553" cy="27693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Image 9"/>
          <p:cNvPicPr>
            <a:picLocks noChangeAspect="1"/>
          </p:cNvPicPr>
          <p:nvPr/>
        </p:nvPicPr>
        <p:blipFill rotWithShape="1">
          <a:blip r:embed="rId5" cstate="print"/>
          <a:srcRect/>
          <a:stretch/>
        </p:blipFill>
        <p:spPr>
          <a:xfrm>
            <a:off x="8411274" y="2526106"/>
            <a:ext cx="3527853" cy="22899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Image 10"/>
          <p:cNvPicPr>
            <a:picLocks noChangeAspect="1"/>
          </p:cNvPicPr>
          <p:nvPr/>
        </p:nvPicPr>
        <p:blipFill>
          <a:blip r:embed="rId6" cstate="print"/>
          <a:stretch>
            <a:fillRect/>
          </a:stretch>
        </p:blipFill>
        <p:spPr>
          <a:xfrm>
            <a:off x="7901748" y="-18893"/>
            <a:ext cx="4333259" cy="3020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Image 11"/>
          <p:cNvPicPr>
            <a:picLocks noChangeAspect="1"/>
          </p:cNvPicPr>
          <p:nvPr/>
        </p:nvPicPr>
        <p:blipFill>
          <a:blip r:embed="rId7" cstate="print"/>
          <a:stretch>
            <a:fillRect/>
          </a:stretch>
        </p:blipFill>
        <p:spPr>
          <a:xfrm>
            <a:off x="4236344" y="2593939"/>
            <a:ext cx="6247823" cy="4418915"/>
          </a:xfrm>
          <a:prstGeom prst="rect">
            <a:avLst/>
          </a:prstGeom>
        </p:spPr>
      </p:pic>
      <p:pic>
        <p:nvPicPr>
          <p:cNvPr id="4" name="Image 3"/>
          <p:cNvPicPr>
            <a:picLocks noChangeAspect="1"/>
          </p:cNvPicPr>
          <p:nvPr/>
        </p:nvPicPr>
        <p:blipFill>
          <a:blip r:embed="rId8" cstate="print"/>
          <a:stretch>
            <a:fillRect/>
          </a:stretch>
        </p:blipFill>
        <p:spPr>
          <a:xfrm>
            <a:off x="3446160" y="0"/>
            <a:ext cx="4503644" cy="30012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Image 12"/>
          <p:cNvPicPr>
            <a:picLocks noChangeAspect="1"/>
          </p:cNvPicPr>
          <p:nvPr/>
        </p:nvPicPr>
        <p:blipFill>
          <a:blip r:embed="rId9" cstate="print"/>
          <a:stretch>
            <a:fillRect/>
          </a:stretch>
        </p:blipFill>
        <p:spPr>
          <a:xfrm>
            <a:off x="-1" y="0"/>
            <a:ext cx="3398105" cy="25208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Image 13"/>
          <p:cNvPicPr>
            <a:picLocks noChangeAspect="1"/>
          </p:cNvPicPr>
          <p:nvPr/>
        </p:nvPicPr>
        <p:blipFill rotWithShape="1">
          <a:blip r:embed="rId10" cstate="print"/>
          <a:srcRect/>
          <a:stretch/>
        </p:blipFill>
        <p:spPr>
          <a:xfrm>
            <a:off x="9353244" y="2605846"/>
            <a:ext cx="2870299" cy="22469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Image 14"/>
          <p:cNvPicPr>
            <a:picLocks noChangeAspect="1"/>
          </p:cNvPicPr>
          <p:nvPr/>
        </p:nvPicPr>
        <p:blipFill>
          <a:blip r:embed="rId11" cstate="print"/>
          <a:stretch>
            <a:fillRect/>
          </a:stretch>
        </p:blipFill>
        <p:spPr>
          <a:xfrm>
            <a:off x="9353243" y="4914929"/>
            <a:ext cx="2857049" cy="20847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192901961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set>
                                      <p:cBhvr override="childStyle">
                                        <p:cTn dur="1" fill="hold" display="0" masterRel="nextClick" afterEffect="1"/>
                                        <p:tgtEl>
                                          <p:spTgt spid="3">
                                            <p:txEl>
                                              <p:pRg st="0" end="0"/>
                                            </p:txEl>
                                          </p:spTgt>
                                        </p:tgtEl>
                                        <p:attrNameLst>
                                          <p:attrName>style.visibility</p:attrName>
                                        </p:attrNameLst>
                                      </p:cBhvr>
                                      <p:to>
                                        <p:strVal val="hidden"/>
                                      </p:to>
                                    </p:set>
                                  </p:sub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subTnLst>
                                    <p:set>
                                      <p:cBhvr override="childStyle">
                                        <p:cTn dur="1" fill="hold" display="0" masterRel="nextClick" afterEffect="1"/>
                                        <p:tgtEl>
                                          <p:spTgt spid="3">
                                            <p:txEl>
                                              <p:pRg st="1" end="1"/>
                                            </p:txEl>
                                          </p:spTgt>
                                        </p:tgtEl>
                                        <p:attrNameLst>
                                          <p:attrName>style.visibility</p:attrName>
                                        </p:attrNameLst>
                                      </p:cBhvr>
                                      <p:to>
                                        <p:strVal val="hidden"/>
                                      </p:to>
                                    </p:set>
                                  </p:sub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subTnLst>
                                    <p:set>
                                      <p:cBhvr override="childStyle">
                                        <p:cTn dur="1" fill="hold" display="0" masterRel="nextClick" afterEffect="1"/>
                                        <p:tgtEl>
                                          <p:spTgt spid="3">
                                            <p:txEl>
                                              <p:pRg st="2" end="2"/>
                                            </p:txEl>
                                          </p:spTgt>
                                        </p:tgtEl>
                                        <p:attrNameLst>
                                          <p:attrName>style.visibility</p:attrName>
                                        </p:attrNameLst>
                                      </p:cBhvr>
                                      <p:to>
                                        <p:strVal val="hidden"/>
                                      </p:to>
                                    </p:set>
                                  </p:sub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subTnLst>
                                    <p:set>
                                      <p:cBhvr override="childStyle">
                                        <p:cTn dur="1" fill="hold" display="0" masterRel="nextClick" afterEffect="1"/>
                                        <p:tgtEl>
                                          <p:spTgt spid="3">
                                            <p:txEl>
                                              <p:pRg st="3" end="3"/>
                                            </p:txEl>
                                          </p:spTgt>
                                        </p:tgtEl>
                                        <p:attrNameLst>
                                          <p:attrName>style.visibility</p:attrName>
                                        </p:attrNameLst>
                                      </p:cBhvr>
                                      <p:to>
                                        <p:strVal val="hidden"/>
                                      </p:to>
                                    </p:set>
                                  </p:sub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subTnLst>
                                    <p:set>
                                      <p:cBhvr override="childStyle">
                                        <p:cTn dur="1" fill="hold" display="0" masterRel="nextClick" afterEffect="1"/>
                                        <p:tgtEl>
                                          <p:spTgt spid="3">
                                            <p:txEl>
                                              <p:pRg st="4" end="4"/>
                                            </p:txEl>
                                          </p:spTgt>
                                        </p:tgtEl>
                                        <p:attrNameLst>
                                          <p:attrName>style.visibility</p:attrName>
                                        </p:attrNameLst>
                                      </p:cBhvr>
                                      <p:to>
                                        <p:strVal val="hidden"/>
                                      </p:to>
                                    </p:set>
                                  </p:sub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par>
                                <p:cTn id="36" presetID="10" presetClass="entr" presetSubtype="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par>
                                <p:cTn id="39" presetID="10"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0" presetClass="entr" presetSubtype="0"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par>
                                <p:cTn id="45" presetID="10"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par>
                                <p:cTn id="48" presetID="10" presetClass="entr" presetSubtype="0" fill="hold"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par>
                                <p:cTn id="51" presetID="10" presetClass="entr" presetSubtype="0"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ogner">
  <a:themeElements>
    <a:clrScheme name="Rogner">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Rogner">
      <a:majorFont>
        <a:latin typeface="Franklin Gothic Book"/>
        <a:ea typeface=""/>
        <a:cs typeface=""/>
      </a:majorFont>
      <a:minorFont>
        <a:latin typeface="Franklin Gothic Book"/>
        <a:ea typeface=""/>
        <a:cs typeface=""/>
      </a:minorFont>
    </a:fontScheme>
    <a:fmtScheme name="Rogner">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Crop" id="{EC9488ED-E761-4D60-9AC4-764D1FE2C171}" vid="{CE19780C-D67D-4C13-9DE9-A52BC3BA51B4}"/>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Crop</Template>
  <TotalTime>529</TotalTime>
  <Words>948</Words>
  <Application>Microsoft Office PowerPoint</Application>
  <PresentationFormat>Personnalisé</PresentationFormat>
  <Paragraphs>52</Paragraphs>
  <Slides>10</Slides>
  <Notes>1</Notes>
  <HiddenSlides>0</HiddenSlides>
  <MMClips>0</MMClips>
  <ScaleCrop>false</ScaleCrop>
  <HeadingPairs>
    <vt:vector size="4" baseType="variant">
      <vt:variant>
        <vt:lpstr>Thème</vt:lpstr>
      </vt:variant>
      <vt:variant>
        <vt:i4>1</vt:i4>
      </vt:variant>
      <vt:variant>
        <vt:lpstr>Titres des diapositives</vt:lpstr>
      </vt:variant>
      <vt:variant>
        <vt:i4>10</vt:i4>
      </vt:variant>
    </vt:vector>
  </HeadingPairs>
  <TitlesOfParts>
    <vt:vector size="11" baseType="lpstr">
      <vt:lpstr>Rogner</vt:lpstr>
      <vt:lpstr>Petr ginz</vt:lpstr>
      <vt:lpstr>Biographie de Petr Ginz</vt:lpstr>
      <vt:lpstr>La famille Ginz</vt:lpstr>
      <vt:lpstr>Contexte historique</vt:lpstr>
      <vt:lpstr>Lois de Nuremberg : 15 septembre 1935</vt:lpstr>
      <vt:lpstr>Petr Ginz</vt:lpstr>
      <vt:lpstr>Petr Ginz</vt:lpstr>
      <vt:lpstr>La déportation</vt:lpstr>
      <vt:lpstr>Auschwitz : camp de concentration et d’extermination </vt:lpstr>
      <vt:lpstr>Extraits &amp; citations</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Petr ginz</dc:title>
  <dc:creator>Utilisateur de Microsoft Office</dc:creator>
  <cp:lastModifiedBy>alonguet</cp:lastModifiedBy>
  <cp:revision>39</cp:revision>
  <dcterms:created xsi:type="dcterms:W3CDTF">2016-12-04T15:53:47Z</dcterms:created>
  <dcterms:modified xsi:type="dcterms:W3CDTF">2016-12-06T13:39:27Z</dcterms:modified>
</cp:coreProperties>
</file>