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8097"/>
    <a:srgbClr val="B5EEF9"/>
    <a:srgbClr val="6CDC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400" b="0" dirty="0" err="1"/>
              <a:t>Nombre</a:t>
            </a:r>
            <a:r>
              <a:rPr lang="en-US" sz="1400" b="0" dirty="0"/>
              <a:t> </a:t>
            </a:r>
            <a:r>
              <a:rPr lang="en-US" sz="1400" b="0" dirty="0" err="1" smtClean="0"/>
              <a:t>d'ateliers</a:t>
            </a:r>
            <a:endParaRPr lang="en-US" sz="1400" b="0" dirty="0"/>
          </a:p>
        </c:rich>
      </c:tx>
      <c:layout>
        <c:manualLayout>
          <c:xMode val="edge"/>
          <c:yMode val="edge"/>
          <c:x val="0.31868038189774744"/>
          <c:y val="3.9001364972654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20248296135396132"/>
          <c:y val="0.26481750947504895"/>
          <c:w val="0.4657635372084129"/>
          <c:h val="0.7351824905249511"/>
        </c:manualLayout>
      </c:layout>
      <c:pieChart>
        <c:varyColors val="1"/>
        <c:ser>
          <c:idx val="0"/>
          <c:order val="0"/>
          <c:tx>
            <c:strRef>
              <c:f>'18-19'!$B$2</c:f>
              <c:strCache>
                <c:ptCount val="1"/>
                <c:pt idx="0">
                  <c:v>nombre d'ateliers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7000"/>
                      <a:satMod val="100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03000"/>
                      <a:lumMod val="100000"/>
                    </a:schemeClr>
                  </a:gs>
                  <a:gs pos="100000">
                    <a:schemeClr val="accent1">
                      <a:shade val="93000"/>
                      <a:satMod val="11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62E-422B-8E61-36AC116B5A0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7000"/>
                      <a:satMod val="100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03000"/>
                      <a:lumMod val="100000"/>
                    </a:schemeClr>
                  </a:gs>
                  <a:gs pos="100000">
                    <a:schemeClr val="accent2">
                      <a:shade val="93000"/>
                      <a:satMod val="11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62E-422B-8E61-36AC116B5A0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7000"/>
                      <a:satMod val="100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03000"/>
                      <a:lumMod val="100000"/>
                    </a:schemeClr>
                  </a:gs>
                  <a:gs pos="100000">
                    <a:schemeClr val="accent3">
                      <a:shade val="93000"/>
                      <a:satMod val="11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62E-422B-8E61-36AC116B5A0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7000"/>
                      <a:satMod val="100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03000"/>
                      <a:lumMod val="100000"/>
                    </a:schemeClr>
                  </a:gs>
                  <a:gs pos="100000">
                    <a:schemeClr val="accent4">
                      <a:shade val="93000"/>
                      <a:satMod val="11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62E-422B-8E61-36AC116B5A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'18-19'!$A$3:$A$6</c:f>
              <c:numCache>
                <c:formatCode>General</c:formatCode>
                <c:ptCount val="4"/>
                <c:pt idx="0">
                  <c:v>78</c:v>
                </c:pt>
                <c:pt idx="1">
                  <c:v>91</c:v>
                </c:pt>
                <c:pt idx="2">
                  <c:v>92</c:v>
                </c:pt>
                <c:pt idx="3">
                  <c:v>95</c:v>
                </c:pt>
              </c:numCache>
            </c:numRef>
          </c:cat>
          <c:val>
            <c:numRef>
              <c:f>'18-19'!$B$3:$B$6</c:f>
              <c:numCache>
                <c:formatCode>General</c:formatCode>
                <c:ptCount val="4"/>
                <c:pt idx="0">
                  <c:v>6</c:v>
                </c:pt>
                <c:pt idx="1">
                  <c:v>10</c:v>
                </c:pt>
                <c:pt idx="2">
                  <c:v>12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2E-422B-8E61-36AC116B5A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Nombre de</a:t>
            </a:r>
            <a:r>
              <a:rPr lang="fr-FR" baseline="0" dirty="0"/>
              <a:t> </a:t>
            </a:r>
            <a:r>
              <a:rPr lang="fr-FR" baseline="0" dirty="0" smtClean="0"/>
              <a:t>formateurs</a:t>
            </a:r>
            <a:endParaRPr lang="fr-FR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'18-19'!$K$24</c:f>
              <c:strCache>
                <c:ptCount val="1"/>
                <c:pt idx="0">
                  <c:v>Nombre d'intervenants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15-4FB1-B7A4-C92AD8561C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15-4FB1-B7A4-C92AD8561C5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B15-4FB1-B7A4-C92AD8561C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B15-4FB1-B7A4-C92AD8561C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'18-19'!$J$25:$J$28</c:f>
              <c:numCache>
                <c:formatCode>General</c:formatCode>
                <c:ptCount val="4"/>
                <c:pt idx="0">
                  <c:v>78</c:v>
                </c:pt>
                <c:pt idx="1">
                  <c:v>91</c:v>
                </c:pt>
                <c:pt idx="2">
                  <c:v>92</c:v>
                </c:pt>
                <c:pt idx="3">
                  <c:v>95</c:v>
                </c:pt>
              </c:numCache>
            </c:numRef>
          </c:cat>
          <c:val>
            <c:numRef>
              <c:f>'18-19'!$K$25:$K$28</c:f>
              <c:numCache>
                <c:formatCode>General</c:formatCode>
                <c:ptCount val="4"/>
                <c:pt idx="0">
                  <c:v>9</c:v>
                </c:pt>
                <c:pt idx="1">
                  <c:v>11</c:v>
                </c:pt>
                <c:pt idx="2">
                  <c:v>20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B15-4FB1-B7A4-C92AD8561C5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Nombre </a:t>
            </a:r>
            <a:r>
              <a:rPr lang="fr-FR" dirty="0" smtClean="0"/>
              <a:t>d'heures</a:t>
            </a:r>
            <a:endParaRPr lang="fr-F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'18-19'!$H$24</c:f>
              <c:strCache>
                <c:ptCount val="1"/>
                <c:pt idx="0">
                  <c:v>Nombre d'heures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CA-457A-B844-E84D498D7E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CA-457A-B844-E84D498D7E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6CA-457A-B844-E84D498D7E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6CA-457A-B844-E84D498D7E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'18-19'!$G$25:$G$28</c:f>
              <c:numCache>
                <c:formatCode>General</c:formatCode>
                <c:ptCount val="4"/>
                <c:pt idx="0">
                  <c:v>78</c:v>
                </c:pt>
                <c:pt idx="1">
                  <c:v>91</c:v>
                </c:pt>
                <c:pt idx="2">
                  <c:v>92</c:v>
                </c:pt>
                <c:pt idx="3">
                  <c:v>95</c:v>
                </c:pt>
              </c:numCache>
            </c:numRef>
          </c:cat>
          <c:val>
            <c:numRef>
              <c:f>'18-19'!$H$25:$H$28</c:f>
              <c:numCache>
                <c:formatCode>General</c:formatCode>
                <c:ptCount val="4"/>
                <c:pt idx="0">
                  <c:v>540</c:v>
                </c:pt>
                <c:pt idx="1">
                  <c:v>984</c:v>
                </c:pt>
                <c:pt idx="2">
                  <c:v>1380</c:v>
                </c:pt>
                <c:pt idx="3">
                  <c:v>2340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6CA-457A-B844-E84D498D7E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Nombre</a:t>
            </a:r>
            <a:r>
              <a:rPr lang="en-US" dirty="0"/>
              <a:t> de parents </a:t>
            </a:r>
            <a:r>
              <a:rPr lang="en-US" dirty="0" err="1" smtClean="0"/>
              <a:t>bénéficiaires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'18-19'!$N$28</c:f>
              <c:strCache>
                <c:ptCount val="1"/>
                <c:pt idx="0">
                  <c:v>Nombre de parents concernés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321-40B5-AC32-CE46C56C20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321-40B5-AC32-CE46C56C20F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321-40B5-AC32-CE46C56C20F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321-40B5-AC32-CE46C56C20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'18-19'!$M$29:$M$32</c:f>
              <c:numCache>
                <c:formatCode>General</c:formatCode>
                <c:ptCount val="4"/>
                <c:pt idx="0">
                  <c:v>78</c:v>
                </c:pt>
                <c:pt idx="1">
                  <c:v>91</c:v>
                </c:pt>
                <c:pt idx="2">
                  <c:v>92</c:v>
                </c:pt>
                <c:pt idx="3">
                  <c:v>95</c:v>
                </c:pt>
              </c:numCache>
            </c:numRef>
          </c:cat>
          <c:val>
            <c:numRef>
              <c:f>'18-19'!$N$29:$N$32</c:f>
              <c:numCache>
                <c:formatCode>General</c:formatCode>
                <c:ptCount val="4"/>
                <c:pt idx="0">
                  <c:v>109</c:v>
                </c:pt>
                <c:pt idx="1">
                  <c:v>152</c:v>
                </c:pt>
                <c:pt idx="2">
                  <c:v>222</c:v>
                </c:pt>
                <c:pt idx="3">
                  <c:v>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321-40B5-AC32-CE46C56C20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'17-20'!$A$4</c:f>
              <c:strCache>
                <c:ptCount val="1"/>
                <c:pt idx="0">
                  <c:v>Nombre d'ateliers</c:v>
                </c:pt>
              </c:strCache>
            </c:strRef>
          </c:tx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'17-20'!$B$3:$D$3</c:f>
              <c:strCache>
                <c:ptCount val="3"/>
                <c:pt idx="0">
                  <c:v>17-18</c:v>
                </c:pt>
                <c:pt idx="1">
                  <c:v>18-19</c:v>
                </c:pt>
                <c:pt idx="2">
                  <c:v>Prévisions 19-20</c:v>
                </c:pt>
              </c:strCache>
            </c:strRef>
          </c:cat>
          <c:val>
            <c:numRef>
              <c:f>'17-20'!$B$4:$D$4</c:f>
              <c:numCache>
                <c:formatCode>General</c:formatCode>
                <c:ptCount val="3"/>
                <c:pt idx="0">
                  <c:v>38</c:v>
                </c:pt>
                <c:pt idx="1">
                  <c:v>50</c:v>
                </c:pt>
                <c:pt idx="2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F0-425F-AE51-A5CD69877C5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49413743"/>
        <c:axId val="649412079"/>
      </c:barChart>
      <c:catAx>
        <c:axId val="649413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r-FR"/>
          </a:p>
        </c:txPr>
        <c:crossAx val="649412079"/>
        <c:crosses val="autoZero"/>
        <c:auto val="1"/>
        <c:lblAlgn val="ctr"/>
        <c:lblOffset val="100"/>
        <c:noMultiLvlLbl val="0"/>
      </c:catAx>
      <c:valAx>
        <c:axId val="64941207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94137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'17-20'!$E$4</c:f>
              <c:strCache>
                <c:ptCount val="1"/>
                <c:pt idx="0">
                  <c:v>Nombre de formateurs</c:v>
                </c:pt>
              </c:strCache>
            </c:strRef>
          </c:tx>
          <c:spPr>
            <a:gradFill>
              <a:gsLst>
                <a:gs pos="0">
                  <a:schemeClr val="accent6"/>
                </a:gs>
                <a:gs pos="100000">
                  <a:schemeClr val="accent6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'17-20'!$F$3:$H$3</c:f>
              <c:strCache>
                <c:ptCount val="3"/>
                <c:pt idx="0">
                  <c:v>17-18</c:v>
                </c:pt>
                <c:pt idx="1">
                  <c:v>18-19</c:v>
                </c:pt>
                <c:pt idx="2">
                  <c:v>Prévisions 19-20</c:v>
                </c:pt>
              </c:strCache>
            </c:strRef>
          </c:cat>
          <c:val>
            <c:numRef>
              <c:f>'17-20'!$F$4:$H$4</c:f>
              <c:numCache>
                <c:formatCode>General</c:formatCode>
                <c:ptCount val="3"/>
                <c:pt idx="0">
                  <c:v>55</c:v>
                </c:pt>
                <c:pt idx="1">
                  <c:v>69</c:v>
                </c:pt>
                <c:pt idx="2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87-412F-829F-6F6880D3E80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49964399"/>
        <c:axId val="549958575"/>
      </c:barChart>
      <c:catAx>
        <c:axId val="549964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r-FR"/>
          </a:p>
        </c:txPr>
        <c:crossAx val="549958575"/>
        <c:crosses val="autoZero"/>
        <c:auto val="1"/>
        <c:lblAlgn val="ctr"/>
        <c:lblOffset val="100"/>
        <c:noMultiLvlLbl val="0"/>
      </c:catAx>
      <c:valAx>
        <c:axId val="54995857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499643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'17-20'!$E$7</c:f>
              <c:strCache>
                <c:ptCount val="1"/>
                <c:pt idx="0">
                  <c:v>Nombre d'heures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'17-20'!$F$6:$H$6</c:f>
              <c:strCache>
                <c:ptCount val="3"/>
                <c:pt idx="0">
                  <c:v>17-18</c:v>
                </c:pt>
                <c:pt idx="1">
                  <c:v>18-19</c:v>
                </c:pt>
                <c:pt idx="2">
                  <c:v>Prévisions 19-20</c:v>
                </c:pt>
              </c:strCache>
            </c:strRef>
          </c:cat>
          <c:val>
            <c:numRef>
              <c:f>'17-20'!$F$7:$H$7</c:f>
              <c:numCache>
                <c:formatCode>General</c:formatCode>
                <c:ptCount val="3"/>
                <c:pt idx="0">
                  <c:v>3888</c:v>
                </c:pt>
                <c:pt idx="1">
                  <c:v>5244</c:v>
                </c:pt>
                <c:pt idx="2">
                  <c:v>7404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D7-4FD8-8202-89E15440DDD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49410415"/>
        <c:axId val="649414159"/>
      </c:barChart>
      <c:catAx>
        <c:axId val="6494104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r-FR"/>
          </a:p>
        </c:txPr>
        <c:crossAx val="649414159"/>
        <c:crosses val="autoZero"/>
        <c:auto val="1"/>
        <c:lblAlgn val="ctr"/>
        <c:lblOffset val="100"/>
        <c:noMultiLvlLbl val="0"/>
      </c:catAx>
      <c:valAx>
        <c:axId val="64941415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94104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3519-E1C9-4DD8-B91F-4F2A02D39FFD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D9EB-77FB-41F2-B98A-46EE5CC7B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1439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3519-E1C9-4DD8-B91F-4F2A02D39FFD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D9EB-77FB-41F2-B98A-46EE5CC7B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98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3519-E1C9-4DD8-B91F-4F2A02D39FFD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D9EB-77FB-41F2-B98A-46EE5CC7B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22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3519-E1C9-4DD8-B91F-4F2A02D39FFD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D9EB-77FB-41F2-B98A-46EE5CC7B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84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3519-E1C9-4DD8-B91F-4F2A02D39FFD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D9EB-77FB-41F2-B98A-46EE5CC7B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8639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3519-E1C9-4DD8-B91F-4F2A02D39FFD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D9EB-77FB-41F2-B98A-46EE5CC7B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76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3519-E1C9-4DD8-B91F-4F2A02D39FFD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D9EB-77FB-41F2-B98A-46EE5CC7BCAF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3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3519-E1C9-4DD8-B91F-4F2A02D39FFD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D9EB-77FB-41F2-B98A-46EE5CC7B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649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3519-E1C9-4DD8-B91F-4F2A02D39FFD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D9EB-77FB-41F2-B98A-46EE5CC7B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60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3519-E1C9-4DD8-B91F-4F2A02D39FFD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D9EB-77FB-41F2-B98A-46EE5CC7B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7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3163519-E1C9-4DD8-B91F-4F2A02D39FFD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D9EB-77FB-41F2-B98A-46EE5CC7B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40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3163519-E1C9-4DD8-B91F-4F2A02D39FFD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C98D9EB-77FB-41F2-B98A-46EE5CC7B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61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03227" y="3789225"/>
            <a:ext cx="8991600" cy="16459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BILAN OEPRE 2018-2019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42" y="271596"/>
            <a:ext cx="1554699" cy="2218792"/>
          </a:xfrm>
          <a:prstGeom prst="rect">
            <a:avLst/>
          </a:prstGeom>
        </p:spPr>
      </p:pic>
      <p:pic>
        <p:nvPicPr>
          <p:cNvPr id="7" name="Imag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3843" y="271596"/>
            <a:ext cx="1895740" cy="2218792"/>
          </a:xfrm>
          <a:prstGeom prst="rect">
            <a:avLst/>
          </a:prstGeom>
          <a:ln w="12700">
            <a:solidFill>
              <a:sysClr val="window" lastClr="FFFFFF">
                <a:lumMod val="75000"/>
              </a:sysClr>
            </a:solidFill>
          </a:ln>
          <a:effectLst>
            <a:outerShdw blurRad="50800" dist="25400" sx="102000" sy="1020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36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642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BILAN OEPRE par </a:t>
            </a:r>
            <a:r>
              <a:rPr lang="fr-FR" dirty="0" err="1" smtClean="0"/>
              <a:t>departement</a:t>
            </a:r>
            <a:r>
              <a:rPr lang="fr-FR" dirty="0" smtClean="0"/>
              <a:t> 2018-2019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248410"/>
              </p:ext>
            </p:extLst>
          </p:nvPr>
        </p:nvGraphicFramePr>
        <p:xfrm>
          <a:off x="263434" y="1319350"/>
          <a:ext cx="3929743" cy="2263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3923879"/>
              </p:ext>
            </p:extLst>
          </p:nvPr>
        </p:nvGraphicFramePr>
        <p:xfrm>
          <a:off x="5952309" y="107927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971078"/>
              </p:ext>
            </p:extLst>
          </p:nvPr>
        </p:nvGraphicFramePr>
        <p:xfrm>
          <a:off x="674913" y="3800203"/>
          <a:ext cx="3518263" cy="2669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529521"/>
              </p:ext>
            </p:extLst>
          </p:nvPr>
        </p:nvGraphicFramePr>
        <p:xfrm>
          <a:off x="6096000" y="37634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66970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8418"/>
              </p:ext>
            </p:extLst>
          </p:nvPr>
        </p:nvGraphicFramePr>
        <p:xfrm>
          <a:off x="1034322" y="429542"/>
          <a:ext cx="10628026" cy="6151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6698">
                  <a:extLst>
                    <a:ext uri="{9D8B030D-6E8A-4147-A177-3AD203B41FA5}">
                      <a16:colId xmlns:a16="http://schemas.microsoft.com/office/drawing/2014/main" val="395647999"/>
                    </a:ext>
                  </a:extLst>
                </a:gridCol>
                <a:gridCol w="2254430">
                  <a:extLst>
                    <a:ext uri="{9D8B030D-6E8A-4147-A177-3AD203B41FA5}">
                      <a16:colId xmlns:a16="http://schemas.microsoft.com/office/drawing/2014/main" val="2467632196"/>
                    </a:ext>
                  </a:extLst>
                </a:gridCol>
                <a:gridCol w="2605770">
                  <a:extLst>
                    <a:ext uri="{9D8B030D-6E8A-4147-A177-3AD203B41FA5}">
                      <a16:colId xmlns:a16="http://schemas.microsoft.com/office/drawing/2014/main" val="1672345533"/>
                    </a:ext>
                  </a:extLst>
                </a:gridCol>
                <a:gridCol w="1756698">
                  <a:extLst>
                    <a:ext uri="{9D8B030D-6E8A-4147-A177-3AD203B41FA5}">
                      <a16:colId xmlns:a16="http://schemas.microsoft.com/office/drawing/2014/main" val="1150362383"/>
                    </a:ext>
                  </a:extLst>
                </a:gridCol>
                <a:gridCol w="2254430">
                  <a:extLst>
                    <a:ext uri="{9D8B030D-6E8A-4147-A177-3AD203B41FA5}">
                      <a16:colId xmlns:a16="http://schemas.microsoft.com/office/drawing/2014/main" val="1637624282"/>
                    </a:ext>
                  </a:extLst>
                </a:gridCol>
              </a:tblGrid>
              <a:tr h="2188834">
                <a:tc>
                  <a:txBody>
                    <a:bodyPr/>
                    <a:lstStyle/>
                    <a:p>
                      <a:pPr algn="ctr" fontAlgn="b"/>
                      <a:endParaRPr lang="fr-FR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D8097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 smtClean="0">
                          <a:effectLst/>
                        </a:rPr>
                        <a:t>Nombre </a:t>
                      </a:r>
                      <a:r>
                        <a:rPr lang="fr-FR" sz="2000" b="1" u="none" strike="noStrike" dirty="0">
                          <a:effectLst/>
                        </a:rPr>
                        <a:t>d'ateliers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D8097">
                        <a:alpha val="6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Nombre d'intervenants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D8097">
                        <a:alpha val="6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Nombre d'heures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D8097">
                        <a:alpha val="6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Nombre de parents concernés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D8097">
                        <a:alpha val="6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063357"/>
                  </a:ext>
                </a:extLst>
              </a:tr>
              <a:tr h="7924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Yvelines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D8097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6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B5EEF9">
                        <a:alpha val="6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9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B5EEF9">
                        <a:alpha val="6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</a:rPr>
                        <a:t>540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B5EEF9">
                        <a:alpha val="6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109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B5EEF9">
                        <a:alpha val="6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902719"/>
                  </a:ext>
                </a:extLst>
              </a:tr>
              <a:tr h="7924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Essonne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D8097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10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B5EEF9">
                        <a:alpha val="6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11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B5EEF9">
                        <a:alpha val="6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984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B5EEF9">
                        <a:alpha val="6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152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B5EEF9">
                        <a:alpha val="6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967330"/>
                  </a:ext>
                </a:extLst>
              </a:tr>
              <a:tr h="7924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Hauts-de-Seine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D8097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12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B5EEF9">
                        <a:alpha val="6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20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B5EEF9">
                        <a:alpha val="6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1380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B5EEF9">
                        <a:alpha val="6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222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B5EEF9">
                        <a:alpha val="6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466718"/>
                  </a:ext>
                </a:extLst>
              </a:tr>
              <a:tr h="7924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Val</a:t>
                      </a:r>
                      <a:r>
                        <a:rPr lang="fr-FR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d’Oise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D8097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22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B5EEF9">
                        <a:alpha val="6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29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B5EEF9">
                        <a:alpha val="6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2340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B5EEF9">
                        <a:alpha val="6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493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B5EEF9">
                        <a:alpha val="6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24228"/>
                  </a:ext>
                </a:extLst>
              </a:tr>
              <a:tr h="7924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TOTAL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D8097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50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B5EEF9">
                        <a:alpha val="6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69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B5EEF9">
                        <a:alpha val="6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5244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B5EEF9">
                        <a:alpha val="6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976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B5EEF9">
                        <a:alpha val="6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264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083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31136" y="290134"/>
            <a:ext cx="7729728" cy="65424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Progression 2017-2020</a:t>
            </a:r>
            <a:endParaRPr lang="fr-FR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85009"/>
              </p:ext>
            </p:extLst>
          </p:nvPr>
        </p:nvGraphicFramePr>
        <p:xfrm>
          <a:off x="397003" y="2142812"/>
          <a:ext cx="2960793" cy="3118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029324"/>
              </p:ext>
            </p:extLst>
          </p:nvPr>
        </p:nvGraphicFramePr>
        <p:xfrm>
          <a:off x="8246364" y="2142812"/>
          <a:ext cx="3429000" cy="3118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887348"/>
              </p:ext>
            </p:extLst>
          </p:nvPr>
        </p:nvGraphicFramePr>
        <p:xfrm>
          <a:off x="4173305" y="2142812"/>
          <a:ext cx="3257550" cy="3118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4928556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Colis</Template>
  <TotalTime>34</TotalTime>
  <Words>64</Words>
  <Application>Microsoft Office PowerPoint</Application>
  <PresentationFormat>Grand écran</PresentationFormat>
  <Paragraphs>39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Parcel</vt:lpstr>
      <vt:lpstr>BILAN OEPRE 2018-2019</vt:lpstr>
      <vt:lpstr>BILAN OEPRE par departement 2018-2019</vt:lpstr>
      <vt:lpstr>Présentation PowerPoint</vt:lpstr>
      <vt:lpstr>Progression 2017-2020</vt:lpstr>
    </vt:vector>
  </TitlesOfParts>
  <Company>Académie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Legrand; Marie-Pierre Menier</dc:creator>
  <cp:lastModifiedBy>Amandine Legrand</cp:lastModifiedBy>
  <cp:revision>5</cp:revision>
  <dcterms:created xsi:type="dcterms:W3CDTF">2019-07-03T14:28:10Z</dcterms:created>
  <dcterms:modified xsi:type="dcterms:W3CDTF">2019-07-03T15:02:59Z</dcterms:modified>
</cp:coreProperties>
</file>