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3" r:id="rId18"/>
    <p:sldId id="282" r:id="rId19"/>
    <p:sldId id="284" r:id="rId20"/>
    <p:sldId id="285" r:id="rId21"/>
    <p:sldId id="286" r:id="rId22"/>
    <p:sldId id="287" r:id="rId23"/>
    <p:sldId id="288" r:id="rId24"/>
    <p:sldId id="289" r:id="rId25"/>
    <p:sldId id="257" r:id="rId26"/>
    <p:sldId id="258" r:id="rId27"/>
    <p:sldId id="260" r:id="rId28"/>
    <p:sldId id="281" r:id="rId29"/>
    <p:sldId id="263" r:id="rId30"/>
    <p:sldId id="264" r:id="rId31"/>
    <p:sldId id="265" r:id="rId32"/>
    <p:sldId id="290" r:id="rId33"/>
    <p:sldId id="297" r:id="rId34"/>
    <p:sldId id="300" r:id="rId35"/>
    <p:sldId id="295" r:id="rId36"/>
    <p:sldId id="301" r:id="rId37"/>
    <p:sldId id="302" r:id="rId38"/>
    <p:sldId id="303" r:id="rId39"/>
    <p:sldId id="304" r:id="rId40"/>
    <p:sldId id="311" r:id="rId41"/>
    <p:sldId id="309" r:id="rId42"/>
    <p:sldId id="312" r:id="rId43"/>
    <p:sldId id="310" r:id="rId44"/>
    <p:sldId id="306" r:id="rId45"/>
    <p:sldId id="308" r:id="rId46"/>
    <p:sldId id="307" r:id="rId47"/>
    <p:sldId id="313" r:id="rId48"/>
    <p:sldId id="305" r:id="rId49"/>
    <p:sldId id="314" r:id="rId50"/>
    <p:sldId id="315" r:id="rId51"/>
  </p:sldIdLst>
  <p:sldSz cx="12192000" cy="6858000"/>
  <p:notesSz cx="6858000" cy="9715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9E8D872-1C2D-45F7-9D43-FA96CED600A9}" type="datetimeFigureOut">
              <a:rPr lang="fr-FR" smtClean="0"/>
              <a:t>18/09/2014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AE95B6-B9FB-4AC7-9693-C7C53A6AF400}" type="slidenum">
              <a:rPr lang="fr-FR" smtClean="0"/>
              <a:t>‹#›</a:t>
            </a:fld>
            <a:endParaRPr lang="fr-FR"/>
          </a:p>
        </p:txBody>
      </p:sp>
    </p:spTree>
    <p:extLst>
      <p:ext uri="{BB962C8B-B14F-4D97-AF65-F5344CB8AC3E}">
        <p14:creationId xmlns:p14="http://schemas.microsoft.com/office/powerpoint/2010/main" val="337835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E8D872-1C2D-45F7-9D43-FA96CED600A9}" type="datetimeFigureOut">
              <a:rPr lang="fr-FR" smtClean="0"/>
              <a:t>18/09/2014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AE95B6-B9FB-4AC7-9693-C7C53A6AF400}" type="slidenum">
              <a:rPr lang="fr-FR" smtClean="0"/>
              <a:t>‹#›</a:t>
            </a:fld>
            <a:endParaRPr lang="fr-FR"/>
          </a:p>
        </p:txBody>
      </p:sp>
    </p:spTree>
    <p:extLst>
      <p:ext uri="{BB962C8B-B14F-4D97-AF65-F5344CB8AC3E}">
        <p14:creationId xmlns:p14="http://schemas.microsoft.com/office/powerpoint/2010/main" val="122211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E8D872-1C2D-45F7-9D43-FA96CED600A9}" type="datetimeFigureOut">
              <a:rPr lang="fr-FR" smtClean="0"/>
              <a:t>18/09/2014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AE95B6-B9FB-4AC7-9693-C7C53A6AF400}" type="slidenum">
              <a:rPr lang="fr-FR" smtClean="0"/>
              <a:t>‹#›</a:t>
            </a:fld>
            <a:endParaRPr lang="fr-FR"/>
          </a:p>
        </p:txBody>
      </p:sp>
    </p:spTree>
    <p:extLst>
      <p:ext uri="{BB962C8B-B14F-4D97-AF65-F5344CB8AC3E}">
        <p14:creationId xmlns:p14="http://schemas.microsoft.com/office/powerpoint/2010/main" val="167213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E8D872-1C2D-45F7-9D43-FA96CED600A9}" type="datetimeFigureOut">
              <a:rPr lang="fr-FR" smtClean="0"/>
              <a:t>18/09/2014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AE95B6-B9FB-4AC7-9693-C7C53A6AF400}" type="slidenum">
              <a:rPr lang="fr-FR" smtClean="0"/>
              <a:t>‹#›</a:t>
            </a:fld>
            <a:endParaRPr lang="fr-FR"/>
          </a:p>
        </p:txBody>
      </p:sp>
    </p:spTree>
    <p:extLst>
      <p:ext uri="{BB962C8B-B14F-4D97-AF65-F5344CB8AC3E}">
        <p14:creationId xmlns:p14="http://schemas.microsoft.com/office/powerpoint/2010/main" val="191176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9E8D872-1C2D-45F7-9D43-FA96CED600A9}" type="datetimeFigureOut">
              <a:rPr lang="fr-FR" smtClean="0"/>
              <a:t>18/09/2014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AE95B6-B9FB-4AC7-9693-C7C53A6AF400}" type="slidenum">
              <a:rPr lang="fr-FR" smtClean="0"/>
              <a:t>‹#›</a:t>
            </a:fld>
            <a:endParaRPr lang="fr-FR"/>
          </a:p>
        </p:txBody>
      </p:sp>
    </p:spTree>
    <p:extLst>
      <p:ext uri="{BB962C8B-B14F-4D97-AF65-F5344CB8AC3E}">
        <p14:creationId xmlns:p14="http://schemas.microsoft.com/office/powerpoint/2010/main" val="74592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9E8D872-1C2D-45F7-9D43-FA96CED600A9}" type="datetimeFigureOut">
              <a:rPr lang="fr-FR" smtClean="0"/>
              <a:t>18/09/2014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AE95B6-B9FB-4AC7-9693-C7C53A6AF400}" type="slidenum">
              <a:rPr lang="fr-FR" smtClean="0"/>
              <a:t>‹#›</a:t>
            </a:fld>
            <a:endParaRPr lang="fr-FR"/>
          </a:p>
        </p:txBody>
      </p:sp>
    </p:spTree>
    <p:extLst>
      <p:ext uri="{BB962C8B-B14F-4D97-AF65-F5344CB8AC3E}">
        <p14:creationId xmlns:p14="http://schemas.microsoft.com/office/powerpoint/2010/main" val="412573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9E8D872-1C2D-45F7-9D43-FA96CED600A9}" type="datetimeFigureOut">
              <a:rPr lang="fr-FR" smtClean="0"/>
              <a:t>18/09/2014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AAE95B6-B9FB-4AC7-9693-C7C53A6AF400}" type="slidenum">
              <a:rPr lang="fr-FR" smtClean="0"/>
              <a:t>‹#›</a:t>
            </a:fld>
            <a:endParaRPr lang="fr-FR"/>
          </a:p>
        </p:txBody>
      </p:sp>
    </p:spTree>
    <p:extLst>
      <p:ext uri="{BB962C8B-B14F-4D97-AF65-F5344CB8AC3E}">
        <p14:creationId xmlns:p14="http://schemas.microsoft.com/office/powerpoint/2010/main" val="3678735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9E8D872-1C2D-45F7-9D43-FA96CED600A9}" type="datetimeFigureOut">
              <a:rPr lang="fr-FR" smtClean="0"/>
              <a:t>18/09/2014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AAE95B6-B9FB-4AC7-9693-C7C53A6AF400}" type="slidenum">
              <a:rPr lang="fr-FR" smtClean="0"/>
              <a:t>‹#›</a:t>
            </a:fld>
            <a:endParaRPr lang="fr-FR"/>
          </a:p>
        </p:txBody>
      </p:sp>
    </p:spTree>
    <p:extLst>
      <p:ext uri="{BB962C8B-B14F-4D97-AF65-F5344CB8AC3E}">
        <p14:creationId xmlns:p14="http://schemas.microsoft.com/office/powerpoint/2010/main" val="14233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E8D872-1C2D-45F7-9D43-FA96CED600A9}" type="datetimeFigureOut">
              <a:rPr lang="fr-FR" smtClean="0"/>
              <a:t>18/09/2014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AAE95B6-B9FB-4AC7-9693-C7C53A6AF400}" type="slidenum">
              <a:rPr lang="fr-FR" smtClean="0"/>
              <a:t>‹#›</a:t>
            </a:fld>
            <a:endParaRPr lang="fr-FR"/>
          </a:p>
        </p:txBody>
      </p:sp>
    </p:spTree>
    <p:extLst>
      <p:ext uri="{BB962C8B-B14F-4D97-AF65-F5344CB8AC3E}">
        <p14:creationId xmlns:p14="http://schemas.microsoft.com/office/powerpoint/2010/main" val="216304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E8D872-1C2D-45F7-9D43-FA96CED600A9}" type="datetimeFigureOut">
              <a:rPr lang="fr-FR" smtClean="0"/>
              <a:t>18/09/2014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AE95B6-B9FB-4AC7-9693-C7C53A6AF400}" type="slidenum">
              <a:rPr lang="fr-FR" smtClean="0"/>
              <a:t>‹#›</a:t>
            </a:fld>
            <a:endParaRPr lang="fr-FR"/>
          </a:p>
        </p:txBody>
      </p:sp>
    </p:spTree>
    <p:extLst>
      <p:ext uri="{BB962C8B-B14F-4D97-AF65-F5344CB8AC3E}">
        <p14:creationId xmlns:p14="http://schemas.microsoft.com/office/powerpoint/2010/main" val="98612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E8D872-1C2D-45F7-9D43-FA96CED600A9}" type="datetimeFigureOut">
              <a:rPr lang="fr-FR" smtClean="0"/>
              <a:t>18/09/2014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AE95B6-B9FB-4AC7-9693-C7C53A6AF400}" type="slidenum">
              <a:rPr lang="fr-FR" smtClean="0"/>
              <a:t>‹#›</a:t>
            </a:fld>
            <a:endParaRPr lang="fr-FR"/>
          </a:p>
        </p:txBody>
      </p:sp>
    </p:spTree>
    <p:extLst>
      <p:ext uri="{BB962C8B-B14F-4D97-AF65-F5344CB8AC3E}">
        <p14:creationId xmlns:p14="http://schemas.microsoft.com/office/powerpoint/2010/main" val="139016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872-1C2D-45F7-9D43-FA96CED600A9}" type="datetimeFigureOut">
              <a:rPr lang="fr-FR" smtClean="0"/>
              <a:t>18/09/2014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E95B6-B9FB-4AC7-9693-C7C53A6AF400}" type="slidenum">
              <a:rPr lang="fr-FR" smtClean="0"/>
              <a:t>‹#›</a:t>
            </a:fld>
            <a:endParaRPr lang="fr-FR"/>
          </a:p>
        </p:txBody>
      </p:sp>
    </p:spTree>
    <p:extLst>
      <p:ext uri="{BB962C8B-B14F-4D97-AF65-F5344CB8AC3E}">
        <p14:creationId xmlns:p14="http://schemas.microsoft.com/office/powerpoint/2010/main" val="3101557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fr.wikipedia.org/wiki/Bible" TargetMode="External"/><Relationship Id="rId2" Type="http://schemas.openxmlformats.org/officeDocument/2006/relationships/hyperlink" Target="http://fr.wikipedia.org/w/index.php?title=Duel_judiciaire&amp;action=edit&amp;redlink=1" TargetMode="External"/><Relationship Id="rId1" Type="http://schemas.openxmlformats.org/officeDocument/2006/relationships/slideLayout" Target="../slideLayouts/slideLayout2.xml"/><Relationship Id="rId6" Type="http://schemas.openxmlformats.org/officeDocument/2006/relationships/hyperlink" Target="http://fr.wikipedia.org/wiki/Ordalie#Typologie" TargetMode="External"/><Relationship Id="rId5" Type="http://schemas.openxmlformats.org/officeDocument/2006/relationships/hyperlink" Target="http://fr.wikipedia.org/wiki/Charlemagne" TargetMode="External"/><Relationship Id="rId4" Type="http://schemas.openxmlformats.org/officeDocument/2006/relationships/hyperlink" Target="http://fr.wikipedia.org/wiki/Reliqu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fr.wikipedia.org/wiki/Concile_de_Valence_(374)" TargetMode="External"/><Relationship Id="rId2" Type="http://schemas.openxmlformats.org/officeDocument/2006/relationships/hyperlink" Target="http://fr.wikipedia.org/wiki/Charlemagne" TargetMode="External"/><Relationship Id="rId1" Type="http://schemas.openxmlformats.org/officeDocument/2006/relationships/slideLayout" Target="../slideLayouts/slideLayout2.xml"/><Relationship Id="rId4" Type="http://schemas.openxmlformats.org/officeDocument/2006/relationships/hyperlink" Target="http://fr.wikipedia.org/wiki/855"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fr.wikipedia.org/wiki/Trait%C3%A9_de_Br%C3%A9tigny" TargetMode="External"/><Relationship Id="rId13" Type="http://schemas.openxmlformats.org/officeDocument/2006/relationships/hyperlink" Target="http://fr.wikipedia.org/wiki/Antonello_Sanseverino" TargetMode="External"/><Relationship Id="rId18" Type="http://schemas.openxmlformats.org/officeDocument/2006/relationships/hyperlink" Target="http://fr.wikipedia.org/wiki/Sigismond_d%27Autriche" TargetMode="External"/><Relationship Id="rId3" Type="http://schemas.openxmlformats.org/officeDocument/2006/relationships/hyperlink" Target="http://fr.wikipedia.org/wiki/Grand_Ferr%C3%A9" TargetMode="External"/><Relationship Id="rId7" Type="http://schemas.openxmlformats.org/officeDocument/2006/relationships/hyperlink" Target="http://fr.wikipedia.org/w/index.php?title=Geoffroy_de_la_Rochefoucauld&amp;action=edit&amp;redlink=1" TargetMode="External"/><Relationship Id="rId12" Type="http://schemas.openxmlformats.org/officeDocument/2006/relationships/hyperlink" Target="http://fr.wikipedia.org/wiki/Sonnenberg_%28Brandebourg%29" TargetMode="External"/><Relationship Id="rId17" Type="http://schemas.openxmlformats.org/officeDocument/2006/relationships/hyperlink" Target="http://fr.wikipedia.org/wiki/Rovereto" TargetMode="External"/><Relationship Id="rId2" Type="http://schemas.openxmlformats.org/officeDocument/2006/relationships/hyperlink" Target="http://fr.wikipedia.org/wiki/Louis_II_de_Bourbon" TargetMode="External"/><Relationship Id="rId16" Type="http://schemas.openxmlformats.org/officeDocument/2006/relationships/hyperlink" Target="http://fr.wikipedia.org/wiki/1487" TargetMode="External"/><Relationship Id="rId1" Type="http://schemas.openxmlformats.org/officeDocument/2006/relationships/slideLayout" Target="../slideLayouts/slideLayout2.xml"/><Relationship Id="rId6" Type="http://schemas.openxmlformats.org/officeDocument/2006/relationships/hyperlink" Target="http://fr.wikipedia.org/wiki/Guerre_de_Cent_Ans" TargetMode="External"/><Relationship Id="rId11" Type="http://schemas.openxmlformats.org/officeDocument/2006/relationships/hyperlink" Target="http://de.wikipedia.org/wiki/Johann_von_Waldburg-Sonnenberg" TargetMode="External"/><Relationship Id="rId5" Type="http://schemas.openxmlformats.org/officeDocument/2006/relationships/hyperlink" Target="http://fr.wikipedia.org/wiki/1385" TargetMode="External"/><Relationship Id="rId15" Type="http://schemas.openxmlformats.org/officeDocument/2006/relationships/hyperlink" Target="http://fr.wikipedia.org/wiki/R%C3%A9publique_de_Venise" TargetMode="External"/><Relationship Id="rId10" Type="http://schemas.openxmlformats.org/officeDocument/2006/relationships/hyperlink" Target="http://fr.wikipedia.org/w/index.php?title=Johann_von_Waldburg-Sonnenberg&amp;action=edit&amp;redlink=1" TargetMode="External"/><Relationship Id="rId4" Type="http://schemas.openxmlformats.org/officeDocument/2006/relationships/hyperlink" Target="http://fr.wikipedia.org/wiki/Verteuil-sur-Charente" TargetMode="External"/><Relationship Id="rId9" Type="http://schemas.openxmlformats.org/officeDocument/2006/relationships/hyperlink" Target="http://fr.wikipedia.org/wiki/Duel_%28combat%29#cite_note-53" TargetMode="External"/><Relationship Id="rId14" Type="http://schemas.openxmlformats.org/officeDocument/2006/relationships/hyperlink" Target="http://fr.wikipedia.org/wiki/Condottiere"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Résumé 1 </a:t>
            </a:r>
            <a:endParaRPr lang="fr-FR" b="1" dirty="0"/>
          </a:p>
        </p:txBody>
      </p:sp>
      <p:sp>
        <p:nvSpPr>
          <p:cNvPr id="3" name="Sous-titre 2"/>
          <p:cNvSpPr>
            <a:spLocks noGrp="1"/>
          </p:cNvSpPr>
          <p:nvPr>
            <p:ph type="subTitle" idx="1"/>
          </p:nvPr>
        </p:nvSpPr>
        <p:spPr/>
        <p:txBody>
          <a:bodyPr/>
          <a:lstStyle/>
          <a:p>
            <a:r>
              <a:rPr lang="fr-FR" dirty="0" smtClean="0"/>
              <a:t>Gaston Bouthoul: Définition de </a:t>
            </a:r>
            <a:r>
              <a:rPr lang="fr-FR" smtClean="0"/>
              <a:t>la guerre </a:t>
            </a:r>
            <a:endParaRPr lang="fr-FR"/>
          </a:p>
        </p:txBody>
      </p:sp>
    </p:spTree>
    <p:extLst>
      <p:ext uri="{BB962C8B-B14F-4D97-AF65-F5344CB8AC3E}">
        <p14:creationId xmlns:p14="http://schemas.microsoft.com/office/powerpoint/2010/main" val="2656317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Repérage des arguments </a:t>
            </a:r>
            <a:endParaRPr lang="fr-FR" b="1" dirty="0"/>
          </a:p>
        </p:txBody>
      </p:sp>
      <p:sp>
        <p:nvSpPr>
          <p:cNvPr id="3" name="Content Placeholder 2"/>
          <p:cNvSpPr>
            <a:spLocks noGrp="1"/>
          </p:cNvSpPr>
          <p:nvPr>
            <p:ph idx="1"/>
          </p:nvPr>
        </p:nvSpPr>
        <p:spPr/>
        <p:txBody>
          <a:bodyPr>
            <a:normAutofit fontScale="92500" lnSpcReduction="20000"/>
          </a:bodyPr>
          <a:lstStyle/>
          <a:p>
            <a:r>
              <a:rPr lang="fr-FR" b="1" dirty="0" smtClean="0"/>
              <a:t>1- N’en pas manquer et bien en cerner la spécificité.</a:t>
            </a:r>
          </a:p>
          <a:p>
            <a:r>
              <a:rPr lang="fr-FR" b="1" dirty="0" smtClean="0"/>
              <a:t>Exemple 1 :  US 1 (la guerre, un phénomène de violence collective) : 3 arguments</a:t>
            </a:r>
          </a:p>
          <a:p>
            <a:pPr lvl="0"/>
            <a:r>
              <a:rPr lang="fr-FR" dirty="0" smtClean="0"/>
              <a:t>A</a:t>
            </a:r>
            <a:r>
              <a:rPr lang="fr-FR" dirty="0"/>
              <a:t>) </a:t>
            </a:r>
            <a:r>
              <a:rPr lang="fr-FR" u="sng" dirty="0"/>
              <a:t>Un phénomène essentiellement collectif, irréductible</a:t>
            </a:r>
            <a:r>
              <a:rPr lang="fr-FR" dirty="0"/>
              <a:t>, quoique certains en disent, </a:t>
            </a:r>
            <a:r>
              <a:rPr lang="fr-FR" u="sng" dirty="0"/>
              <a:t>à  la somme d’exactions individuelles</a:t>
            </a:r>
            <a:r>
              <a:rPr lang="fr-FR" dirty="0"/>
              <a:t>.</a:t>
            </a:r>
          </a:p>
          <a:p>
            <a:r>
              <a:rPr lang="fr-FR" b="1" dirty="0"/>
              <a:t> </a:t>
            </a:r>
            <a:endParaRPr lang="fr-FR" dirty="0"/>
          </a:p>
          <a:p>
            <a:pPr lvl="0"/>
            <a:r>
              <a:rPr lang="fr-FR" dirty="0"/>
              <a:t>B) Quelque soient la taille et la nature, variables, du groupe, c’est  en effet </a:t>
            </a:r>
            <a:r>
              <a:rPr lang="fr-FR" u="sng" dirty="0"/>
              <a:t>comme entité politique qu’il guerroie. </a:t>
            </a:r>
          </a:p>
          <a:p>
            <a:r>
              <a:rPr lang="fr-FR" b="1" dirty="0"/>
              <a:t> </a:t>
            </a:r>
            <a:endParaRPr lang="fr-FR" dirty="0"/>
          </a:p>
          <a:p>
            <a:pPr lvl="0"/>
            <a:r>
              <a:rPr lang="fr-FR" dirty="0"/>
              <a:t>C) Il s’agit donc de défendre une </a:t>
            </a:r>
            <a:r>
              <a:rPr lang="fr-FR" u="sng" dirty="0"/>
              <a:t>cause publique et non des intérêts privés</a:t>
            </a:r>
            <a:r>
              <a:rPr lang="fr-FR" dirty="0"/>
              <a:t>, malgré la confusion toujours possible entre l’Etat et le souverain.</a:t>
            </a:r>
          </a:p>
          <a:p>
            <a:r>
              <a:rPr lang="fr-FR" dirty="0"/>
              <a:t> </a:t>
            </a:r>
          </a:p>
          <a:p>
            <a:endParaRPr lang="fr-FR" b="1" dirty="0"/>
          </a:p>
        </p:txBody>
      </p:sp>
    </p:spTree>
    <p:extLst>
      <p:ext uri="{BB962C8B-B14F-4D97-AF65-F5344CB8AC3E}">
        <p14:creationId xmlns:p14="http://schemas.microsoft.com/office/powerpoint/2010/main" val="2515877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Résumé 1: omission d’un ou de deux des 3 arguments </a:t>
            </a:r>
            <a:endParaRPr lang="fr-FR" b="1" dirty="0"/>
          </a:p>
        </p:txBody>
      </p:sp>
      <p:sp>
        <p:nvSpPr>
          <p:cNvPr id="3" name="Content Placeholder 2"/>
          <p:cNvSpPr>
            <a:spLocks noGrp="1"/>
          </p:cNvSpPr>
          <p:nvPr>
            <p:ph idx="1"/>
          </p:nvPr>
        </p:nvSpPr>
        <p:spPr/>
        <p:txBody>
          <a:bodyPr/>
          <a:lstStyle/>
          <a:p>
            <a:pPr algn="just"/>
            <a:r>
              <a:rPr lang="fr-FR" dirty="0" smtClean="0"/>
              <a:t>« Qu’est-ce que la guerre? Qu’est-ce qui la différencie d’un meurtre, d’un crime?</a:t>
            </a:r>
          </a:p>
          <a:p>
            <a:pPr algn="just"/>
            <a:r>
              <a:rPr lang="fr-FR" dirty="0" smtClean="0"/>
              <a:t>Acte collectif, violent, méthodique, armé et organisé, elle regroupe un collectif gigantesque ou parfois au contraire très réduit, rendant difficile à estimer la notion de guerre.</a:t>
            </a:r>
          </a:p>
          <a:p>
            <a:pPr algn="just"/>
            <a:r>
              <a:rPr lang="fr-FR" dirty="0" smtClean="0"/>
              <a:t>Premièrement elle possède un but commun, une finalité, distincte de celle du crime, défendue par un groupe. L’un possède des intérêts publics et politiques, tandis que pour l’autre, ils restent privés. </a:t>
            </a:r>
            <a:endParaRPr lang="fr-FR" dirty="0"/>
          </a:p>
        </p:txBody>
      </p:sp>
    </p:spTree>
    <p:extLst>
      <p:ext uri="{BB962C8B-B14F-4D97-AF65-F5344CB8AC3E}">
        <p14:creationId xmlns:p14="http://schemas.microsoft.com/office/powerpoint/2010/main" val="249427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Résumé 2 : les arguments sont repérés, mais ils ne sont pas reformulés dans ce qu’ils ont de spécifique</a:t>
            </a:r>
            <a:endParaRPr lang="fr-FR" b="1" dirty="0"/>
          </a:p>
        </p:txBody>
      </p:sp>
      <p:sp>
        <p:nvSpPr>
          <p:cNvPr id="3" name="Content Placeholder 2"/>
          <p:cNvSpPr>
            <a:spLocks noGrp="1"/>
          </p:cNvSpPr>
          <p:nvPr>
            <p:ph idx="1"/>
          </p:nvPr>
        </p:nvSpPr>
        <p:spPr/>
        <p:txBody>
          <a:bodyPr/>
          <a:lstStyle/>
          <a:p>
            <a:pPr algn="just"/>
            <a:r>
              <a:rPr lang="fr-FR" dirty="0" smtClean="0"/>
              <a:t>« Comment définir le « phénomène-guerre »? Bien que certains ne différencient pas les deux notions, la guerre est un phénomène collectif, contrairement aux actes de violence individuels. Elle est caractérisée par la nature et l’intention du groupe qui combat. Aucune contrainte de taille n’est imposée pour celui-ci, mais les finalités du conflit sont à prendre en compte. » </a:t>
            </a:r>
            <a:endParaRPr lang="fr-FR" dirty="0"/>
          </a:p>
        </p:txBody>
      </p:sp>
    </p:spTree>
    <p:extLst>
      <p:ext uri="{BB962C8B-B14F-4D97-AF65-F5344CB8AC3E}">
        <p14:creationId xmlns:p14="http://schemas.microsoft.com/office/powerpoint/2010/main" val="3391780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Proposition de résumé de cette US 1 </a:t>
            </a:r>
            <a:endParaRPr lang="fr-FR" b="1" dirty="0"/>
          </a:p>
        </p:txBody>
      </p:sp>
      <p:sp>
        <p:nvSpPr>
          <p:cNvPr id="3" name="Content Placeholder 2"/>
          <p:cNvSpPr>
            <a:spLocks noGrp="1"/>
          </p:cNvSpPr>
          <p:nvPr>
            <p:ph idx="1"/>
          </p:nvPr>
        </p:nvSpPr>
        <p:spPr/>
        <p:txBody>
          <a:bodyPr/>
          <a:lstStyle/>
          <a:p>
            <a:pPr algn="just"/>
            <a:r>
              <a:rPr lang="fr-FR" dirty="0" smtClean="0"/>
              <a:t>« La </a:t>
            </a:r>
            <a:r>
              <a:rPr lang="fr-FR" dirty="0"/>
              <a:t>guerre se définit d’abord comme une forme de violence collective, irréductible à la somme de voies de faits particuliers. En effet, quelque soient l’importance et la nature du groupe, c’est en tant qu’entité politique qu’il </a:t>
            </a:r>
            <a:r>
              <a:rPr lang="fr-FR" dirty="0" smtClean="0"/>
              <a:t>guerroie. </a:t>
            </a:r>
            <a:r>
              <a:rPr lang="fr-FR" dirty="0"/>
              <a:t>Ce faisant, il défend l’intérêt général du groupe, même si certains monarques ont pu le confondre avec leurs querelles privées</a:t>
            </a:r>
            <a:r>
              <a:rPr lang="fr-FR" dirty="0" smtClean="0"/>
              <a:t>. »</a:t>
            </a:r>
            <a:endParaRPr lang="fr-FR" dirty="0"/>
          </a:p>
          <a:p>
            <a:endParaRPr lang="fr-FR" dirty="0"/>
          </a:p>
        </p:txBody>
      </p:sp>
    </p:spTree>
    <p:extLst>
      <p:ext uri="{BB962C8B-B14F-4D97-AF65-F5344CB8AC3E}">
        <p14:creationId xmlns:p14="http://schemas.microsoft.com/office/powerpoint/2010/main" val="671415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fr-FR" b="1" dirty="0" smtClean="0"/>
              <a:t>Idem pour la 2</a:t>
            </a:r>
            <a:r>
              <a:rPr lang="fr-FR" b="1" baseline="30000" dirty="0" smtClean="0"/>
              <a:t>ème</a:t>
            </a:r>
            <a:r>
              <a:rPr lang="fr-FR" b="1" dirty="0" smtClean="0"/>
              <a:t> US </a:t>
            </a:r>
            <a:r>
              <a:rPr lang="fr-FR" dirty="0"/>
              <a:t/>
            </a:r>
            <a:br>
              <a:rPr lang="fr-FR" dirty="0"/>
            </a:br>
            <a:r>
              <a:rPr lang="fr-FR" b="1" dirty="0" smtClean="0"/>
              <a:t>, qui comprenait 4 arguments </a:t>
            </a:r>
            <a:endParaRPr lang="fr-FR" b="1" dirty="0"/>
          </a:p>
        </p:txBody>
      </p:sp>
      <p:sp>
        <p:nvSpPr>
          <p:cNvPr id="3" name="Content Placeholder 2"/>
          <p:cNvSpPr>
            <a:spLocks noGrp="1"/>
          </p:cNvSpPr>
          <p:nvPr>
            <p:ph idx="1"/>
          </p:nvPr>
        </p:nvSpPr>
        <p:spPr/>
        <p:txBody>
          <a:bodyPr>
            <a:normAutofit fontScale="77500" lnSpcReduction="20000"/>
          </a:bodyPr>
          <a:lstStyle/>
          <a:p>
            <a:r>
              <a:rPr lang="fr-FR" b="1" dirty="0"/>
              <a:t>la guerre, un phénomène juridique structuré </a:t>
            </a:r>
            <a:r>
              <a:rPr lang="fr-FR" b="1" dirty="0" smtClean="0"/>
              <a:t>: l</a:t>
            </a:r>
            <a:r>
              <a:rPr lang="fr-FR" dirty="0" smtClean="0"/>
              <a:t>e </a:t>
            </a:r>
            <a:r>
              <a:rPr lang="fr-FR" dirty="0"/>
              <a:t>droit de la guerre souscrit à un certain nombre de lois. </a:t>
            </a:r>
          </a:p>
          <a:p>
            <a:r>
              <a:rPr lang="fr-FR" b="1" dirty="0"/>
              <a:t> </a:t>
            </a:r>
            <a:endParaRPr lang="fr-FR" dirty="0"/>
          </a:p>
          <a:p>
            <a:pPr lvl="0"/>
            <a:r>
              <a:rPr lang="fr-FR" dirty="0"/>
              <a:t>A</a:t>
            </a:r>
            <a:r>
              <a:rPr lang="fr-FR" dirty="0" smtClean="0"/>
              <a:t>) Tant que </a:t>
            </a:r>
            <a:r>
              <a:rPr lang="fr-FR" u="sng" dirty="0" smtClean="0"/>
              <a:t>dure</a:t>
            </a:r>
            <a:r>
              <a:rPr lang="fr-FR" dirty="0" smtClean="0"/>
              <a:t> la guerre, son </a:t>
            </a:r>
            <a:r>
              <a:rPr lang="fr-FR" u="sng" dirty="0" smtClean="0"/>
              <a:t>droit d’exception </a:t>
            </a:r>
            <a:r>
              <a:rPr lang="fr-FR" dirty="0" smtClean="0"/>
              <a:t>suspend les </a:t>
            </a:r>
            <a:r>
              <a:rPr lang="fr-FR" u="sng" dirty="0" smtClean="0"/>
              <a:t>lois civiles</a:t>
            </a:r>
            <a:r>
              <a:rPr lang="fr-FR" dirty="0" smtClean="0"/>
              <a:t>.</a:t>
            </a:r>
            <a:endParaRPr lang="fr-FR" dirty="0"/>
          </a:p>
          <a:p>
            <a:r>
              <a:rPr lang="fr-FR" b="1" dirty="0"/>
              <a:t> </a:t>
            </a:r>
            <a:endParaRPr lang="fr-FR" dirty="0"/>
          </a:p>
          <a:p>
            <a:pPr lvl="0"/>
            <a:r>
              <a:rPr lang="fr-FR" b="1" dirty="0"/>
              <a:t>B) + </a:t>
            </a:r>
            <a:r>
              <a:rPr lang="fr-FR" dirty="0"/>
              <a:t>que du </a:t>
            </a:r>
            <a:r>
              <a:rPr lang="fr-FR" u="sng" dirty="0"/>
              <a:t>meurtre,</a:t>
            </a:r>
            <a:r>
              <a:rPr lang="fr-FR" dirty="0"/>
              <a:t> elle se rapproche du </a:t>
            </a:r>
            <a:r>
              <a:rPr lang="fr-FR" u="sng" dirty="0"/>
              <a:t>duel,</a:t>
            </a:r>
            <a:r>
              <a:rPr lang="fr-FR" dirty="0"/>
              <a:t> échange de coups </a:t>
            </a:r>
            <a:r>
              <a:rPr lang="fr-FR" u="sng" dirty="0"/>
              <a:t>différé, codifié, </a:t>
            </a:r>
            <a:r>
              <a:rPr lang="fr-FR" dirty="0"/>
              <a:t>ritualisé, civil </a:t>
            </a:r>
            <a:r>
              <a:rPr lang="fr-FR" dirty="0" smtClean="0"/>
              <a:t>:  </a:t>
            </a:r>
            <a:r>
              <a:rPr lang="fr-FR" u="sng" dirty="0"/>
              <a:t>la violence </a:t>
            </a:r>
            <a:r>
              <a:rPr lang="fr-FR" dirty="0"/>
              <a:t>ne s’y déploie que </a:t>
            </a:r>
            <a:r>
              <a:rPr lang="fr-FR" u="sng" dirty="0"/>
              <a:t>ponctuellement et selon un certain nombre de règles</a:t>
            </a:r>
            <a:r>
              <a:rPr lang="fr-FR" u="sng" dirty="0" smtClean="0"/>
              <a:t>.</a:t>
            </a:r>
          </a:p>
          <a:p>
            <a:endParaRPr lang="fr-FR" dirty="0" smtClean="0"/>
          </a:p>
          <a:p>
            <a:r>
              <a:rPr lang="fr-FR" dirty="0" smtClean="0"/>
              <a:t>D) Comme </a:t>
            </a:r>
            <a:r>
              <a:rPr lang="fr-FR" dirty="0"/>
              <a:t>le </a:t>
            </a:r>
            <a:r>
              <a:rPr lang="fr-FR" u="sng" dirty="0"/>
              <a:t>duel judiciaire</a:t>
            </a:r>
            <a:r>
              <a:rPr lang="fr-FR" dirty="0"/>
              <a:t>, </a:t>
            </a:r>
            <a:r>
              <a:rPr lang="fr-FR" dirty="0" smtClean="0"/>
              <a:t>elle est u</a:t>
            </a:r>
            <a:r>
              <a:rPr lang="fr-FR" b="1" dirty="0" smtClean="0"/>
              <a:t>ne </a:t>
            </a:r>
            <a:r>
              <a:rPr lang="fr-FR" b="1" dirty="0"/>
              <a:t>forme de justice </a:t>
            </a:r>
            <a:r>
              <a:rPr lang="fr-FR" b="1" dirty="0" smtClean="0"/>
              <a:t>immanente, qui </a:t>
            </a:r>
            <a:r>
              <a:rPr lang="fr-FR" dirty="0" smtClean="0"/>
              <a:t>s’en </a:t>
            </a:r>
            <a:r>
              <a:rPr lang="fr-FR" dirty="0"/>
              <a:t>remet à la fortune des armes pour </a:t>
            </a:r>
            <a:r>
              <a:rPr lang="fr-FR" u="sng" dirty="0"/>
              <a:t>dire le droit</a:t>
            </a:r>
            <a:r>
              <a:rPr lang="fr-FR" dirty="0" smtClean="0"/>
              <a:t>.</a:t>
            </a:r>
          </a:p>
          <a:p>
            <a:pPr lvl="0"/>
            <a:endParaRPr lang="fr-FR" b="1" dirty="0"/>
          </a:p>
          <a:p>
            <a:r>
              <a:rPr lang="fr-FR" b="1" dirty="0"/>
              <a:t> </a:t>
            </a:r>
            <a:endParaRPr lang="fr-FR" dirty="0"/>
          </a:p>
          <a:p>
            <a:endParaRPr lang="fr-FR" dirty="0"/>
          </a:p>
          <a:p>
            <a:pPr lvl="0"/>
            <a:endParaRPr lang="fr-FR" dirty="0"/>
          </a:p>
          <a:p>
            <a:endParaRPr lang="fr-FR" dirty="0"/>
          </a:p>
        </p:txBody>
      </p:sp>
    </p:spTree>
    <p:extLst>
      <p:ext uri="{BB962C8B-B14F-4D97-AF65-F5344CB8AC3E}">
        <p14:creationId xmlns:p14="http://schemas.microsoft.com/office/powerpoint/2010/main" val="3743184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Résumé élégant, mais qui occulte </a:t>
            </a:r>
            <a:r>
              <a:rPr lang="fr-FR" dirty="0" smtClean="0"/>
              <a:t>1 </a:t>
            </a:r>
            <a:r>
              <a:rPr lang="fr-FR" dirty="0" smtClean="0"/>
              <a:t>argument</a:t>
            </a:r>
            <a:endParaRPr lang="fr-FR" dirty="0"/>
          </a:p>
        </p:txBody>
      </p:sp>
      <p:sp>
        <p:nvSpPr>
          <p:cNvPr id="3" name="Content Placeholder 2"/>
          <p:cNvSpPr>
            <a:spLocks noGrp="1"/>
          </p:cNvSpPr>
          <p:nvPr>
            <p:ph idx="1"/>
          </p:nvPr>
        </p:nvSpPr>
        <p:spPr/>
        <p:txBody>
          <a:bodyPr/>
          <a:lstStyle/>
          <a:p>
            <a:pPr algn="just"/>
            <a:r>
              <a:rPr lang="fr-FR" dirty="0" smtClean="0"/>
              <a:t>« A cela s’ajoute le caractère juridique et organisé de la guerre. Guerre et paix sont deux états qui comportent chacun ses règles, dont la mutation est marquée par des solennités symboliques. Il s’agit d’accords tacites qui donnent des prérogatives aux groupements concernés. Là où l’homicide est la transgression ultime de la loi, il devient un droit, voire un devoir en période de guerre. »</a:t>
            </a:r>
            <a:endParaRPr lang="fr-FR" dirty="0"/>
          </a:p>
        </p:txBody>
      </p:sp>
    </p:spTree>
    <p:extLst>
      <p:ext uri="{BB962C8B-B14F-4D97-AF65-F5344CB8AC3E}">
        <p14:creationId xmlns:p14="http://schemas.microsoft.com/office/powerpoint/2010/main" val="3750795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91" y="541770"/>
            <a:ext cx="10515600" cy="1325563"/>
          </a:xfrm>
        </p:spPr>
        <p:txBody>
          <a:bodyPr/>
          <a:lstStyle/>
          <a:p>
            <a:r>
              <a:rPr lang="fr-FR" b="1" dirty="0" smtClean="0"/>
              <a:t>Pb </a:t>
            </a:r>
            <a:r>
              <a:rPr lang="fr-FR" b="1" dirty="0" err="1" smtClean="0"/>
              <a:t>pr</a:t>
            </a:r>
            <a:r>
              <a:rPr lang="fr-FR" b="1" dirty="0" smtClean="0"/>
              <a:t> beaucoup: que faire de la dernière US ? </a:t>
            </a:r>
            <a:endParaRPr lang="fr-FR" b="1" dirty="0"/>
          </a:p>
        </p:txBody>
      </p:sp>
      <p:sp>
        <p:nvSpPr>
          <p:cNvPr id="3" name="Content Placeholder 2"/>
          <p:cNvSpPr>
            <a:spLocks noGrp="1"/>
          </p:cNvSpPr>
          <p:nvPr>
            <p:ph idx="1"/>
          </p:nvPr>
        </p:nvSpPr>
        <p:spPr/>
        <p:txBody>
          <a:bodyPr/>
          <a:lstStyle/>
          <a:p>
            <a:pPr>
              <a:buFont typeface="Symbol"/>
              <a:buChar char="Þ"/>
            </a:pPr>
            <a:r>
              <a:rPr lang="fr-FR" dirty="0" smtClean="0"/>
              <a:t>Mauvaise solution: l’occulter en trouvant (ce qui est vrai), qu’elle répète beaucoup d’éléments déjà avancés </a:t>
            </a:r>
          </a:p>
          <a:p>
            <a:pPr>
              <a:buFont typeface="Symbol"/>
              <a:buChar char="Þ"/>
            </a:pPr>
            <a:r>
              <a:rPr lang="fr-FR" dirty="0"/>
              <a:t> </a:t>
            </a:r>
            <a:r>
              <a:rPr lang="fr-FR" dirty="0" smtClean="0"/>
              <a:t>Pour éviter d’amputer le texte d’1/4 de son contenu, chercher ce qu’elle apporte de neuf.</a:t>
            </a:r>
            <a:endParaRPr lang="fr-FR" dirty="0"/>
          </a:p>
        </p:txBody>
      </p:sp>
    </p:spTree>
    <p:extLst>
      <p:ext uri="{BB962C8B-B14F-4D97-AF65-F5344CB8AC3E}">
        <p14:creationId xmlns:p14="http://schemas.microsoft.com/office/powerpoint/2010/main" val="532855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Plan de l’US </a:t>
            </a:r>
            <a:r>
              <a:rPr lang="fr-FR" b="1" dirty="0"/>
              <a:t>3</a:t>
            </a:r>
            <a:endParaRPr lang="fr-FR" b="1" dirty="0"/>
          </a:p>
        </p:txBody>
      </p:sp>
      <p:sp>
        <p:nvSpPr>
          <p:cNvPr id="3" name="Content Placeholder 2"/>
          <p:cNvSpPr>
            <a:spLocks noGrp="1"/>
          </p:cNvSpPr>
          <p:nvPr>
            <p:ph idx="1"/>
          </p:nvPr>
        </p:nvSpPr>
        <p:spPr/>
        <p:txBody>
          <a:bodyPr/>
          <a:lstStyle/>
          <a:p>
            <a:pPr lvl="0"/>
            <a:r>
              <a:rPr lang="fr-FR" b="1" dirty="0"/>
              <a:t>II- Une définition de la guerre comme « lutte armée en sanglante entre groupements organisés »</a:t>
            </a:r>
            <a:r>
              <a:rPr lang="fr-FR" dirty="0"/>
              <a:t/>
            </a:r>
            <a:br>
              <a:rPr lang="fr-FR" dirty="0"/>
            </a:br>
            <a:r>
              <a:rPr lang="fr-FR" dirty="0"/>
              <a:t> </a:t>
            </a:r>
            <a:br>
              <a:rPr lang="fr-FR" dirty="0"/>
            </a:br>
            <a:r>
              <a:rPr lang="fr-FR" b="1" dirty="0"/>
              <a:t>1- </a:t>
            </a:r>
            <a:r>
              <a:rPr lang="fr-FR" b="1" dirty="0" smtClean="0"/>
              <a:t>Défaut de cette définition: </a:t>
            </a:r>
            <a:r>
              <a:rPr lang="fr-FR" u="sng" dirty="0" smtClean="0"/>
              <a:t>ne pas s’attacher à ce qui fonde</a:t>
            </a:r>
            <a:r>
              <a:rPr lang="fr-FR" dirty="0" smtClean="0"/>
              <a:t>, avec la </a:t>
            </a:r>
            <a:r>
              <a:rPr lang="fr-FR" u="sng" dirty="0" smtClean="0"/>
              <a:t>cohésion/l’identité </a:t>
            </a:r>
            <a:r>
              <a:rPr lang="fr-FR" dirty="0" smtClean="0"/>
              <a:t>du groupe, les </a:t>
            </a:r>
            <a:r>
              <a:rPr lang="fr-FR" u="sng" dirty="0" smtClean="0"/>
              <a:t>fins dernières de la guerre</a:t>
            </a:r>
            <a:r>
              <a:rPr lang="fr-FR" dirty="0" smtClean="0"/>
              <a:t>. </a:t>
            </a:r>
            <a:endParaRPr lang="fr-FR" dirty="0"/>
          </a:p>
        </p:txBody>
      </p:sp>
    </p:spTree>
    <p:extLst>
      <p:ext uri="{BB962C8B-B14F-4D97-AF65-F5344CB8AC3E}">
        <p14:creationId xmlns:p14="http://schemas.microsoft.com/office/powerpoint/2010/main" val="2550611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lnSpcReduction="10000"/>
          </a:bodyPr>
          <a:lstStyle/>
          <a:p>
            <a:pPr lvl="0"/>
            <a:r>
              <a:rPr lang="fr-FR" i="1" dirty="0"/>
              <a:t>2- </a:t>
            </a:r>
            <a:r>
              <a:rPr lang="fr-FR" b="1" dirty="0" smtClean="0"/>
              <a:t>Qualité: </a:t>
            </a:r>
            <a:r>
              <a:rPr lang="fr-FR" dirty="0" smtClean="0"/>
              <a:t>pointer le « crime organisé » parle droit de la guerre </a:t>
            </a:r>
            <a:r>
              <a:rPr lang="fr-FR" dirty="0" smtClean="0"/>
              <a:t>permet</a:t>
            </a:r>
            <a:r>
              <a:rPr lang="fr-FR" dirty="0"/>
              <a:t> </a:t>
            </a:r>
          </a:p>
          <a:p>
            <a:pPr lvl="0"/>
            <a:r>
              <a:rPr lang="fr-FR" dirty="0"/>
              <a:t>A) </a:t>
            </a:r>
            <a:r>
              <a:rPr lang="fr-FR" dirty="0" smtClean="0"/>
              <a:t>de </a:t>
            </a:r>
            <a:r>
              <a:rPr lang="fr-FR" u="sng" dirty="0" smtClean="0"/>
              <a:t>la distinguer de </a:t>
            </a:r>
            <a:r>
              <a:rPr lang="fr-FR" u="sng" dirty="0" smtClean="0"/>
              <a:t>toutes </a:t>
            </a:r>
            <a:r>
              <a:rPr lang="fr-FR" u="sng" dirty="0"/>
              <a:t>les autres formes </a:t>
            </a:r>
            <a:r>
              <a:rPr lang="fr-FR" u="sng" dirty="0" smtClean="0"/>
              <a:t>d’antagonisme </a:t>
            </a:r>
            <a:r>
              <a:rPr lang="fr-FR" dirty="0" smtClean="0"/>
              <a:t>et de conflit.</a:t>
            </a:r>
            <a:endParaRPr lang="fr-FR" dirty="0"/>
          </a:p>
          <a:p>
            <a:r>
              <a:rPr lang="fr-FR" dirty="0"/>
              <a:t> </a:t>
            </a:r>
          </a:p>
          <a:p>
            <a:pPr lvl="0"/>
            <a:r>
              <a:rPr lang="fr-FR" dirty="0"/>
              <a:t>B) </a:t>
            </a:r>
            <a:r>
              <a:rPr lang="fr-FR" dirty="0" smtClean="0"/>
              <a:t>de </a:t>
            </a:r>
            <a:r>
              <a:rPr lang="fr-FR" u="sng" dirty="0" smtClean="0"/>
              <a:t>mettre en exergue la spécificité du fondement de  ce droit </a:t>
            </a:r>
            <a:r>
              <a:rPr lang="fr-FR" u="sng" dirty="0"/>
              <a:t>de la </a:t>
            </a:r>
            <a:r>
              <a:rPr lang="fr-FR" u="sng" dirty="0" smtClean="0"/>
              <a:t>guerre</a:t>
            </a:r>
            <a:r>
              <a:rPr lang="fr-FR" dirty="0" smtClean="0"/>
              <a:t>: </a:t>
            </a:r>
            <a:r>
              <a:rPr lang="fr-FR" u="sng" dirty="0" smtClean="0"/>
              <a:t>prescrire ce </a:t>
            </a:r>
            <a:r>
              <a:rPr lang="fr-FR" u="sng" dirty="0"/>
              <a:t>que l’ordre pacifique prohibe </a:t>
            </a:r>
            <a:r>
              <a:rPr lang="fr-FR" dirty="0"/>
              <a:t>:</a:t>
            </a:r>
          </a:p>
          <a:p>
            <a:r>
              <a:rPr lang="fr-FR" dirty="0"/>
              <a:t> </a:t>
            </a:r>
          </a:p>
          <a:p>
            <a:pPr lvl="0"/>
            <a:r>
              <a:rPr lang="fr-FR" dirty="0"/>
              <a:t>Le meurtre</a:t>
            </a:r>
          </a:p>
          <a:p>
            <a:pPr lvl="0"/>
            <a:r>
              <a:rPr lang="fr-FR" dirty="0" smtClean="0"/>
              <a:t>La prédation</a:t>
            </a:r>
            <a:endParaRPr lang="fr-FR" dirty="0" smtClean="0"/>
          </a:p>
          <a:p>
            <a:pPr lvl="0"/>
            <a:endParaRPr lang="fr-FR" dirty="0"/>
          </a:p>
          <a:p>
            <a:endParaRPr lang="fr-FR" dirty="0"/>
          </a:p>
        </p:txBody>
      </p:sp>
    </p:spTree>
    <p:extLst>
      <p:ext uri="{BB962C8B-B14F-4D97-AF65-F5344CB8AC3E}">
        <p14:creationId xmlns:p14="http://schemas.microsoft.com/office/powerpoint/2010/main" val="2146104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b="1" dirty="0"/>
              <a:t>Conclusion : la spécificité de la violence guerrière réside dans sa légalité.</a:t>
            </a:r>
            <a:endParaRPr lang="fr-FR" dirty="0"/>
          </a:p>
          <a:p>
            <a:endParaRPr lang="fr-FR" dirty="0"/>
          </a:p>
        </p:txBody>
      </p:sp>
    </p:spTree>
    <p:extLst>
      <p:ext uri="{BB962C8B-B14F-4D97-AF65-F5344CB8AC3E}">
        <p14:creationId xmlns:p14="http://schemas.microsoft.com/office/powerpoint/2010/main" val="2162332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2 points de méthode sur l’esprit et le respect des principes du résumé</a:t>
            </a:r>
            <a:endParaRPr lang="fr-FR" b="1" dirty="0"/>
          </a:p>
        </p:txBody>
      </p:sp>
      <p:sp>
        <p:nvSpPr>
          <p:cNvPr id="3" name="Content Placeholder 2"/>
          <p:cNvSpPr>
            <a:spLocks noGrp="1"/>
          </p:cNvSpPr>
          <p:nvPr>
            <p:ph idx="1"/>
          </p:nvPr>
        </p:nvSpPr>
        <p:spPr/>
        <p:txBody>
          <a:bodyPr/>
          <a:lstStyle/>
          <a:p>
            <a:r>
              <a:rPr lang="fr-FR" b="1" dirty="0" smtClean="0"/>
              <a:t>1- synthèse/ analyse vs résumé </a:t>
            </a:r>
          </a:p>
          <a:p>
            <a:pPr algn="just"/>
            <a:r>
              <a:rPr lang="fr-FR" b="1" dirty="0" smtClean="0"/>
              <a:t>Pour le résumé, ne pas commencer par présenter brièvement l’ensemble de l’argumentation, car c’est autant de mots perdus pour la reformulation de tous les arguments </a:t>
            </a:r>
          </a:p>
          <a:p>
            <a:pPr marL="0" indent="0" algn="just">
              <a:buNone/>
            </a:pPr>
            <a:endParaRPr lang="fr-FR" b="1" dirty="0" smtClean="0"/>
          </a:p>
          <a:p>
            <a:endParaRPr lang="fr-FR" dirty="0"/>
          </a:p>
        </p:txBody>
      </p:sp>
    </p:spTree>
    <p:extLst>
      <p:ext uri="{BB962C8B-B14F-4D97-AF65-F5344CB8AC3E}">
        <p14:creationId xmlns:p14="http://schemas.microsoft.com/office/powerpoint/2010/main" val="3820128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Deux résumés qui ont su tenir compte de cet apport</a:t>
            </a:r>
            <a:endParaRPr lang="fr-FR" b="1" dirty="0"/>
          </a:p>
        </p:txBody>
      </p:sp>
      <p:sp>
        <p:nvSpPr>
          <p:cNvPr id="3" name="Content Placeholder 2"/>
          <p:cNvSpPr>
            <a:spLocks noGrp="1"/>
          </p:cNvSpPr>
          <p:nvPr>
            <p:ph idx="1"/>
          </p:nvPr>
        </p:nvSpPr>
        <p:spPr/>
        <p:txBody>
          <a:bodyPr/>
          <a:lstStyle/>
          <a:p>
            <a:pPr algn="just"/>
            <a:r>
              <a:rPr lang="fr-FR" dirty="0" smtClean="0"/>
              <a:t>« Mais il ne faut pas oublier le caractère armé et sanglant de la guerre, pour différencier la guerre d’autres manifestations ou conflits hostiles ou non. Ensuite, la guerre change temporairement les lois internes: le crime devient obligatoire. Finalement, la guerre est un conflit sanglant, organisé, avec des règles particulières, dépendant du contexte ».</a:t>
            </a:r>
            <a:endParaRPr lang="fr-FR" dirty="0"/>
          </a:p>
        </p:txBody>
      </p:sp>
    </p:spTree>
    <p:extLst>
      <p:ext uri="{BB962C8B-B14F-4D97-AF65-F5344CB8AC3E}">
        <p14:creationId xmlns:p14="http://schemas.microsoft.com/office/powerpoint/2010/main" val="4001403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dirty="0" smtClean="0"/>
              <a:t>« Une dernière spécificité est à soulever; la guerre est toujours sanglante. En cela, elle se différencie des autres formes d’opposition. Pour conclure, la guerre est une lutte armée, sanglante, méthodique, délimitée et variable dans l’espace-temps, comprenant un ‘ état de guerre’ dont le statut juridique légalise le conflit armé et l’homicide organisé ».</a:t>
            </a:r>
            <a:endParaRPr lang="fr-FR" dirty="0"/>
          </a:p>
        </p:txBody>
      </p:sp>
    </p:spTree>
    <p:extLst>
      <p:ext uri="{BB962C8B-B14F-4D97-AF65-F5344CB8AC3E}">
        <p14:creationId xmlns:p14="http://schemas.microsoft.com/office/powerpoint/2010/main" val="3543391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Expression écrite </a:t>
            </a:r>
            <a:endParaRPr lang="fr-FR" b="1" dirty="0"/>
          </a:p>
        </p:txBody>
      </p:sp>
      <p:sp>
        <p:nvSpPr>
          <p:cNvPr id="3" name="Content Placeholder 2"/>
          <p:cNvSpPr>
            <a:spLocks noGrp="1"/>
          </p:cNvSpPr>
          <p:nvPr>
            <p:ph idx="1"/>
          </p:nvPr>
        </p:nvSpPr>
        <p:spPr/>
        <p:txBody>
          <a:bodyPr/>
          <a:lstStyle/>
          <a:p>
            <a:r>
              <a:rPr lang="fr-FR" b="1" dirty="0" smtClean="0"/>
              <a:t>1- Eviter les répétitions </a:t>
            </a:r>
          </a:p>
          <a:p>
            <a:pPr algn="just"/>
            <a:r>
              <a:rPr lang="fr-FR" dirty="0" smtClean="0"/>
              <a:t>« La guerre est un phénomène collectif, d’ensemble, mais la guerre est un crime individuel. La guerre est un acte causé pour aboutir aux finalités fixées. La guerre est un acte d’ensemble qui ne confronte pas forcément de grandes 	armées mais des troupes organisées. Les troupes de guerre sont + ou – nombreuses. La guerre relève de la finalité politique. »</a:t>
            </a:r>
            <a:endParaRPr lang="fr-FR" dirty="0"/>
          </a:p>
        </p:txBody>
      </p:sp>
    </p:spTree>
    <p:extLst>
      <p:ext uri="{BB962C8B-B14F-4D97-AF65-F5344CB8AC3E}">
        <p14:creationId xmlns:p14="http://schemas.microsoft.com/office/powerpoint/2010/main" val="3039982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2- Attention aux reprises nominales </a:t>
            </a:r>
            <a:endParaRPr lang="fr-FR" b="1" dirty="0"/>
          </a:p>
        </p:txBody>
      </p:sp>
      <p:sp>
        <p:nvSpPr>
          <p:cNvPr id="3" name="Content Placeholder 2"/>
          <p:cNvSpPr>
            <a:spLocks noGrp="1"/>
          </p:cNvSpPr>
          <p:nvPr>
            <p:ph idx="1"/>
          </p:nvPr>
        </p:nvSpPr>
        <p:spPr/>
        <p:txBody>
          <a:bodyPr/>
          <a:lstStyle/>
          <a:p>
            <a:endParaRPr lang="fr-FR" dirty="0"/>
          </a:p>
        </p:txBody>
      </p:sp>
    </p:spTree>
    <p:extLst>
      <p:ext uri="{BB962C8B-B14F-4D97-AF65-F5344CB8AC3E}">
        <p14:creationId xmlns:p14="http://schemas.microsoft.com/office/powerpoint/2010/main" val="1075289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3- Attention à la syntaxe</a:t>
            </a:r>
            <a:endParaRPr lang="fr-FR" b="1" dirty="0"/>
          </a:p>
        </p:txBody>
      </p:sp>
      <p:sp>
        <p:nvSpPr>
          <p:cNvPr id="3" name="Content Placeholder 2"/>
          <p:cNvSpPr>
            <a:spLocks noGrp="1"/>
          </p:cNvSpPr>
          <p:nvPr>
            <p:ph idx="1"/>
          </p:nvPr>
        </p:nvSpPr>
        <p:spPr/>
        <p:txBody>
          <a:bodyPr/>
          <a:lstStyle/>
          <a:p>
            <a:r>
              <a:rPr lang="fr-FR" dirty="0" smtClean="0"/>
              <a:t>« Le caractère collectif de la guerre est déterminé par la nature du groupe qui la fait, + ou – évidente à saisir car un Etat fait tout aussi bien ka guerre qu’une simple tribu, ainsi que par l’élément subjectif qui distingue l’</a:t>
            </a:r>
            <a:r>
              <a:rPr lang="fr-FR" dirty="0" err="1" smtClean="0"/>
              <a:t>intréêt</a:t>
            </a:r>
            <a:r>
              <a:rPr lang="fr-FR" dirty="0" smtClean="0"/>
              <a:t> du groupe et l’intérêt personnel. « </a:t>
            </a:r>
            <a:endParaRPr lang="fr-FR" dirty="0"/>
          </a:p>
        </p:txBody>
      </p:sp>
    </p:spTree>
    <p:extLst>
      <p:ext uri="{BB962C8B-B14F-4D97-AF65-F5344CB8AC3E}">
        <p14:creationId xmlns:p14="http://schemas.microsoft.com/office/powerpoint/2010/main" val="3109866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Plan de l’argumentation</a:t>
            </a:r>
            <a:r>
              <a:rPr lang="fr-FR" dirty="0" smtClean="0"/>
              <a:t/>
            </a:r>
            <a:br>
              <a:rPr lang="fr-FR" dirty="0" smtClean="0"/>
            </a:br>
            <a:r>
              <a:rPr lang="fr-FR" b="1" dirty="0" smtClean="0"/>
              <a:t>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pPr lvl="0"/>
            <a:r>
              <a:rPr lang="fr-FR" b="1" dirty="0" smtClean="0"/>
              <a:t>I- 2 </a:t>
            </a:r>
            <a:r>
              <a:rPr lang="fr-FR" b="1" dirty="0"/>
              <a:t>critères définitoires distinguent la guerre des autres formes de conflit.</a:t>
            </a:r>
            <a:endParaRPr lang="fr-FR" dirty="0"/>
          </a:p>
          <a:p>
            <a:r>
              <a:rPr lang="fr-FR" b="1" dirty="0"/>
              <a:t> </a:t>
            </a:r>
            <a:endParaRPr lang="fr-FR" dirty="0"/>
          </a:p>
          <a:p>
            <a:pPr lvl="0"/>
            <a:r>
              <a:rPr lang="fr-FR" b="1" dirty="0" smtClean="0"/>
              <a:t>1- Un </a:t>
            </a:r>
            <a:r>
              <a:rPr lang="fr-FR" b="1" dirty="0"/>
              <a:t>phénomène de violence collective</a:t>
            </a:r>
            <a:endParaRPr lang="fr-FR" dirty="0"/>
          </a:p>
          <a:p>
            <a:r>
              <a:rPr lang="fr-FR" b="1" dirty="0"/>
              <a:t> </a:t>
            </a:r>
            <a:endParaRPr lang="fr-FR" dirty="0"/>
          </a:p>
          <a:p>
            <a:pPr lvl="0"/>
            <a:r>
              <a:rPr lang="fr-FR" dirty="0" smtClean="0"/>
              <a:t>A) Un </a:t>
            </a:r>
            <a:r>
              <a:rPr lang="fr-FR" dirty="0"/>
              <a:t>phénomène essentiellement collectif, irréductible, quoique certains </a:t>
            </a:r>
            <a:r>
              <a:rPr lang="fr-FR" dirty="0" smtClean="0"/>
              <a:t>en disent</a:t>
            </a:r>
            <a:r>
              <a:rPr lang="fr-FR" dirty="0"/>
              <a:t>, à  la somme d’exactions individuelles.</a:t>
            </a:r>
          </a:p>
          <a:p>
            <a:r>
              <a:rPr lang="fr-FR" b="1" dirty="0"/>
              <a:t> </a:t>
            </a:r>
            <a:endParaRPr lang="fr-FR" dirty="0"/>
          </a:p>
          <a:p>
            <a:pPr lvl="0"/>
            <a:r>
              <a:rPr lang="fr-FR" dirty="0" smtClean="0"/>
              <a:t>B) Quelque </a:t>
            </a:r>
            <a:r>
              <a:rPr lang="fr-FR" dirty="0"/>
              <a:t>soient la taille et la nature, variables, du groupe, c’est </a:t>
            </a:r>
            <a:r>
              <a:rPr lang="fr-FR" dirty="0" smtClean="0"/>
              <a:t> en effet comme </a:t>
            </a:r>
            <a:r>
              <a:rPr lang="fr-FR" dirty="0"/>
              <a:t>entité politique qu’il guerroie. </a:t>
            </a:r>
          </a:p>
          <a:p>
            <a:r>
              <a:rPr lang="fr-FR" b="1" dirty="0"/>
              <a:t> </a:t>
            </a:r>
            <a:endParaRPr lang="fr-FR" dirty="0"/>
          </a:p>
          <a:p>
            <a:pPr lvl="0"/>
            <a:r>
              <a:rPr lang="fr-FR" dirty="0" smtClean="0"/>
              <a:t>C) Il </a:t>
            </a:r>
            <a:r>
              <a:rPr lang="fr-FR" dirty="0"/>
              <a:t>s’agit donc de défendre une cause publique et non des intérêts privés, malgré la confusion toujours possible entre l’Etat et le souverain.</a:t>
            </a:r>
          </a:p>
          <a:p>
            <a:r>
              <a:rPr lang="fr-FR" dirty="0"/>
              <a:t> </a:t>
            </a:r>
          </a:p>
          <a:p>
            <a:endParaRPr lang="fr-FR" dirty="0"/>
          </a:p>
        </p:txBody>
      </p:sp>
    </p:spTree>
    <p:extLst>
      <p:ext uri="{BB962C8B-B14F-4D97-AF65-F5344CB8AC3E}">
        <p14:creationId xmlns:p14="http://schemas.microsoft.com/office/powerpoint/2010/main" val="204504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heel(1)">
                                      <p:cBhvr>
                                        <p:cTn id="31" dur="2000"/>
                                        <p:tgtEl>
                                          <p:spTgt spid="3">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arn(inVertic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t>2- Un phénomène juridique structuré</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pPr lvl="0"/>
            <a:r>
              <a:rPr lang="fr-FR" dirty="0" smtClean="0"/>
              <a:t>A</a:t>
            </a:r>
            <a:r>
              <a:rPr lang="fr-FR" dirty="0"/>
              <a:t>) Tant que </a:t>
            </a:r>
            <a:r>
              <a:rPr lang="fr-FR" u="sng" dirty="0"/>
              <a:t>dure</a:t>
            </a:r>
            <a:r>
              <a:rPr lang="fr-FR" dirty="0"/>
              <a:t> la guerre, son </a:t>
            </a:r>
            <a:r>
              <a:rPr lang="fr-FR" u="sng" dirty="0"/>
              <a:t>droit d’exception </a:t>
            </a:r>
            <a:r>
              <a:rPr lang="fr-FR" dirty="0"/>
              <a:t>suspend les </a:t>
            </a:r>
            <a:r>
              <a:rPr lang="fr-FR" u="sng" dirty="0"/>
              <a:t>lois civiles</a:t>
            </a:r>
            <a:r>
              <a:rPr lang="fr-FR" dirty="0"/>
              <a:t>.</a:t>
            </a:r>
          </a:p>
          <a:p>
            <a:r>
              <a:rPr lang="fr-FR" b="1" dirty="0"/>
              <a:t> </a:t>
            </a:r>
            <a:endParaRPr lang="fr-FR" dirty="0"/>
          </a:p>
          <a:p>
            <a:pPr lvl="0"/>
            <a:r>
              <a:rPr lang="fr-FR" b="1" dirty="0"/>
              <a:t>B) + </a:t>
            </a:r>
            <a:r>
              <a:rPr lang="fr-FR" dirty="0"/>
              <a:t>que du </a:t>
            </a:r>
            <a:r>
              <a:rPr lang="fr-FR" u="sng" dirty="0"/>
              <a:t>meurtre,</a:t>
            </a:r>
            <a:r>
              <a:rPr lang="fr-FR" dirty="0"/>
              <a:t> elle se rapproche du </a:t>
            </a:r>
            <a:r>
              <a:rPr lang="fr-FR" u="sng" dirty="0"/>
              <a:t>duel,</a:t>
            </a:r>
            <a:r>
              <a:rPr lang="fr-FR" dirty="0"/>
              <a:t> échange de coups </a:t>
            </a:r>
            <a:r>
              <a:rPr lang="fr-FR" u="sng" dirty="0"/>
              <a:t>différé, codifié, </a:t>
            </a:r>
            <a:r>
              <a:rPr lang="fr-FR" dirty="0"/>
              <a:t>ritualisé, civil :  </a:t>
            </a:r>
            <a:r>
              <a:rPr lang="fr-FR" u="sng" dirty="0"/>
              <a:t>la violence </a:t>
            </a:r>
            <a:r>
              <a:rPr lang="fr-FR" dirty="0"/>
              <a:t>ne s’y déploie que </a:t>
            </a:r>
            <a:r>
              <a:rPr lang="fr-FR" u="sng" dirty="0"/>
              <a:t>ponctuellement et selon un certain nombre de règles.</a:t>
            </a:r>
          </a:p>
          <a:p>
            <a:endParaRPr lang="fr-FR" dirty="0"/>
          </a:p>
          <a:p>
            <a:r>
              <a:rPr lang="fr-FR" dirty="0" smtClean="0"/>
              <a:t>C) </a:t>
            </a:r>
            <a:r>
              <a:rPr lang="fr-FR" dirty="0"/>
              <a:t>Comme le </a:t>
            </a:r>
            <a:r>
              <a:rPr lang="fr-FR" u="sng" dirty="0"/>
              <a:t>duel judiciaire</a:t>
            </a:r>
            <a:r>
              <a:rPr lang="fr-FR" dirty="0"/>
              <a:t>, elle est u</a:t>
            </a:r>
            <a:r>
              <a:rPr lang="fr-FR" b="1" dirty="0"/>
              <a:t>ne forme de justice immanente, qui </a:t>
            </a:r>
            <a:r>
              <a:rPr lang="fr-FR" dirty="0"/>
              <a:t>s’en remet à la fortune des armes pour </a:t>
            </a:r>
            <a:r>
              <a:rPr lang="fr-FR" u="sng" dirty="0"/>
              <a:t>dire le droit</a:t>
            </a:r>
            <a:r>
              <a:rPr lang="fr-FR" dirty="0"/>
              <a:t>.</a:t>
            </a:r>
          </a:p>
          <a:p>
            <a:endParaRPr lang="fr-FR" dirty="0"/>
          </a:p>
        </p:txBody>
      </p:sp>
    </p:spTree>
    <p:extLst>
      <p:ext uri="{BB962C8B-B14F-4D97-AF65-F5344CB8AC3E}">
        <p14:creationId xmlns:p14="http://schemas.microsoft.com/office/powerpoint/2010/main" val="31740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t>II- Une définition de la guerre comme « lutte armée en sanglante entre groupements organisés »</a:t>
            </a:r>
            <a:r>
              <a:rPr lang="fr-FR" dirty="0" smtClean="0"/>
              <a:t/>
            </a:r>
            <a:br>
              <a:rPr lang="fr-FR" dirty="0" smtClean="0"/>
            </a:br>
            <a:r>
              <a:rPr lang="fr-FR" dirty="0" smtClean="0"/>
              <a:t> </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lvl="0"/>
            <a:r>
              <a:rPr lang="fr-FR" b="1" dirty="0"/>
              <a:t>1- Défaut de cette définition: </a:t>
            </a:r>
            <a:r>
              <a:rPr lang="fr-FR" u="sng" dirty="0"/>
              <a:t>ne pas s’attacher à ce qui fonde</a:t>
            </a:r>
            <a:r>
              <a:rPr lang="fr-FR" dirty="0"/>
              <a:t>, avec la </a:t>
            </a:r>
            <a:r>
              <a:rPr lang="fr-FR" u="sng" dirty="0"/>
              <a:t>cohésion/l’identité </a:t>
            </a:r>
            <a:r>
              <a:rPr lang="fr-FR" dirty="0"/>
              <a:t>du groupe, les </a:t>
            </a:r>
            <a:r>
              <a:rPr lang="fr-FR" u="sng" dirty="0"/>
              <a:t>fins dernières de la guerre</a:t>
            </a:r>
            <a:r>
              <a:rPr lang="fr-FR" dirty="0"/>
              <a:t>. </a:t>
            </a:r>
            <a:endParaRPr lang="fr-FR" dirty="0" smtClean="0"/>
          </a:p>
          <a:p>
            <a:pPr lvl="0"/>
            <a:endParaRPr lang="fr-FR" dirty="0" smtClean="0"/>
          </a:p>
          <a:p>
            <a:pPr lvl="0"/>
            <a:r>
              <a:rPr lang="fr-FR" i="1" dirty="0"/>
              <a:t>2- </a:t>
            </a:r>
            <a:r>
              <a:rPr lang="fr-FR" b="1" dirty="0"/>
              <a:t>Qualité: </a:t>
            </a:r>
            <a:r>
              <a:rPr lang="fr-FR" dirty="0"/>
              <a:t>pointer le « crime organisé » parle droit de la guerre permet </a:t>
            </a:r>
          </a:p>
          <a:p>
            <a:pPr lvl="0"/>
            <a:r>
              <a:rPr lang="fr-FR" dirty="0"/>
              <a:t>A) de </a:t>
            </a:r>
            <a:r>
              <a:rPr lang="fr-FR" u="sng" dirty="0"/>
              <a:t>la distinguer de toutes les autres formes d’antagonisme </a:t>
            </a:r>
            <a:r>
              <a:rPr lang="fr-FR" dirty="0"/>
              <a:t>et de conflit.</a:t>
            </a:r>
          </a:p>
          <a:p>
            <a:r>
              <a:rPr lang="fr-FR" dirty="0"/>
              <a:t> </a:t>
            </a:r>
          </a:p>
          <a:p>
            <a:pPr lvl="0"/>
            <a:r>
              <a:rPr lang="fr-FR" dirty="0"/>
              <a:t>B) de </a:t>
            </a:r>
            <a:r>
              <a:rPr lang="fr-FR" u="sng" dirty="0"/>
              <a:t>mettre en exergue la spécificité du fondement de  ce droit de la guerre</a:t>
            </a:r>
            <a:r>
              <a:rPr lang="fr-FR" dirty="0"/>
              <a:t>: </a:t>
            </a:r>
            <a:r>
              <a:rPr lang="fr-FR" u="sng" dirty="0"/>
              <a:t>prescrire ce que l’ordre pacifique prohibe </a:t>
            </a:r>
            <a:r>
              <a:rPr lang="fr-FR" dirty="0"/>
              <a:t>:</a:t>
            </a:r>
          </a:p>
          <a:p>
            <a:r>
              <a:rPr lang="fr-FR" dirty="0"/>
              <a:t> </a:t>
            </a:r>
          </a:p>
          <a:p>
            <a:pPr lvl="0"/>
            <a:r>
              <a:rPr lang="fr-FR" dirty="0"/>
              <a:t>Le meurtre</a:t>
            </a:r>
          </a:p>
          <a:p>
            <a:pPr lvl="0"/>
            <a:r>
              <a:rPr lang="fr-FR" dirty="0"/>
              <a:t>La prédation</a:t>
            </a:r>
          </a:p>
          <a:p>
            <a:pPr lvl="0"/>
            <a:endParaRPr lang="fr-FR" dirty="0"/>
          </a:p>
          <a:p>
            <a:endParaRPr lang="fr-FR" dirty="0"/>
          </a:p>
        </p:txBody>
      </p:sp>
    </p:spTree>
    <p:extLst>
      <p:ext uri="{BB962C8B-B14F-4D97-AF65-F5344CB8AC3E}">
        <p14:creationId xmlns:p14="http://schemas.microsoft.com/office/powerpoint/2010/main" val="186148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92500"/>
          </a:bodyPr>
          <a:lstStyle/>
          <a:p>
            <a:pPr lvl="0"/>
            <a:r>
              <a:rPr lang="fr-FR" i="1" dirty="0"/>
              <a:t>2- Nouveau trait discriminatoire : </a:t>
            </a:r>
            <a:r>
              <a:rPr lang="fr-FR" b="1" i="1" dirty="0"/>
              <a:t>un conflit sanglant et armé</a:t>
            </a:r>
            <a:endParaRPr lang="fr-FR" i="1" dirty="0"/>
          </a:p>
          <a:p>
            <a:r>
              <a:rPr lang="fr-FR" dirty="0"/>
              <a:t> </a:t>
            </a:r>
          </a:p>
          <a:p>
            <a:pPr lvl="0"/>
            <a:r>
              <a:rPr lang="fr-FR" dirty="0"/>
              <a:t>A) Contrairement à toutes les autres formes de rivalités ou de menaces</a:t>
            </a:r>
          </a:p>
          <a:p>
            <a:r>
              <a:rPr lang="fr-FR" dirty="0"/>
              <a:t> </a:t>
            </a:r>
          </a:p>
          <a:p>
            <a:pPr lvl="0"/>
            <a:r>
              <a:rPr lang="fr-FR" dirty="0"/>
              <a:t>B) Conséquence : le droit de la guerre rend licite ce que l’ordre pacifique prohibe :</a:t>
            </a:r>
          </a:p>
          <a:p>
            <a:r>
              <a:rPr lang="fr-FR" dirty="0"/>
              <a:t> </a:t>
            </a:r>
          </a:p>
          <a:p>
            <a:pPr lvl="0"/>
            <a:r>
              <a:rPr lang="fr-FR" dirty="0"/>
              <a:t>Le meurtre</a:t>
            </a:r>
          </a:p>
          <a:p>
            <a:pPr lvl="0"/>
            <a:r>
              <a:rPr lang="fr-FR" dirty="0"/>
              <a:t>Le vol</a:t>
            </a:r>
          </a:p>
        </p:txBody>
      </p:sp>
    </p:spTree>
    <p:extLst>
      <p:ext uri="{BB962C8B-B14F-4D97-AF65-F5344CB8AC3E}">
        <p14:creationId xmlns:p14="http://schemas.microsoft.com/office/powerpoint/2010/main" val="2662432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Conclusion : la spécificité de la violence guerrière réside dans sa légalité.</a:t>
            </a:r>
            <a:endParaRPr lang="fr-FR" dirty="0" smtClean="0"/>
          </a:p>
          <a:p>
            <a:endParaRPr lang="fr-FR" dirty="0"/>
          </a:p>
        </p:txBody>
      </p:sp>
    </p:spTree>
    <p:extLst>
      <p:ext uri="{BB962C8B-B14F-4D97-AF65-F5344CB8AC3E}">
        <p14:creationId xmlns:p14="http://schemas.microsoft.com/office/powerpoint/2010/main" val="956293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Exemple 1 </a:t>
            </a:r>
            <a:endParaRPr lang="fr-FR" dirty="0"/>
          </a:p>
        </p:txBody>
      </p:sp>
      <p:sp>
        <p:nvSpPr>
          <p:cNvPr id="3" name="Content Placeholder 2"/>
          <p:cNvSpPr>
            <a:spLocks noGrp="1"/>
          </p:cNvSpPr>
          <p:nvPr>
            <p:ph idx="1"/>
          </p:nvPr>
        </p:nvSpPr>
        <p:spPr/>
        <p:txBody>
          <a:bodyPr/>
          <a:lstStyle/>
          <a:p>
            <a:r>
              <a:rPr lang="fr-FR" dirty="0" smtClean="0"/>
              <a:t>« Délimiter la notion de « phénomène de guerre » en tant que lutte armée et sanglante entre groupements organisés signifie mettre en exergue ses caractéristiques intrinsèques, Associer et réduire la guerre à un acte de violence </a:t>
            </a:r>
            <a:r>
              <a:rPr lang="fr-FR" dirty="0" err="1" smtClean="0"/>
              <a:t>dualisée</a:t>
            </a:r>
            <a:r>
              <a:rPr lang="fr-FR" dirty="0" smtClean="0"/>
              <a:t> est une méprise »= 28 mots qui manqueront dans le résumé des US, </a:t>
            </a:r>
            <a:endParaRPr lang="fr-FR" dirty="0"/>
          </a:p>
        </p:txBody>
      </p:sp>
    </p:spTree>
    <p:extLst>
      <p:ext uri="{BB962C8B-B14F-4D97-AF65-F5344CB8AC3E}">
        <p14:creationId xmlns:p14="http://schemas.microsoft.com/office/powerpoint/2010/main" val="3086587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Proposition de résumé</a:t>
            </a:r>
            <a:r>
              <a:rPr lang="fr-FR" dirty="0"/>
              <a:t/>
            </a:r>
            <a:br>
              <a:rPr lang="fr-FR" dirty="0"/>
            </a:br>
            <a:endParaRPr lang="fr-FR" dirty="0"/>
          </a:p>
        </p:txBody>
      </p:sp>
      <p:sp>
        <p:nvSpPr>
          <p:cNvPr id="3" name="Content Placeholder 2"/>
          <p:cNvSpPr>
            <a:spLocks noGrp="1"/>
          </p:cNvSpPr>
          <p:nvPr>
            <p:ph idx="1"/>
          </p:nvPr>
        </p:nvSpPr>
        <p:spPr/>
        <p:txBody>
          <a:bodyPr>
            <a:normAutofit/>
          </a:bodyPr>
          <a:lstStyle/>
          <a:p>
            <a:r>
              <a:rPr lang="fr-FR" b="1" dirty="0"/>
              <a:t> </a:t>
            </a:r>
            <a:endParaRPr lang="fr-FR" dirty="0"/>
          </a:p>
          <a:p>
            <a:pPr algn="just"/>
            <a:r>
              <a:rPr lang="fr-FR" dirty="0"/>
              <a:t>La guerre se définit d’abord comme une forme </a:t>
            </a:r>
            <a:r>
              <a:rPr lang="fr-FR" dirty="0" smtClean="0"/>
              <a:t>de/ </a:t>
            </a:r>
            <a:r>
              <a:rPr lang="fr-FR" dirty="0"/>
              <a:t>violence collective, irréductible </a:t>
            </a:r>
            <a:r>
              <a:rPr lang="fr-FR" dirty="0" smtClean="0"/>
              <a:t>à </a:t>
            </a:r>
            <a:r>
              <a:rPr lang="fr-FR" dirty="0"/>
              <a:t>la somme de voies de </a:t>
            </a:r>
            <a:r>
              <a:rPr lang="fr-FR" dirty="0" smtClean="0"/>
              <a:t>faits/ </a:t>
            </a:r>
            <a:r>
              <a:rPr lang="fr-FR" dirty="0"/>
              <a:t>particuliers. En effet, quelque soient l’importance et </a:t>
            </a:r>
            <a:r>
              <a:rPr lang="fr-FR" dirty="0" smtClean="0"/>
              <a:t>la </a:t>
            </a:r>
            <a:r>
              <a:rPr lang="fr-FR" dirty="0" smtClean="0"/>
              <a:t>nature/ </a:t>
            </a:r>
            <a:r>
              <a:rPr lang="fr-FR" dirty="0"/>
              <a:t>du groupe, c’est en tant qu’entité politique </a:t>
            </a:r>
            <a:r>
              <a:rPr lang="fr-FR" dirty="0" err="1" smtClean="0"/>
              <a:t>qu</a:t>
            </a:r>
            <a:r>
              <a:rPr lang="fr-FR" dirty="0" smtClean="0"/>
              <a:t>/’il </a:t>
            </a:r>
            <a:r>
              <a:rPr lang="fr-FR" dirty="0"/>
              <a:t>se bat. Ce faisant, il </a:t>
            </a:r>
            <a:r>
              <a:rPr lang="fr-FR" dirty="0" smtClean="0"/>
              <a:t>défend </a:t>
            </a:r>
            <a:r>
              <a:rPr lang="fr-FR" dirty="0"/>
              <a:t>l’intérêt </a:t>
            </a:r>
            <a:r>
              <a:rPr lang="fr-FR" dirty="0" smtClean="0"/>
              <a:t>général// </a:t>
            </a:r>
            <a:r>
              <a:rPr lang="fr-FR" dirty="0"/>
              <a:t>du groupe, même si certains monarques ont pu le </a:t>
            </a:r>
            <a:r>
              <a:rPr lang="fr-FR" dirty="0" smtClean="0"/>
              <a:t>confondre/ </a:t>
            </a:r>
            <a:r>
              <a:rPr lang="fr-FR" dirty="0"/>
              <a:t>avec leurs querelles privées.</a:t>
            </a:r>
          </a:p>
          <a:p>
            <a:endParaRPr lang="fr-FR" dirty="0"/>
          </a:p>
        </p:txBody>
      </p:sp>
    </p:spTree>
    <p:extLst>
      <p:ext uri="{BB962C8B-B14F-4D97-AF65-F5344CB8AC3E}">
        <p14:creationId xmlns:p14="http://schemas.microsoft.com/office/powerpoint/2010/main" val="850806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a:bodyPr>
          <a:lstStyle/>
          <a:p>
            <a:pPr algn="just"/>
            <a:r>
              <a:rPr lang="fr-FR" dirty="0"/>
              <a:t>La guerre est par ailleurs </a:t>
            </a:r>
            <a:r>
              <a:rPr lang="fr-FR" dirty="0" smtClean="0"/>
              <a:t>un/ </a:t>
            </a:r>
            <a:r>
              <a:rPr lang="fr-FR" dirty="0"/>
              <a:t>combat armé et régulé. </a:t>
            </a:r>
            <a:r>
              <a:rPr lang="fr-FR" dirty="0" smtClean="0"/>
              <a:t>Tant que dure « l’état de/ guerre », des lois d’exception suspendent en effet </a:t>
            </a:r>
            <a:r>
              <a:rPr lang="fr-FR" dirty="0" smtClean="0"/>
              <a:t>les lois/ civiles. C</a:t>
            </a:r>
            <a:r>
              <a:rPr lang="fr-FR" dirty="0" smtClean="0"/>
              <a:t>ontrairement </a:t>
            </a:r>
            <a:r>
              <a:rPr lang="fr-FR" dirty="0"/>
              <a:t>au meurtre, anomique, et à </a:t>
            </a:r>
            <a:r>
              <a:rPr lang="fr-FR" dirty="0" smtClean="0"/>
              <a:t>l’instar du// </a:t>
            </a:r>
            <a:r>
              <a:rPr lang="fr-FR" dirty="0"/>
              <a:t>duel, codifié et dilatoire, </a:t>
            </a:r>
            <a:r>
              <a:rPr lang="fr-FR" dirty="0" smtClean="0"/>
              <a:t>le droit de la guerre n’/est cependant </a:t>
            </a:r>
            <a:r>
              <a:rPr lang="fr-FR" dirty="0"/>
              <a:t>pas pugilat, mais violence ponctuelle et </a:t>
            </a:r>
            <a:r>
              <a:rPr lang="fr-FR" dirty="0" smtClean="0"/>
              <a:t>ciblée</a:t>
            </a:r>
            <a:r>
              <a:rPr lang="fr-FR" dirty="0"/>
              <a:t>. </a:t>
            </a:r>
            <a:r>
              <a:rPr lang="fr-FR" dirty="0" smtClean="0"/>
              <a:t>Justice/ </a:t>
            </a:r>
            <a:r>
              <a:rPr lang="fr-FR" dirty="0"/>
              <a:t>immanente, la fortune des armes fonde </a:t>
            </a:r>
            <a:r>
              <a:rPr lang="fr-FR" dirty="0" smtClean="0"/>
              <a:t>enfin </a:t>
            </a:r>
            <a:r>
              <a:rPr lang="fr-FR" dirty="0"/>
              <a:t>le droit</a:t>
            </a:r>
            <a:r>
              <a:rPr lang="fr-FR" dirty="0" smtClean="0"/>
              <a:t>.</a:t>
            </a:r>
            <a:endParaRPr lang="fr-FR" dirty="0"/>
          </a:p>
        </p:txBody>
      </p:sp>
    </p:spTree>
    <p:extLst>
      <p:ext uri="{BB962C8B-B14F-4D97-AF65-F5344CB8AC3E}">
        <p14:creationId xmlns:p14="http://schemas.microsoft.com/office/powerpoint/2010/main" val="2077654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a:bodyPr>
          <a:lstStyle/>
          <a:p>
            <a:pPr algn="just"/>
            <a:r>
              <a:rPr lang="fr-FR" dirty="0" smtClean="0"/>
              <a:t>Notre/ </a:t>
            </a:r>
            <a:r>
              <a:rPr lang="fr-FR" dirty="0"/>
              <a:t>définition de la guerre comme conflit militaire et </a:t>
            </a:r>
            <a:r>
              <a:rPr lang="fr-FR" dirty="0" smtClean="0"/>
              <a:t>meurtrier  ne/ s’attache donc pas à </a:t>
            </a:r>
            <a:r>
              <a:rPr lang="fr-FR" dirty="0"/>
              <a:t>la nature, </a:t>
            </a:r>
            <a:r>
              <a:rPr lang="fr-FR" dirty="0" smtClean="0"/>
              <a:t>extrêmement </a:t>
            </a:r>
            <a:r>
              <a:rPr lang="fr-FR" dirty="0"/>
              <a:t>disparate, </a:t>
            </a:r>
            <a:r>
              <a:rPr lang="fr-FR" dirty="0" smtClean="0"/>
              <a:t>des// groupes en conflit, et encore moins à ce qui fédère leurs/ buts de guerre. Mais en pointant le fondement de son/ droit: le meurtre organisé, elle distingue </a:t>
            </a:r>
            <a:r>
              <a:rPr lang="fr-FR" dirty="0"/>
              <a:t>la guerre </a:t>
            </a:r>
            <a:r>
              <a:rPr lang="fr-FR" dirty="0" smtClean="0"/>
              <a:t>de toutes/ </a:t>
            </a:r>
            <a:r>
              <a:rPr lang="fr-FR" dirty="0"/>
              <a:t>les </a:t>
            </a:r>
            <a:r>
              <a:rPr lang="fr-FR" dirty="0" smtClean="0"/>
              <a:t>autres </a:t>
            </a:r>
            <a:r>
              <a:rPr lang="fr-FR" dirty="0"/>
              <a:t>formes </a:t>
            </a:r>
            <a:r>
              <a:rPr lang="fr-FR" dirty="0" smtClean="0"/>
              <a:t>d’antagonismes et met en exergue la/ prescription de ce que toute société prohibe: le </a:t>
            </a:r>
            <a:r>
              <a:rPr lang="fr-FR" dirty="0"/>
              <a:t>meurtre et </a:t>
            </a:r>
            <a:r>
              <a:rPr lang="fr-FR" dirty="0" smtClean="0"/>
              <a:t>la rapine. </a:t>
            </a:r>
            <a:r>
              <a:rPr lang="fr-FR" dirty="0"/>
              <a:t>(</a:t>
            </a:r>
            <a:r>
              <a:rPr lang="fr-FR" dirty="0" smtClean="0"/>
              <a:t>202 mots) </a:t>
            </a:r>
            <a:endParaRPr lang="fr-FR" dirty="0"/>
          </a:p>
          <a:p>
            <a:endParaRPr lang="fr-FR" dirty="0"/>
          </a:p>
          <a:p>
            <a:endParaRPr lang="fr-FR" dirty="0"/>
          </a:p>
        </p:txBody>
      </p:sp>
    </p:spTree>
    <p:extLst>
      <p:ext uri="{BB962C8B-B14F-4D97-AF65-F5344CB8AC3E}">
        <p14:creationId xmlns:p14="http://schemas.microsoft.com/office/powerpoint/2010/main" val="2581758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Prolongement 1: le duel judiciaire au Moyen-âge </a:t>
            </a:r>
            <a:endParaRPr lang="fr-FR" b="1" dirty="0"/>
          </a:p>
        </p:txBody>
      </p:sp>
      <p:sp>
        <p:nvSpPr>
          <p:cNvPr id="3" name="Content Placeholder 2"/>
          <p:cNvSpPr>
            <a:spLocks noGrp="1"/>
          </p:cNvSpPr>
          <p:nvPr>
            <p:ph idx="1"/>
          </p:nvPr>
        </p:nvSpPr>
        <p:spPr/>
        <p:txBody>
          <a:bodyPr>
            <a:normAutofit fontScale="92500"/>
          </a:bodyPr>
          <a:lstStyle/>
          <a:p>
            <a:r>
              <a:rPr lang="fr-FR" dirty="0" smtClean="0"/>
              <a:t>Le </a:t>
            </a:r>
            <a:r>
              <a:rPr lang="fr-FR" dirty="0">
                <a:hlinkClick r:id="rId2" tooltip="Duel judiciaire (page inexistante)"/>
              </a:rPr>
              <a:t>duel judiciaire</a:t>
            </a:r>
            <a:r>
              <a:rPr lang="fr-FR" dirty="0"/>
              <a:t> </a:t>
            </a:r>
            <a:r>
              <a:rPr lang="fr-FR" dirty="0" smtClean="0"/>
              <a:t>, une </a:t>
            </a:r>
            <a:r>
              <a:rPr lang="fr-FR" dirty="0"/>
              <a:t>des </a:t>
            </a:r>
            <a:r>
              <a:rPr lang="fr-FR" dirty="0" smtClean="0"/>
              <a:t>formes </a:t>
            </a:r>
            <a:r>
              <a:rPr lang="fr-FR" dirty="0"/>
              <a:t>du « Jugement de Dieu », </a:t>
            </a:r>
            <a:r>
              <a:rPr lang="fr-FR" dirty="0" smtClean="0"/>
              <a:t>comprend</a:t>
            </a:r>
            <a:r>
              <a:rPr lang="fr-FR" dirty="0"/>
              <a:t> :</a:t>
            </a:r>
          </a:p>
          <a:p>
            <a:r>
              <a:rPr lang="fr-FR" dirty="0"/>
              <a:t>le serment purgatoire : l'accusé prend Dieu à témoin de la justesse de ses paroles. Il prête alors serment sur la </a:t>
            </a:r>
            <a:r>
              <a:rPr lang="fr-FR" dirty="0">
                <a:hlinkClick r:id="rId3" tooltip="Bible"/>
              </a:rPr>
              <a:t>Bible</a:t>
            </a:r>
            <a:r>
              <a:rPr lang="fr-FR" dirty="0"/>
              <a:t> ou sur des </a:t>
            </a:r>
            <a:r>
              <a:rPr lang="fr-FR" dirty="0">
                <a:hlinkClick r:id="rId4" tooltip="Relique"/>
              </a:rPr>
              <a:t>reliques</a:t>
            </a:r>
            <a:r>
              <a:rPr lang="fr-FR" dirty="0"/>
              <a:t> de saints, en présence de </a:t>
            </a:r>
            <a:r>
              <a:rPr lang="fr-FR" dirty="0" err="1"/>
              <a:t>co</a:t>
            </a:r>
            <a:r>
              <a:rPr lang="fr-FR" dirty="0"/>
              <a:t>-jureurs (qui témoignent de sa bonne foi). Jurer devant Dieu permettait de se « purger » de l'accusation. Être parjure était puni de l'amputation de la main droite sous </a:t>
            </a:r>
            <a:r>
              <a:rPr lang="fr-FR" dirty="0">
                <a:hlinkClick r:id="rId5" tooltip="Charlemagne"/>
              </a:rPr>
              <a:t>Charlemagne</a:t>
            </a:r>
            <a:r>
              <a:rPr lang="fr-FR" dirty="0"/>
              <a:t>. </a:t>
            </a:r>
            <a:endParaRPr lang="fr-FR" dirty="0" smtClean="0"/>
          </a:p>
          <a:p>
            <a:r>
              <a:rPr lang="fr-FR" dirty="0" smtClean="0"/>
              <a:t>le </a:t>
            </a:r>
            <a:r>
              <a:rPr lang="fr-FR" dirty="0"/>
              <a:t>duel judiciaire (type d'</a:t>
            </a:r>
            <a:r>
              <a:rPr lang="fr-FR" dirty="0">
                <a:hlinkClick r:id="rId6" tooltip="Ordalie"/>
              </a:rPr>
              <a:t>ordalie </a:t>
            </a:r>
            <a:r>
              <a:rPr lang="fr-FR" dirty="0" smtClean="0">
                <a:hlinkClick r:id="rId6" tooltip="Ordalie"/>
              </a:rPr>
              <a:t>bilatérale</a:t>
            </a:r>
            <a:r>
              <a:rPr lang="fr-FR" dirty="0" smtClean="0"/>
              <a:t>): sorte </a:t>
            </a:r>
            <a:r>
              <a:rPr lang="fr-FR" dirty="0"/>
              <a:t>de procès dans lequel la décision finale était fixée par l’issue du combat entre les deux adversaires. Pour que le résultat fût à chaque fois indiscutable, il fallait qu’il existât des règles préalables, connues et acceptées de tous, et donc une autorité pour les énoncer, les légaliser et les faire appliquer.</a:t>
            </a:r>
          </a:p>
          <a:p>
            <a:endParaRPr lang="fr-FR" dirty="0"/>
          </a:p>
        </p:txBody>
      </p:sp>
    </p:spTree>
    <p:extLst>
      <p:ext uri="{BB962C8B-B14F-4D97-AF65-F5344CB8AC3E}">
        <p14:creationId xmlns:p14="http://schemas.microsoft.com/office/powerpoint/2010/main" val="1905763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lnSpcReduction="10000"/>
          </a:bodyPr>
          <a:lstStyle/>
          <a:p>
            <a:pPr algn="just"/>
            <a:r>
              <a:rPr lang="fr-FR" dirty="0">
                <a:hlinkClick r:id="rId2" tooltip="Charlemagne"/>
              </a:rPr>
              <a:t>Charlemagne</a:t>
            </a:r>
            <a:r>
              <a:rPr lang="fr-FR" dirty="0"/>
              <a:t> reconnut toujours la preuve par combat, mais recommandait à ses lieutenants de faire tous leurs efforts pour résoudre autrement les conflits privés relevant de leur autorité, afin d’enrayer ces effusions de sang, ce qui montre que ce type de combat était alors une procédure trop </a:t>
            </a:r>
            <a:r>
              <a:rPr lang="fr-FR" dirty="0" smtClean="0"/>
              <a:t>fréquente.</a:t>
            </a:r>
            <a:endParaRPr lang="fr-FR" dirty="0"/>
          </a:p>
          <a:p>
            <a:pPr algn="just"/>
            <a:r>
              <a:rPr lang="fr-FR" dirty="0" smtClean="0"/>
              <a:t>Malgré l’interdiction du </a:t>
            </a:r>
            <a:r>
              <a:rPr lang="fr-FR" dirty="0" smtClean="0">
                <a:hlinkClick r:id="rId3" tooltip="Concile de Valence (374)"/>
              </a:rPr>
              <a:t>concile </a:t>
            </a:r>
            <a:r>
              <a:rPr lang="fr-FR" dirty="0">
                <a:hlinkClick r:id="rId3" tooltip="Concile de Valence (374)"/>
              </a:rPr>
              <a:t>de Valence</a:t>
            </a:r>
            <a:r>
              <a:rPr lang="fr-FR" dirty="0"/>
              <a:t> </a:t>
            </a:r>
            <a:r>
              <a:rPr lang="fr-FR" dirty="0" smtClean="0"/>
              <a:t>(</a:t>
            </a:r>
            <a:r>
              <a:rPr lang="fr-FR" dirty="0" smtClean="0">
                <a:hlinkClick r:id="rId4" tooltip="855"/>
              </a:rPr>
              <a:t>855</a:t>
            </a:r>
            <a:r>
              <a:rPr lang="fr-FR" dirty="0" smtClean="0"/>
              <a:t>), l’issue </a:t>
            </a:r>
            <a:r>
              <a:rPr lang="fr-FR" dirty="0"/>
              <a:t>d’un tel </a:t>
            </a:r>
            <a:r>
              <a:rPr lang="fr-FR" dirty="0" smtClean="0"/>
              <a:t>combat </a:t>
            </a:r>
            <a:r>
              <a:rPr lang="fr-FR" dirty="0"/>
              <a:t>était regardée comme un jugement de Dieu. Le vainqueur était reconnu automatiquement innocent, et le vaincu, désigné indubitablement coupable par Dieu lui-même, devait donc subir la peine correspondant au crime commis. Seul le roi avait le droit de grâce.</a:t>
            </a:r>
          </a:p>
          <a:p>
            <a:endParaRPr lang="fr-FR" dirty="0"/>
          </a:p>
          <a:p>
            <a:endParaRPr lang="fr-FR" dirty="0"/>
          </a:p>
        </p:txBody>
      </p:sp>
    </p:spTree>
    <p:extLst>
      <p:ext uri="{BB962C8B-B14F-4D97-AF65-F5344CB8AC3E}">
        <p14:creationId xmlns:p14="http://schemas.microsoft.com/office/powerpoint/2010/main" val="1734778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Duel entre Anjou et Bretagne pour la succession de Bretagne</a:t>
            </a:r>
            <a:endParaRPr lang="fr-F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98720" y="3397790"/>
            <a:ext cx="2194560" cy="120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369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2823" y="1825625"/>
            <a:ext cx="5786353"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987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 exemples de batailles arbitrées par des duels judiciaires</a:t>
            </a:r>
            <a:endParaRPr lang="fr-FR" dirty="0"/>
          </a:p>
        </p:txBody>
      </p:sp>
      <p:sp>
        <p:nvSpPr>
          <p:cNvPr id="3" name="Content Placeholder 2"/>
          <p:cNvSpPr>
            <a:spLocks noGrp="1"/>
          </p:cNvSpPr>
          <p:nvPr>
            <p:ph idx="1"/>
          </p:nvPr>
        </p:nvSpPr>
        <p:spPr/>
        <p:txBody>
          <a:bodyPr>
            <a:normAutofit fontScale="92500"/>
          </a:bodyPr>
          <a:lstStyle/>
          <a:p>
            <a:r>
              <a:rPr lang="fr-FR" dirty="0"/>
              <a:t>Le </a:t>
            </a:r>
            <a:r>
              <a:rPr lang="fr-FR" dirty="0">
                <a:hlinkClick r:id="rId2" tooltip="Louis II de Bourbon"/>
              </a:rPr>
              <a:t>duc de Bourbon</a:t>
            </a:r>
            <a:r>
              <a:rPr lang="fr-FR" dirty="0"/>
              <a:t> et le </a:t>
            </a:r>
            <a:r>
              <a:rPr lang="fr-FR" dirty="0">
                <a:hlinkClick r:id="rId3" tooltip="Grand Ferré"/>
              </a:rPr>
              <a:t>Grand Ferré</a:t>
            </a:r>
            <a:r>
              <a:rPr lang="fr-FR" dirty="0"/>
              <a:t>, duc de Montferrand, capitaine de la forteresse de </a:t>
            </a:r>
            <a:r>
              <a:rPr lang="fr-FR" dirty="0" err="1">
                <a:hlinkClick r:id="rId4" tooltip="Verteuil-sur-Charente"/>
              </a:rPr>
              <a:t>Verteuil</a:t>
            </a:r>
            <a:r>
              <a:rPr lang="fr-FR" dirty="0"/>
              <a:t>, en </a:t>
            </a:r>
            <a:r>
              <a:rPr lang="fr-FR" dirty="0">
                <a:hlinkClick r:id="rId5" tooltip="1385"/>
              </a:rPr>
              <a:t>1385</a:t>
            </a:r>
            <a:r>
              <a:rPr lang="fr-FR" dirty="0"/>
              <a:t>, épisode fameux de la </a:t>
            </a:r>
            <a:r>
              <a:rPr lang="fr-FR" dirty="0">
                <a:hlinkClick r:id="rId6" tooltip="Guerre de Cent Ans"/>
              </a:rPr>
              <a:t>guerre de Cent Ans</a:t>
            </a:r>
            <a:r>
              <a:rPr lang="fr-FR" dirty="0"/>
              <a:t> : le premier appuyait l'expédition conduite par </a:t>
            </a:r>
            <a:r>
              <a:rPr lang="fr-FR" dirty="0">
                <a:hlinkClick r:id="rId7" tooltip="Geoffroy de la Rochefoucauld (page inexistante)"/>
              </a:rPr>
              <a:t>Geoffroy de la Rochefoucauld</a:t>
            </a:r>
            <a:r>
              <a:rPr lang="fr-FR" dirty="0"/>
              <a:t> pour reprendre </a:t>
            </a:r>
            <a:r>
              <a:rPr lang="fr-FR" dirty="0" err="1"/>
              <a:t>Verteuil</a:t>
            </a:r>
            <a:r>
              <a:rPr lang="fr-FR" dirty="0"/>
              <a:t> cédé aux Anglais par le </a:t>
            </a:r>
            <a:r>
              <a:rPr lang="fr-FR" dirty="0">
                <a:hlinkClick r:id="rId8" tooltip="Traité de Brétigny"/>
              </a:rPr>
              <a:t>traité de Brétigny</a:t>
            </a:r>
            <a:r>
              <a:rPr lang="fr-FR" dirty="0"/>
              <a:t>. Le Grand Ferré baissa sa lance en signe de reconnaissance de la vaillance du Français et céda la place le lendemain</a:t>
            </a:r>
            <a:r>
              <a:rPr lang="fr-FR" baseline="30000" dirty="0">
                <a:hlinkClick r:id="rId9"/>
              </a:rPr>
              <a:t>51</a:t>
            </a:r>
            <a:r>
              <a:rPr lang="fr-FR" dirty="0"/>
              <a:t> sans plus de morts.</a:t>
            </a:r>
          </a:p>
          <a:p>
            <a:r>
              <a:rPr lang="fr-FR" dirty="0">
                <a:hlinkClick r:id="rId10" tooltip="Johann von Waldburg-Sonnenberg (page inexistante)"/>
              </a:rPr>
              <a:t>Jean de </a:t>
            </a:r>
            <a:r>
              <a:rPr lang="fr-FR" dirty="0" err="1">
                <a:hlinkClick r:id="rId10" tooltip="Johann von Waldburg-Sonnenberg (page inexistante)"/>
              </a:rPr>
              <a:t>Waldburg</a:t>
            </a:r>
            <a:r>
              <a:rPr lang="fr-FR" dirty="0"/>
              <a:t> </a:t>
            </a:r>
            <a:r>
              <a:rPr lang="fr-FR" dirty="0">
                <a:hlinkClick r:id="rId11" tooltip="de:Johann von Waldburg-Sonnenberg"/>
              </a:rPr>
              <a:t>(de)</a:t>
            </a:r>
            <a:r>
              <a:rPr lang="fr-FR" dirty="0"/>
              <a:t>, comte de </a:t>
            </a:r>
            <a:r>
              <a:rPr lang="fr-FR" dirty="0" err="1">
                <a:hlinkClick r:id="rId12" tooltip="Sonnenberg (Brandebourg)"/>
              </a:rPr>
              <a:t>Sonnenberg</a:t>
            </a:r>
            <a:r>
              <a:rPr lang="fr-FR" dirty="0"/>
              <a:t> alors âgé de dix-sept ans, et </a:t>
            </a:r>
            <a:r>
              <a:rPr lang="fr-FR" dirty="0">
                <a:hlinkClick r:id="rId13" tooltip="Antonello Sanseverino"/>
              </a:rPr>
              <a:t>Antonello </a:t>
            </a:r>
            <a:r>
              <a:rPr lang="fr-FR" dirty="0" err="1">
                <a:hlinkClick r:id="rId13" tooltip="Antonello Sanseverino"/>
              </a:rPr>
              <a:t>Sanseverino</a:t>
            </a:r>
            <a:r>
              <a:rPr lang="fr-FR" dirty="0"/>
              <a:t>, fils du </a:t>
            </a:r>
            <a:r>
              <a:rPr lang="fr-FR" dirty="0">
                <a:hlinkClick r:id="rId14" tooltip="Condottiere"/>
              </a:rPr>
              <a:t>condottiere</a:t>
            </a:r>
            <a:r>
              <a:rPr lang="fr-FR" dirty="0"/>
              <a:t> défendant </a:t>
            </a:r>
            <a:r>
              <a:rPr lang="fr-FR" dirty="0">
                <a:hlinkClick r:id="rId15" tooltip="République de Venise"/>
              </a:rPr>
              <a:t>Venise</a:t>
            </a:r>
            <a:r>
              <a:rPr lang="fr-FR" dirty="0"/>
              <a:t> à l'été </a:t>
            </a:r>
            <a:r>
              <a:rPr lang="fr-FR" dirty="0">
                <a:hlinkClick r:id="rId16" tooltip="1487"/>
              </a:rPr>
              <a:t>1487</a:t>
            </a:r>
            <a:r>
              <a:rPr lang="fr-FR" dirty="0"/>
              <a:t> à </a:t>
            </a:r>
            <a:r>
              <a:rPr lang="fr-FR" dirty="0" err="1">
                <a:hlinkClick r:id="rId17" tooltip="Rovereto"/>
              </a:rPr>
              <a:t>Rovereto</a:t>
            </a:r>
            <a:r>
              <a:rPr lang="fr-FR" dirty="0"/>
              <a:t>. Par le cri convenu de </a:t>
            </a:r>
            <a:r>
              <a:rPr lang="fr-FR" i="1" dirty="0" err="1"/>
              <a:t>Catharina</a:t>
            </a:r>
            <a:r>
              <a:rPr lang="fr-FR" i="1" dirty="0"/>
              <a:t> !</a:t>
            </a:r>
            <a:r>
              <a:rPr lang="fr-FR" dirty="0"/>
              <a:t>, le second reconnut sa défaite qui figea la </a:t>
            </a:r>
            <a:r>
              <a:rPr lang="fr-FR" i="1" dirty="0"/>
              <a:t>guerre de </a:t>
            </a:r>
            <a:r>
              <a:rPr lang="fr-FR" i="1" dirty="0" err="1"/>
              <a:t>Roverto</a:t>
            </a:r>
            <a:r>
              <a:rPr lang="fr-FR" dirty="0"/>
              <a:t> par laquelle </a:t>
            </a:r>
            <a:r>
              <a:rPr lang="fr-FR" dirty="0">
                <a:hlinkClick r:id="rId18" tooltip="Sigismond d'Autriche"/>
              </a:rPr>
              <a:t>Sigismond d'Autriche</a:t>
            </a:r>
            <a:r>
              <a:rPr lang="fr-FR" dirty="0"/>
              <a:t>, très endetté, s'était emparé des mines d'argent de la </a:t>
            </a:r>
            <a:r>
              <a:rPr lang="fr-FR" dirty="0" err="1"/>
              <a:t>la</a:t>
            </a:r>
            <a:r>
              <a:rPr lang="fr-FR" dirty="0"/>
              <a:t> </a:t>
            </a:r>
            <a:r>
              <a:rPr lang="fr-FR" dirty="0">
                <a:hlinkClick r:id="rId15" tooltip="République de Venise"/>
              </a:rPr>
              <a:t>République sérénissime</a:t>
            </a:r>
            <a:r>
              <a:rPr lang="fr-FR" dirty="0"/>
              <a:t>.</a:t>
            </a:r>
          </a:p>
          <a:p>
            <a:endParaRPr lang="fr-FR" dirty="0"/>
          </a:p>
        </p:txBody>
      </p:sp>
    </p:spTree>
    <p:extLst>
      <p:ext uri="{BB962C8B-B14F-4D97-AF65-F5344CB8AC3E}">
        <p14:creationId xmlns:p14="http://schemas.microsoft.com/office/powerpoint/2010/main" val="2513699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Fresque représentant un duel judiciaire dans la chapelle Sixtine</a:t>
            </a:r>
            <a:endParaRPr lang="fr-F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282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Prolongement 2 : duel et guerre dans la littérature, l’héroïsme en question</a:t>
            </a:r>
            <a:endParaRPr lang="fr-FR" b="1" dirty="0"/>
          </a:p>
        </p:txBody>
      </p:sp>
      <p:sp>
        <p:nvSpPr>
          <p:cNvPr id="3" name="Content Placeholder 2"/>
          <p:cNvSpPr>
            <a:spLocks noGrp="1"/>
          </p:cNvSpPr>
          <p:nvPr>
            <p:ph idx="1"/>
          </p:nvPr>
        </p:nvSpPr>
        <p:spPr/>
        <p:txBody>
          <a:bodyPr>
            <a:normAutofit/>
          </a:bodyPr>
          <a:lstStyle/>
          <a:p>
            <a:r>
              <a:rPr lang="fr-FR" dirty="0" smtClean="0"/>
              <a:t>1- </a:t>
            </a:r>
            <a:r>
              <a:rPr lang="fr-FR" b="1" dirty="0" smtClean="0"/>
              <a:t>Homère: </a:t>
            </a:r>
            <a:r>
              <a:rPr lang="fr-FR" b="1" i="1" dirty="0" smtClean="0"/>
              <a:t>L’Iliade,</a:t>
            </a:r>
            <a:r>
              <a:rPr lang="fr-FR" b="1" dirty="0" smtClean="0"/>
              <a:t> duel entre Achille et Hector</a:t>
            </a:r>
          </a:p>
          <a:p>
            <a:r>
              <a:rPr lang="fr-FR" dirty="0"/>
              <a:t>« Hélas, [dit Hector] il n’y a plus de doute ! Les dieux m’appellent à la mort. […] C’est mon destin. Mais je ne mourrai pas sans combat ni sans gloire ni sans un exploit dont les générations futures se souviendront. » Hector tire le grand </a:t>
            </a:r>
            <a:r>
              <a:rPr lang="fr-FR" dirty="0" smtClean="0"/>
              <a:t>glaive</a:t>
            </a:r>
            <a:r>
              <a:rPr lang="fr-FR" dirty="0"/>
              <a:t> aigu suspendu à sa hanche et prend son élan tel un aigle</a:t>
            </a:r>
            <a:r>
              <a:rPr lang="fr-FR" dirty="0" smtClean="0"/>
              <a:t>.</a:t>
            </a:r>
            <a:endParaRPr lang="fr-FR" dirty="0"/>
          </a:p>
        </p:txBody>
      </p:sp>
    </p:spTree>
    <p:extLst>
      <p:ext uri="{BB962C8B-B14F-4D97-AF65-F5344CB8AC3E}">
        <p14:creationId xmlns:p14="http://schemas.microsoft.com/office/powerpoint/2010/main" val="168989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smtClean="0"/>
              <a:t>Exemple 2 </a:t>
            </a:r>
            <a:endParaRPr lang="fr-FR" dirty="0"/>
          </a:p>
        </p:txBody>
      </p:sp>
      <p:sp>
        <p:nvSpPr>
          <p:cNvPr id="3" name="Content Placeholder 2"/>
          <p:cNvSpPr>
            <a:spLocks noGrp="1"/>
          </p:cNvSpPr>
          <p:nvPr>
            <p:ph idx="1"/>
          </p:nvPr>
        </p:nvSpPr>
        <p:spPr/>
        <p:txBody>
          <a:bodyPr/>
          <a:lstStyle/>
          <a:p>
            <a:r>
              <a:rPr lang="fr-FR" dirty="0" smtClean="0"/>
              <a:t>« Pour déterminer ‘le phénomène de guerre’, il est important de s’intéresser aux trois caractères qui suivent: collectif, juridique et organisé, objectif »</a:t>
            </a:r>
          </a:p>
          <a:p>
            <a:r>
              <a:rPr lang="fr-FR" dirty="0" smtClean="0"/>
              <a:t>= 11 mots/ 211</a:t>
            </a:r>
            <a:endParaRPr lang="fr-FR" dirty="0"/>
          </a:p>
        </p:txBody>
      </p:sp>
    </p:spTree>
    <p:extLst>
      <p:ext uri="{BB962C8B-B14F-4D97-AF65-F5344CB8AC3E}">
        <p14:creationId xmlns:p14="http://schemas.microsoft.com/office/powerpoint/2010/main" val="3302352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lnSpcReduction="10000"/>
          </a:bodyPr>
          <a:lstStyle/>
          <a:p>
            <a:r>
              <a:rPr lang="fr-FR" dirty="0"/>
              <a:t>Achille bondit aussi, saisi d’une fureur sauvage. Il se protège de son beau bouclier façonné par </a:t>
            </a:r>
            <a:r>
              <a:rPr lang="fr-FR" dirty="0" smtClean="0"/>
              <a:t>Héphaïstos. </a:t>
            </a:r>
            <a:r>
              <a:rPr lang="fr-FR" dirty="0"/>
              <a:t>Son casque étincelant à la splendide crinière d’or va et vient sur son front. Comme l’étoile du soir, la plus belle du </a:t>
            </a:r>
            <a:r>
              <a:rPr lang="fr-FR" dirty="0" smtClean="0"/>
              <a:t>firmament, </a:t>
            </a:r>
            <a:r>
              <a:rPr lang="fr-FR" dirty="0"/>
              <a:t>la pique aiguisée qu’Achille brandit dans sa main droite brille de tous ses feux. Le fils de Pélée</a:t>
            </a:r>
            <a:r>
              <a:rPr lang="fr-FR" baseline="30000" dirty="0"/>
              <a:t>4</a:t>
            </a:r>
            <a:r>
              <a:rPr lang="fr-FR" dirty="0"/>
              <a:t> réfléchit à la manière de tuer Hector, cherchant des yeux le meilleur endroit où l’atteindre. Les belles armes de bronze qu’il a volées à Patrocle, après l’avoir tué, protègent tout son corps. Un seul endroit reste à nu, là où la clavicule sépare l’épaule de la gorge. C’est là qu’on perd le plus vite la vie, c’est là qu’Achille enfonce sa </a:t>
            </a:r>
            <a:r>
              <a:rPr lang="fr-FR" dirty="0" smtClean="0"/>
              <a:t>javeline. </a:t>
            </a:r>
            <a:r>
              <a:rPr lang="fr-FR" dirty="0"/>
              <a:t>La pointe traverse le cou délicat de part en part. Cependant, la trachée n’est pas percée et Hector peut encore prononcer quelques mots. </a:t>
            </a:r>
          </a:p>
          <a:p>
            <a:endParaRPr lang="fr-FR" dirty="0"/>
          </a:p>
        </p:txBody>
      </p:sp>
    </p:spTree>
    <p:extLst>
      <p:ext uri="{BB962C8B-B14F-4D97-AF65-F5344CB8AC3E}">
        <p14:creationId xmlns:p14="http://schemas.microsoft.com/office/powerpoint/2010/main" val="1782371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a:bodyPr>
          <a:lstStyle/>
          <a:p>
            <a:r>
              <a:rPr lang="fr-FR" dirty="0"/>
              <a:t>Et tandis qu’il s’écroule dans la poussière, Achille triomphe </a:t>
            </a:r>
            <a:r>
              <a:rPr lang="fr-FR" dirty="0" smtClean="0"/>
              <a:t>: «</a:t>
            </a:r>
            <a:r>
              <a:rPr lang="fr-FR" dirty="0"/>
              <a:t> Hector, tu croyais peut-être t’en sortir indemne quand tu dépouillais Patrocle ! […]</a:t>
            </a:r>
          </a:p>
          <a:p>
            <a:r>
              <a:rPr lang="fr-FR" dirty="0"/>
              <a:t>Hector au casque étincelant répond d’une petite voix :</a:t>
            </a:r>
          </a:p>
          <a:p>
            <a:r>
              <a:rPr lang="fr-FR" dirty="0"/>
              <a:t>– Je t’en supplie, ne laisse pas les chiens me dévorer près des navires </a:t>
            </a:r>
            <a:r>
              <a:rPr lang="fr-FR" dirty="0" smtClean="0"/>
              <a:t>achéens. </a:t>
            </a:r>
            <a:r>
              <a:rPr lang="fr-FR" dirty="0"/>
              <a:t>Accepte autant de bronze et d’or que tu voudras, accepte les cadeaux de mes dignes parents et rends-leur mon corps pour qu’ils le ramènent chez moi et que Troyens et Troyennes puissent m’immoler par le </a:t>
            </a:r>
            <a:r>
              <a:rPr lang="fr-FR" dirty="0" smtClean="0"/>
              <a:t>feu.</a:t>
            </a:r>
            <a:endParaRPr lang="fr-FR" dirty="0"/>
          </a:p>
          <a:p>
            <a:endParaRPr lang="fr-FR" dirty="0"/>
          </a:p>
          <a:p>
            <a:endParaRPr lang="fr-FR" dirty="0"/>
          </a:p>
        </p:txBody>
      </p:sp>
    </p:spTree>
    <p:extLst>
      <p:ext uri="{BB962C8B-B14F-4D97-AF65-F5344CB8AC3E}">
        <p14:creationId xmlns:p14="http://schemas.microsoft.com/office/powerpoint/2010/main" val="3893461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dirty="0"/>
              <a:t>Achille lui lance un regard mauvais et lui rétorque :</a:t>
            </a:r>
          </a:p>
          <a:p>
            <a:r>
              <a:rPr lang="fr-FR" dirty="0"/>
              <a:t>– Non, chien, ce n’est pas la peine de me supplier ! Si je n’écoutais que moi, je découperais ton corps pour le dévorer tout cru, pour me venger du mal que tu m’as fait ! Ta tête n’échappera pas aux chiens. »</a:t>
            </a:r>
          </a:p>
          <a:p>
            <a:endParaRPr lang="fr-FR" b="1" dirty="0"/>
          </a:p>
          <a:p>
            <a:endParaRPr lang="fr-FR" dirty="0"/>
          </a:p>
        </p:txBody>
      </p:sp>
    </p:spTree>
    <p:extLst>
      <p:ext uri="{BB962C8B-B14F-4D97-AF65-F5344CB8AC3E}">
        <p14:creationId xmlns:p14="http://schemas.microsoft.com/office/powerpoint/2010/main" val="3646183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dirty="0"/>
              <a:t>[La mort enveloppe Hector.]</a:t>
            </a:r>
          </a:p>
          <a:p>
            <a:r>
              <a:rPr lang="fr-FR" dirty="0"/>
              <a:t>Alors Achille imagine un sort déshonorant pour Hector. Il lui perce les tendons entre la cheville et le talon, y passe des courroies qu’il attache à son char, en laissant traîner la tête. Il monte sur son char avec les armes illustres</a:t>
            </a:r>
            <a:r>
              <a:rPr lang="fr-FR" baseline="30000" dirty="0"/>
              <a:t>8</a:t>
            </a:r>
            <a:r>
              <a:rPr lang="fr-FR" dirty="0"/>
              <a:t> d’Hector et fouette ses chevaux qui partent au triple galop. Le cadavre, ainsi tiré, soulève un nuage de poussière. Ses cheveux noirs se déploient et sa tête, autrefois si belle, traîne sur le sol.</a:t>
            </a:r>
            <a:endParaRPr lang="fr-FR" dirty="0"/>
          </a:p>
        </p:txBody>
      </p:sp>
    </p:spTree>
    <p:extLst>
      <p:ext uri="{BB962C8B-B14F-4D97-AF65-F5344CB8AC3E}">
        <p14:creationId xmlns:p14="http://schemas.microsoft.com/office/powerpoint/2010/main" val="580417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2-</a:t>
            </a:r>
            <a:r>
              <a:rPr lang="fr-FR" b="1" dirty="0" smtClean="0"/>
              <a:t>Albe et Rome, le combat des Horace et des Curiace</a:t>
            </a:r>
            <a:endParaRPr lang="fr-FR" dirty="0"/>
          </a:p>
        </p:txBody>
      </p:sp>
      <p:sp>
        <p:nvSpPr>
          <p:cNvPr id="3" name="Content Placeholder 2"/>
          <p:cNvSpPr>
            <a:spLocks noGrp="1"/>
          </p:cNvSpPr>
          <p:nvPr>
            <p:ph idx="1"/>
          </p:nvPr>
        </p:nvSpPr>
        <p:spPr/>
        <p:txBody>
          <a:bodyPr/>
          <a:lstStyle/>
          <a:p>
            <a:r>
              <a:rPr lang="fr-FR" dirty="0" smtClean="0"/>
              <a:t>- Tite-Live</a:t>
            </a:r>
          </a:p>
          <a:p>
            <a:r>
              <a:rPr lang="fr-FR" dirty="0" smtClean="0"/>
              <a:t>- Corneille</a:t>
            </a:r>
            <a:r>
              <a:rPr lang="fr-FR" dirty="0"/>
              <a:t>: </a:t>
            </a:r>
            <a:r>
              <a:rPr lang="fr-FR" i="1" dirty="0" smtClean="0"/>
              <a:t>Horace</a:t>
            </a:r>
          </a:p>
          <a:p>
            <a:r>
              <a:rPr lang="fr-FR" i="1" dirty="0" smtClean="0"/>
              <a:t>Horace: </a:t>
            </a:r>
            <a:r>
              <a:rPr lang="fr-FR" dirty="0" smtClean="0"/>
              <a:t>« Rome vous a nommé, je ne vous connais plus »</a:t>
            </a:r>
          </a:p>
          <a:p>
            <a:r>
              <a:rPr lang="fr-FR" i="1" dirty="0" smtClean="0"/>
              <a:t>Curiace: « Je vous connais encore et c’est ce qui me tue »</a:t>
            </a:r>
            <a:endParaRPr lang="fr-FR" i="1" dirty="0"/>
          </a:p>
          <a:p>
            <a:endParaRPr lang="fr-FR" i="1" dirty="0"/>
          </a:p>
          <a:p>
            <a:endParaRPr lang="fr-FR" dirty="0"/>
          </a:p>
        </p:txBody>
      </p:sp>
    </p:spTree>
    <p:extLst>
      <p:ext uri="{BB962C8B-B14F-4D97-AF65-F5344CB8AC3E}">
        <p14:creationId xmlns:p14="http://schemas.microsoft.com/office/powerpoint/2010/main" val="3771444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David: </a:t>
            </a:r>
            <a:r>
              <a:rPr lang="fr-FR" b="1" i="1" dirty="0" smtClean="0"/>
              <a:t>le serment des Horace</a:t>
            </a:r>
            <a:endParaRPr lang="fr-FR"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1765" y="2057400"/>
            <a:ext cx="5592788" cy="401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813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3- La remise en question du modèle héroïque dans </a:t>
            </a:r>
            <a:r>
              <a:rPr lang="fr-FR" b="1" i="1" dirty="0" smtClean="0"/>
              <a:t>Le Feu </a:t>
            </a:r>
            <a:r>
              <a:rPr lang="fr-FR" b="1" dirty="0" smtClean="0"/>
              <a:t>: l’exemple de la rixe entre </a:t>
            </a:r>
            <a:r>
              <a:rPr lang="fr-FR" b="1" dirty="0" err="1" smtClean="0"/>
              <a:t>Tulacque</a:t>
            </a:r>
            <a:r>
              <a:rPr lang="fr-FR" b="1" dirty="0" smtClean="0"/>
              <a:t> et  (p.253)</a:t>
            </a:r>
            <a:endParaRPr lang="fr-FR" b="1" dirty="0"/>
          </a:p>
        </p:txBody>
      </p:sp>
      <p:sp>
        <p:nvSpPr>
          <p:cNvPr id="3" name="Content Placeholder 2"/>
          <p:cNvSpPr>
            <a:spLocks noGrp="1"/>
          </p:cNvSpPr>
          <p:nvPr>
            <p:ph idx="1"/>
          </p:nvPr>
        </p:nvSpPr>
        <p:spPr/>
        <p:txBody>
          <a:bodyPr/>
          <a:lstStyle/>
          <a:p>
            <a:endParaRPr lang="fr-FR" dirty="0"/>
          </a:p>
        </p:txBody>
      </p:sp>
    </p:spTree>
    <p:extLst>
      <p:ext uri="{BB962C8B-B14F-4D97-AF65-F5344CB8AC3E}">
        <p14:creationId xmlns:p14="http://schemas.microsoft.com/office/powerpoint/2010/main" val="2321125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Goya: </a:t>
            </a:r>
            <a:r>
              <a:rPr lang="fr-FR" i="1" dirty="0" smtClean="0"/>
              <a:t>duel au gourdin</a:t>
            </a:r>
            <a:endParaRPr lang="fr-FR"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64309" y="2697536"/>
            <a:ext cx="5663381" cy="260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097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b="1" dirty="0" smtClean="0"/>
              <a:t>Prolongement 3 : guerre et justice </a:t>
            </a:r>
            <a:endParaRPr lang="fr-FR" b="1" dirty="0"/>
          </a:p>
        </p:txBody>
      </p:sp>
      <p:sp>
        <p:nvSpPr>
          <p:cNvPr id="3" name="Content Placeholder 2"/>
          <p:cNvSpPr>
            <a:spLocks noGrp="1"/>
          </p:cNvSpPr>
          <p:nvPr>
            <p:ph idx="1"/>
          </p:nvPr>
        </p:nvSpPr>
        <p:spPr/>
        <p:txBody>
          <a:bodyPr/>
          <a:lstStyle/>
          <a:p>
            <a:pPr algn="just"/>
            <a:r>
              <a:rPr lang="fr-FR" dirty="0" smtClean="0"/>
              <a:t>1- Eschyle: la débâcle des Perses, conséquence logique de l’erreur tactique de Xerxès, mais aussi sanction de la mauvaise guerre de conquête et surtout châtiment de la démesure de Xerxès, transgression de l’ordre cosmique et du partage des territoires , des pouvoirs entre les hommes et les dieux.</a:t>
            </a:r>
          </a:p>
          <a:p>
            <a:pPr algn="just"/>
            <a:endParaRPr lang="fr-FR" dirty="0"/>
          </a:p>
        </p:txBody>
      </p:sp>
    </p:spTree>
    <p:extLst>
      <p:ext uri="{BB962C8B-B14F-4D97-AF65-F5344CB8AC3E}">
        <p14:creationId xmlns:p14="http://schemas.microsoft.com/office/powerpoint/2010/main" val="4171108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pPr algn="just"/>
            <a:r>
              <a:rPr lang="fr-FR" dirty="0"/>
              <a:t>2- </a:t>
            </a:r>
            <a:r>
              <a:rPr lang="fr-FR" dirty="0" smtClean="0"/>
              <a:t>Clausewitz: La </a:t>
            </a:r>
            <a:r>
              <a:rPr lang="fr-FR" dirty="0"/>
              <a:t>guerre n’est pas une question de justice, articulation du droit et de la morale: il appartient au politique de limiter extrinsèquement la violence essentiellement/ potentiellement illimitée de la </a:t>
            </a:r>
            <a:r>
              <a:rPr lang="fr-FR" dirty="0" smtClean="0"/>
              <a:t>guerre</a:t>
            </a:r>
            <a:endParaRPr lang="fr-FR" dirty="0"/>
          </a:p>
        </p:txBody>
      </p:sp>
    </p:spTree>
    <p:extLst>
      <p:ext uri="{BB962C8B-B14F-4D97-AF65-F5344CB8AC3E}">
        <p14:creationId xmlns:p14="http://schemas.microsoft.com/office/powerpoint/2010/main" val="290962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2- Respect des proportions </a:t>
            </a:r>
            <a:endParaRPr lang="fr-FR" b="1" dirty="0"/>
          </a:p>
        </p:txBody>
      </p:sp>
      <p:sp>
        <p:nvSpPr>
          <p:cNvPr id="3" name="Content Placeholder 2"/>
          <p:cNvSpPr>
            <a:spLocks noGrp="1"/>
          </p:cNvSpPr>
          <p:nvPr>
            <p:ph idx="1"/>
          </p:nvPr>
        </p:nvSpPr>
        <p:spPr/>
        <p:txBody>
          <a:bodyPr/>
          <a:lstStyle/>
          <a:p>
            <a:r>
              <a:rPr lang="fr-FR" b="1" dirty="0" smtClean="0"/>
              <a:t>Se donner comme règle que les US (ici 3) soient équitablement résumées</a:t>
            </a:r>
            <a:endParaRPr lang="fr-FR" b="1" dirty="0"/>
          </a:p>
        </p:txBody>
      </p:sp>
    </p:spTree>
    <p:extLst>
      <p:ext uri="{BB962C8B-B14F-4D97-AF65-F5344CB8AC3E}">
        <p14:creationId xmlns:p14="http://schemas.microsoft.com/office/powerpoint/2010/main" val="28031949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92500"/>
          </a:bodyPr>
          <a:lstStyle/>
          <a:p>
            <a:r>
              <a:rPr lang="fr-FR" dirty="0" smtClean="0"/>
              <a:t>3- Barbusse</a:t>
            </a:r>
          </a:p>
          <a:p>
            <a:r>
              <a:rPr lang="fr-FR" dirty="0" smtClean="0"/>
              <a:t>A) Les hommes ont cru juste la cause de la lutte contre le militarisme par la défense des frontières.</a:t>
            </a:r>
          </a:p>
          <a:p>
            <a:r>
              <a:rPr lang="fr-FR" dirty="0" smtClean="0"/>
              <a:t>B) Mais la guerre révèle, de part et d’autre du </a:t>
            </a:r>
            <a:r>
              <a:rPr lang="fr-FR" dirty="0" err="1" smtClean="0"/>
              <a:t>no’man’s</a:t>
            </a:r>
            <a:r>
              <a:rPr lang="fr-FR" dirty="0" smtClean="0"/>
              <a:t> land la même injustice sociale essentielle.</a:t>
            </a:r>
          </a:p>
          <a:p>
            <a:r>
              <a:rPr lang="fr-FR" dirty="0" smtClean="0"/>
              <a:t>C) la guerre de 14 devient donc aux yeux de Barbusse essentiellement injuste.</a:t>
            </a:r>
          </a:p>
          <a:p>
            <a:pPr algn="just"/>
            <a:r>
              <a:rPr lang="fr-FR" dirty="0" smtClean="0"/>
              <a:t>D) Mais le poids de l’imaginaire apocalyptique (éducation protestante de Barbusse) est tel que se pose aux « damnés de la guerre » la question de la condition humaine, d’une malédiction de </a:t>
            </a:r>
            <a:r>
              <a:rPr lang="fr-FR" smtClean="0"/>
              <a:t>l’humanité châtiée. </a:t>
            </a:r>
            <a:endParaRPr lang="fr-FR" dirty="0"/>
          </a:p>
        </p:txBody>
      </p:sp>
    </p:spTree>
    <p:extLst>
      <p:ext uri="{BB962C8B-B14F-4D97-AF65-F5344CB8AC3E}">
        <p14:creationId xmlns:p14="http://schemas.microsoft.com/office/powerpoint/2010/main" val="412129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smtClean="0"/>
              <a:t>Exemple </a:t>
            </a:r>
            <a:endParaRPr lang="fr-FR" dirty="0"/>
          </a:p>
        </p:txBody>
      </p:sp>
      <p:sp>
        <p:nvSpPr>
          <p:cNvPr id="3" name="Content Placeholder 2"/>
          <p:cNvSpPr>
            <a:spLocks noGrp="1"/>
          </p:cNvSpPr>
          <p:nvPr>
            <p:ph idx="1"/>
          </p:nvPr>
        </p:nvSpPr>
        <p:spPr/>
        <p:txBody>
          <a:bodyPr>
            <a:normAutofit lnSpcReduction="10000"/>
          </a:bodyPr>
          <a:lstStyle/>
          <a:p>
            <a:pPr algn="just"/>
            <a:r>
              <a:rPr lang="fr-FR" dirty="0" smtClean="0"/>
              <a:t>« Comment </a:t>
            </a:r>
            <a:r>
              <a:rPr lang="fr-FR" dirty="0" smtClean="0"/>
              <a:t>définir la guerre? Contrairement à ce que veulent faire croire certains auteurs, la guerre est tout d’abord un phénomène collectif, ce qui la différencie d’un meurtre ou d’un duel, Cette dimension collective se détermine par le type de combattants et par le but visé à travers la guerre. Paradoxalement, la guerre ne s’est pas toujours faite entre grandes nations mais également entre petites communautés, voire familles ou tribus prédatrices, parfois très bien organisées, et qui constituent la base d’un Etat. L’intervalle des tailles des groupes belligérants est donc important. Le but de la guerre est collectif et politique et non privé. Mais nous devons nuancer ce statut car la barrière séparant le privé et le public n’est pas restée fixe au cours de l’histoire.</a:t>
            </a:r>
            <a:endParaRPr lang="fr-FR" dirty="0"/>
          </a:p>
        </p:txBody>
      </p:sp>
    </p:spTree>
    <p:extLst>
      <p:ext uri="{BB962C8B-B14F-4D97-AF65-F5344CB8AC3E}">
        <p14:creationId xmlns:p14="http://schemas.microsoft.com/office/powerpoint/2010/main" val="4137292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dirty="0" smtClean="0"/>
              <a:t>La guerre se définit également comme un conflit à main armée et comme étant juridiquement organisée. Il n’existe pas de guerre sans règles ou délimitations temporelles et spatiales. La guerre permet en cela de mener un conflit légalement, avec des règles juridiques particulières, et autorise l’homicide et la prédation. Elle soumet les peuples des pays belligérants à des obligations qui lui sont propres. </a:t>
            </a:r>
            <a:r>
              <a:rPr lang="fr-FR" dirty="0" smtClean="0"/>
              <a:t>« </a:t>
            </a:r>
            <a:endParaRPr lang="fr-FR" dirty="0"/>
          </a:p>
        </p:txBody>
      </p:sp>
    </p:spTree>
    <p:extLst>
      <p:ext uri="{BB962C8B-B14F-4D97-AF65-F5344CB8AC3E}">
        <p14:creationId xmlns:p14="http://schemas.microsoft.com/office/powerpoint/2010/main" val="3055060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Compréhension du texte </a:t>
            </a:r>
            <a:endParaRPr lang="fr-FR" b="1" dirty="0"/>
          </a:p>
        </p:txBody>
      </p:sp>
      <p:sp>
        <p:nvSpPr>
          <p:cNvPr id="3" name="Content Placeholder 2"/>
          <p:cNvSpPr>
            <a:spLocks noGrp="1"/>
          </p:cNvSpPr>
          <p:nvPr>
            <p:ph idx="1"/>
          </p:nvPr>
        </p:nvSpPr>
        <p:spPr/>
        <p:txBody>
          <a:bodyPr/>
          <a:lstStyle/>
          <a:p>
            <a:pPr algn="just"/>
            <a:r>
              <a:rPr lang="fr-FR" b="1" dirty="0" smtClean="0"/>
              <a:t>1- Ne pas ajouter d’idées qui ne figurent pas dans le texte</a:t>
            </a:r>
          </a:p>
          <a:p>
            <a:pPr algn="just"/>
            <a:r>
              <a:rPr lang="fr-FR" b="1" dirty="0" smtClean="0"/>
              <a:t>Exemple dans le résumé de l’US 2</a:t>
            </a:r>
          </a:p>
          <a:p>
            <a:pPr algn="just"/>
            <a:r>
              <a:rPr lang="fr-FR" b="1" dirty="0" smtClean="0"/>
              <a:t>« Cependant la guerre a aussi un caractère juridique et organisé, La guerre en elle-même est un conflit limité par des règles. On peut parler de violence organisée. Ces règles limitent le caractère violent de la guerre. </a:t>
            </a:r>
            <a:r>
              <a:rPr lang="fr-FR" b="1" u="sng" dirty="0" smtClean="0"/>
              <a:t>La guerre est aussi un moyen d’arrêter les différentes oppositions. </a:t>
            </a:r>
            <a:r>
              <a:rPr lang="fr-FR" b="1" dirty="0" smtClean="0"/>
              <a:t>»</a:t>
            </a:r>
            <a:endParaRPr lang="fr-FR" b="1" dirty="0"/>
          </a:p>
        </p:txBody>
      </p:sp>
    </p:spTree>
    <p:extLst>
      <p:ext uri="{BB962C8B-B14F-4D97-AF65-F5344CB8AC3E}">
        <p14:creationId xmlns:p14="http://schemas.microsoft.com/office/powerpoint/2010/main" val="3608027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2- Eviter des imprécisions qui conduiraient au contresens</a:t>
            </a:r>
            <a:endParaRPr lang="fr-FR" b="1" dirty="0"/>
          </a:p>
        </p:txBody>
      </p:sp>
      <p:sp>
        <p:nvSpPr>
          <p:cNvPr id="3" name="Content Placeholder 2"/>
          <p:cNvSpPr>
            <a:spLocks noGrp="1"/>
          </p:cNvSpPr>
          <p:nvPr>
            <p:ph idx="1"/>
          </p:nvPr>
        </p:nvSpPr>
        <p:spPr/>
        <p:txBody>
          <a:bodyPr/>
          <a:lstStyle/>
          <a:p>
            <a:pPr algn="just"/>
            <a:r>
              <a:rPr lang="fr-FR" dirty="0" smtClean="0"/>
              <a:t>« La guerre est un phénomène collectif, qui dépend donc des personnes qui la font et de leurs intentions propres. Le nombre des personnes impliquées est très variable, et c’est le facteur subjectif de la guerre. Son principe est une lutte à main armée, organisée. </a:t>
            </a:r>
          </a:p>
          <a:p>
            <a:pPr algn="just"/>
            <a:r>
              <a:rPr lang="fr-FR" dirty="0" smtClean="0"/>
              <a:t>La guerre est également juridique, car organisée: un massacre en règle. Le but est ici de détruire son ennemi? Dans des circonstances telles qu’il a le droit de faire de même, sans représailles. Cela a une portée religieuse, car Dieu décidera quel camp a raison et est légitime.»</a:t>
            </a:r>
            <a:endParaRPr lang="fr-FR" dirty="0"/>
          </a:p>
        </p:txBody>
      </p:sp>
    </p:spTree>
    <p:extLst>
      <p:ext uri="{BB962C8B-B14F-4D97-AF65-F5344CB8AC3E}">
        <p14:creationId xmlns:p14="http://schemas.microsoft.com/office/powerpoint/2010/main" val="3748449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1263</Words>
  <Application>Microsoft Office PowerPoint</Application>
  <PresentationFormat>Custom</PresentationFormat>
  <Paragraphs>153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Thème Office</vt:lpstr>
      <vt:lpstr>Résumé 1 </vt:lpstr>
      <vt:lpstr>2 points de méthode sur l’esprit et le respect des principes du résumé</vt:lpstr>
      <vt:lpstr>Exemple 1 </vt:lpstr>
      <vt:lpstr>Exemple 2 </vt:lpstr>
      <vt:lpstr>2- Respect des proportions </vt:lpstr>
      <vt:lpstr>Exemple </vt:lpstr>
      <vt:lpstr>PowerPoint Presentation</vt:lpstr>
      <vt:lpstr>Compréhension du texte </vt:lpstr>
      <vt:lpstr>2- Eviter des imprécisions qui conduiraient au contresens</vt:lpstr>
      <vt:lpstr>Repérage des arguments </vt:lpstr>
      <vt:lpstr>Résumé 1: omission d’un ou de deux des 3 arguments </vt:lpstr>
      <vt:lpstr>Résumé 2 : les arguments sont repérés, mais ils ne sont pas reformulés dans ce qu’ils ont de spécifique</vt:lpstr>
      <vt:lpstr>Proposition de résumé de cette US 1 </vt:lpstr>
      <vt:lpstr>Idem pour la 2ème US  , qui comprenait 4 arguments </vt:lpstr>
      <vt:lpstr>Résumé élégant, mais qui occulte 1 argument</vt:lpstr>
      <vt:lpstr>Pb pr beaucoup: que faire de la dernière US ? </vt:lpstr>
      <vt:lpstr>Plan de l’US 3</vt:lpstr>
      <vt:lpstr>PowerPoint Presentation</vt:lpstr>
      <vt:lpstr>PowerPoint Presentation</vt:lpstr>
      <vt:lpstr>Deux résumés qui ont su tenir compte de cet apport</vt:lpstr>
      <vt:lpstr>PowerPoint Presentation</vt:lpstr>
      <vt:lpstr>Expression écrite </vt:lpstr>
      <vt:lpstr>2- Attention aux reprises nominales </vt:lpstr>
      <vt:lpstr>3- Attention à la syntaxe</vt:lpstr>
      <vt:lpstr>Plan de l’argumentation   </vt:lpstr>
      <vt:lpstr>2- Un phénomène juridique structuré </vt:lpstr>
      <vt:lpstr>II- Une définition de la guerre comme « lutte armée en sanglante entre groupements organisés »   </vt:lpstr>
      <vt:lpstr>PowerPoint Presentation</vt:lpstr>
      <vt:lpstr>PowerPoint Presentation</vt:lpstr>
      <vt:lpstr>Proposition de résumé </vt:lpstr>
      <vt:lpstr>PowerPoint Presentation</vt:lpstr>
      <vt:lpstr>PowerPoint Presentation</vt:lpstr>
      <vt:lpstr>Prolongement 1: le duel judiciaire au Moyen-âge </vt:lpstr>
      <vt:lpstr>PowerPoint Presentation</vt:lpstr>
      <vt:lpstr>Duel entre Anjou et Bretagne pour la succession de Bretagne</vt:lpstr>
      <vt:lpstr>PowerPoint Presentation</vt:lpstr>
      <vt:lpstr>2 exemples de batailles arbitrées par des duels judiciaires</vt:lpstr>
      <vt:lpstr>Fresque représentant un duel judiciaire dans la chapelle Sixtine</vt:lpstr>
      <vt:lpstr>Prolongement 2 : duel et guerre dans la littérature, l’héroïsme en question</vt:lpstr>
      <vt:lpstr>PowerPoint Presentation</vt:lpstr>
      <vt:lpstr>PowerPoint Presentation</vt:lpstr>
      <vt:lpstr>PowerPoint Presentation</vt:lpstr>
      <vt:lpstr>PowerPoint Presentation</vt:lpstr>
      <vt:lpstr>2-Albe et Rome, le combat des Horace et des Curiace</vt:lpstr>
      <vt:lpstr>David: le serment des Horace</vt:lpstr>
      <vt:lpstr>3- La remise en question du modèle héroïque dans Le Feu : l’exemple de la rixe entre Tulacque et  (p.253)</vt:lpstr>
      <vt:lpstr>Goya: duel au gourdin</vt:lpstr>
      <vt:lpstr>Prolongement 3 : guerre et justice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dc:creator>
  <cp:lastModifiedBy>anne</cp:lastModifiedBy>
  <cp:revision>30</cp:revision>
  <cp:lastPrinted>2014-09-18T06:55:55Z</cp:lastPrinted>
  <dcterms:created xsi:type="dcterms:W3CDTF">2014-09-09T11:49:11Z</dcterms:created>
  <dcterms:modified xsi:type="dcterms:W3CDTF">2014-09-18T09:12:46Z</dcterms:modified>
</cp:coreProperties>
</file>