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5" autoAdjust="0"/>
  </p:normalViewPr>
  <p:slideViewPr>
    <p:cSldViewPr>
      <p:cViewPr varScale="1">
        <p:scale>
          <a:sx n="134" d="100"/>
          <a:sy n="134" d="100"/>
        </p:scale>
        <p:origin x="200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F6070-BE86-4303-9E1F-912DDC67D562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EC7F-353D-4776-B3F4-BC838D41157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5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EC7F-353D-4776-B3F4-BC838D41157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9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EC7F-353D-4776-B3F4-BC838D41157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2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EC7F-353D-4776-B3F4-BC838D41157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00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C861-DDA7-45D1-9F24-0FC7C4BA20BC}" type="datetimeFigureOut">
              <a:rPr lang="fr-FR" smtClean="0"/>
              <a:pPr/>
              <a:t>28/06/2018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C1A2-5035-4B3C-88DC-67C6013FFF5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Carmona_(Espagne)" TargetMode="External"/><Relationship Id="rId4" Type="http://schemas.openxmlformats.org/officeDocument/2006/relationships/hyperlink" Target="http://www.spainisculture.com/fr/monumentos/sevilla/necropolis_romana_de_carmon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rretetonchar.fr/carmona-andalousie-espagn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la necropole de sevill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345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/>
          <a:lstStyle/>
          <a:p>
            <a:r>
              <a:rPr lang="fr-FR" dirty="0" smtClean="0"/>
              <a:t>LA NECROPOLE DE SEVILLE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 </a:t>
            </a:r>
            <a:r>
              <a:rPr lang="fr-FR" dirty="0" err="1"/>
              <a:t>R</a:t>
            </a:r>
            <a:r>
              <a:rPr lang="fr-FR" dirty="0" err="1" smtClean="0"/>
              <a:t>eem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Romains croyaient en la vie après la mort ,</a:t>
            </a:r>
          </a:p>
          <a:p>
            <a:pPr>
              <a:buNone/>
            </a:pPr>
            <a:r>
              <a:rPr lang="fr-FR" dirty="0" smtClean="0"/>
              <a:t>    cela explique les offrandes et les richesses</a:t>
            </a:r>
          </a:p>
          <a:p>
            <a:pPr>
              <a:buNone/>
            </a:pPr>
            <a:r>
              <a:rPr lang="fr-FR" dirty="0" smtClean="0"/>
              <a:t>    déposées dans les tombes.</a:t>
            </a:r>
          </a:p>
          <a:p>
            <a:pPr>
              <a:buNone/>
            </a:pPr>
            <a:r>
              <a:rPr lang="fr-FR" dirty="0" smtClean="0"/>
              <a:t>    Les familles étaient enterrées ensemble.</a:t>
            </a:r>
          </a:p>
          <a:p>
            <a:pPr>
              <a:buNone/>
            </a:pPr>
            <a:r>
              <a:rPr lang="fr-FR" dirty="0" smtClean="0"/>
              <a:t>    Les nécropoles étaient aussi des lieux de culte.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https://www.arretetonchar.fr/carmona-andalousie-espagne/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https://fr.wikipedia.org/wiki/Carmona_(Espagne)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http://www.spainisculture.com/fr/monumentos/sevilla/necropolis_romana_de_carmona.html</a:t>
            </a: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NECROPOLE DE SEVILLE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              Sommaire </a:t>
            </a:r>
          </a:p>
          <a:p>
            <a:pPr>
              <a:buNone/>
            </a:pPr>
            <a:r>
              <a:rPr lang="fr-FR" dirty="0" smtClean="0"/>
              <a:t>Etymologie</a:t>
            </a:r>
          </a:p>
          <a:p>
            <a:pPr>
              <a:buNone/>
            </a:pPr>
            <a:r>
              <a:rPr lang="fr-FR" dirty="0" smtClean="0"/>
              <a:t>Géographie </a:t>
            </a:r>
          </a:p>
          <a:p>
            <a:pPr>
              <a:buNone/>
            </a:pPr>
            <a:r>
              <a:rPr lang="fr-FR" dirty="0" smtClean="0"/>
              <a:t>Site archéologique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-tombe de l’éléphant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-tombe du mausolée circulaire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-tombe de </a:t>
            </a:r>
            <a:r>
              <a:rPr lang="fr-FR" dirty="0" err="1" smtClean="0"/>
              <a:t>Servillia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Conclusion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ETYMOLOGIE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Le mot </a:t>
            </a:r>
            <a:r>
              <a:rPr lang="fr-FR" dirty="0" smtClean="0"/>
              <a:t>nécropole </a:t>
            </a:r>
            <a:r>
              <a:rPr lang="fr-FR" dirty="0" smtClean="0"/>
              <a:t>vient du grec </a:t>
            </a:r>
          </a:p>
          <a:p>
            <a:pPr>
              <a:buNone/>
            </a:pPr>
            <a:r>
              <a:rPr lang="fr-FR" dirty="0" smtClean="0"/>
              <a:t>                             </a:t>
            </a:r>
            <a:r>
              <a:rPr lang="fr-FR" dirty="0" err="1" smtClean="0"/>
              <a:t>necro</a:t>
            </a:r>
            <a:r>
              <a:rPr lang="fr-FR" dirty="0" smtClean="0"/>
              <a:t> et polis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</a:t>
            </a:r>
            <a:r>
              <a:rPr lang="fr-FR" dirty="0" err="1" smtClean="0"/>
              <a:t>Necro</a:t>
            </a:r>
            <a:r>
              <a:rPr lang="fr-FR" dirty="0" smtClean="0"/>
              <a:t> =mort    et   polis=ville/cité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-une agglomération de tombes ou de  </a:t>
            </a:r>
          </a:p>
          <a:p>
            <a:pPr>
              <a:buNone/>
            </a:pPr>
            <a:r>
              <a:rPr lang="fr-FR" dirty="0" smtClean="0"/>
              <a:t>        monuments funèbres (statues, sépultures…)</a:t>
            </a:r>
          </a:p>
          <a:p>
            <a:pPr>
              <a:buNone/>
            </a:pPr>
            <a:r>
              <a:rPr lang="fr-FR" dirty="0" smtClean="0"/>
              <a:t>             </a:t>
            </a:r>
          </a:p>
          <a:p>
            <a:pPr>
              <a:buNone/>
            </a:pPr>
            <a:r>
              <a:rPr lang="fr-FR" dirty="0" smtClean="0"/>
              <a:t>                 -site archéologique/musée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est-elle exactement?</a:t>
            </a:r>
            <a:endParaRPr lang="fr-FR" dirty="0"/>
          </a:p>
        </p:txBody>
      </p:sp>
      <p:pic>
        <p:nvPicPr>
          <p:cNvPr id="6" name="Espace réservé du contenu 5" descr="Carmona_(Sevilla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5509190" cy="51435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archéologique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Tombe de l’éléphant </a:t>
            </a:r>
          </a:p>
          <a:p>
            <a:pPr>
              <a:buNone/>
            </a:pPr>
            <a:r>
              <a:rPr lang="fr-FR" dirty="0" smtClean="0"/>
              <a:t>-Sanctuaire de la déesse </a:t>
            </a:r>
            <a:r>
              <a:rPr lang="fr-FR" dirty="0" err="1" smtClean="0"/>
              <a:t>Cybéle</a:t>
            </a:r>
            <a:r>
              <a:rPr lang="fr-FR" dirty="0" smtClean="0"/>
              <a:t> et du dieu</a:t>
            </a:r>
          </a:p>
          <a:p>
            <a:pPr>
              <a:buNone/>
            </a:pPr>
            <a:r>
              <a:rPr lang="fr-FR" dirty="0" smtClean="0"/>
              <a:t> Attis.</a:t>
            </a:r>
          </a:p>
          <a:p>
            <a:pPr>
              <a:buNone/>
            </a:pPr>
            <a:r>
              <a:rPr lang="fr-FR" dirty="0" smtClean="0"/>
              <a:t>-la tombe est dotée de : - une cuisine</a:t>
            </a:r>
          </a:p>
          <a:p>
            <a:pPr>
              <a:buNone/>
            </a:pPr>
            <a:r>
              <a:rPr lang="fr-FR" dirty="0" smtClean="0"/>
              <a:t>                                           - trois salles à manger 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Cet édifice comporte plus de richesses qu’une</a:t>
            </a:r>
          </a:p>
          <a:p>
            <a:pPr>
              <a:buNone/>
            </a:pPr>
            <a:r>
              <a:rPr lang="fr-FR" dirty="0" smtClean="0"/>
              <a:t>    tombe normale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9437"/>
            <a:ext cx="4143404" cy="6363664"/>
          </a:xfrm>
          <a:prstGeom prst="rect">
            <a:avLst/>
          </a:prstGeom>
          <a:noFill/>
        </p:spPr>
      </p:pic>
      <p:sp>
        <p:nvSpPr>
          <p:cNvPr id="6" name="Espace réservé du texte 5"/>
          <p:cNvSpPr>
            <a:spLocks noGrp="1"/>
          </p:cNvSpPr>
          <p:nvPr>
            <p:ph type="body" sz="half" idx="4294967295"/>
          </p:nvPr>
        </p:nvSpPr>
        <p:spPr>
          <a:xfrm>
            <a:off x="428596" y="714356"/>
            <a:ext cx="3008313" cy="4929188"/>
          </a:xfrm>
        </p:spPr>
        <p:txBody>
          <a:bodyPr>
            <a:noAutofit/>
          </a:bodyPr>
          <a:lstStyle/>
          <a:p>
            <a:r>
              <a:rPr lang="fr-FR" sz="4000" dirty="0" smtClean="0"/>
              <a:t>La présence d’une statue d’éléphant permet de la dénommer </a:t>
            </a:r>
            <a:endParaRPr lang="fr-F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archéologique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Tombe du mausolée circulaire                                                              </a:t>
            </a:r>
          </a:p>
          <a:p>
            <a:r>
              <a:rPr lang="fr-FR" dirty="0" smtClean="0"/>
              <a:t>                                                   - édifice abritant </a:t>
            </a:r>
          </a:p>
          <a:p>
            <a:r>
              <a:rPr lang="fr-FR" dirty="0" smtClean="0"/>
              <a:t>                                                    une chambre</a:t>
            </a:r>
          </a:p>
          <a:p>
            <a:r>
              <a:rPr lang="fr-FR" dirty="0" smtClean="0"/>
              <a:t>                                                    funéraire.</a:t>
            </a:r>
          </a:p>
          <a:p>
            <a:r>
              <a:rPr lang="fr-FR" dirty="0" smtClean="0"/>
              <a:t>                                                    On y dénombre</a:t>
            </a:r>
          </a:p>
          <a:p>
            <a:r>
              <a:rPr lang="fr-FR" dirty="0" smtClean="0"/>
              <a:t>                                                    11 niches.</a:t>
            </a:r>
          </a:p>
          <a:p>
            <a:r>
              <a:rPr lang="fr-FR" dirty="0" smtClean="0"/>
              <a:t>                                                   -tombe collective</a:t>
            </a:r>
          </a:p>
          <a:p>
            <a:endParaRPr lang="fr-FR" dirty="0"/>
          </a:p>
        </p:txBody>
      </p:sp>
      <p:pic>
        <p:nvPicPr>
          <p:cNvPr id="2050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4845587" cy="3643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Site archéologique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Tombe de </a:t>
            </a:r>
            <a:r>
              <a:rPr lang="fr-FR" dirty="0" err="1" smtClean="0"/>
              <a:t>Servillia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-La tombe forme une « </a:t>
            </a:r>
            <a:r>
              <a:rPr lang="fr-FR" dirty="0" err="1" smtClean="0"/>
              <a:t>domus</a:t>
            </a:r>
            <a:r>
              <a:rPr lang="fr-FR" dirty="0" smtClean="0"/>
              <a:t> »</a:t>
            </a:r>
          </a:p>
          <a:p>
            <a:pPr>
              <a:buNone/>
            </a:pPr>
            <a:r>
              <a:rPr lang="fr-FR" dirty="0" smtClean="0"/>
              <a:t>-Elle est à moitié creusée dans le sol</a:t>
            </a:r>
          </a:p>
          <a:p>
            <a:pPr>
              <a:buNone/>
            </a:pPr>
            <a:r>
              <a:rPr lang="fr-FR" dirty="0" smtClean="0"/>
              <a:t>-La tombe la plus grande de la nécropole</a:t>
            </a:r>
          </a:p>
          <a:p>
            <a:pPr>
              <a:buNone/>
            </a:pPr>
            <a:r>
              <a:rPr lang="fr-FR" dirty="0" smtClean="0"/>
              <a:t>-Tombe de la famille </a:t>
            </a:r>
            <a:r>
              <a:rPr lang="fr-FR" dirty="0" err="1"/>
              <a:t>S</a:t>
            </a:r>
            <a:r>
              <a:rPr lang="fr-FR" dirty="0" err="1" smtClean="0"/>
              <a:t>ervillia</a:t>
            </a:r>
            <a:r>
              <a:rPr lang="fr-FR" dirty="0" smtClean="0"/>
              <a:t> (issue de</a:t>
            </a:r>
          </a:p>
          <a:p>
            <a:pPr>
              <a:buNone/>
            </a:pPr>
            <a:r>
              <a:rPr lang="fr-FR" dirty="0" smtClean="0"/>
              <a:t> l’aristocratie romaine)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Ã©sultat de recherche d'images pour &quot;la tombe de servilia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4000496" cy="5742019"/>
          </a:xfrm>
          <a:prstGeom prst="rect">
            <a:avLst/>
          </a:prstGeom>
          <a:noFill/>
        </p:spPr>
      </p:pic>
      <p:pic>
        <p:nvPicPr>
          <p:cNvPr id="22532" name="Picture 4" descr="RÃ©sultat de recherche d'images pour &quot;la tombe de servillia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785794"/>
            <a:ext cx="4321011" cy="2428892"/>
          </a:xfrm>
          <a:prstGeom prst="rect">
            <a:avLst/>
          </a:prstGeom>
          <a:noFill/>
        </p:spPr>
      </p:pic>
      <p:pic>
        <p:nvPicPr>
          <p:cNvPr id="22534" name="Picture 6" descr="RÃ©sultat de recherche d'images pour &quot;la tombe de servillia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286124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265</Words>
  <Application>Microsoft Macintosh PowerPoint</Application>
  <PresentationFormat>Présentation à l'écran (4:3)</PresentationFormat>
  <Paragraphs>70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LA NECROPOLE DE SEVILLE</vt:lpstr>
      <vt:lpstr>LA NECROPOLE DE SEVILLE</vt:lpstr>
      <vt:lpstr>ETYMOLOGIE</vt:lpstr>
      <vt:lpstr>Où est-elle exactement?</vt:lpstr>
      <vt:lpstr>Site archéologique </vt:lpstr>
      <vt:lpstr>Présentation PowerPoint</vt:lpstr>
      <vt:lpstr>Site archéologique </vt:lpstr>
      <vt:lpstr>Site archéologique </vt:lpstr>
      <vt:lpstr>Présentation PowerPoint</vt:lpstr>
      <vt:lpstr>Conclusion </vt:lpstr>
      <vt:lpstr>Biographie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NECROPÔLE DE SEVILLE</dc:title>
  <dc:creator>dell</dc:creator>
  <cp:lastModifiedBy>Utilisateur de Microsoft Office</cp:lastModifiedBy>
  <cp:revision>19</cp:revision>
  <dcterms:created xsi:type="dcterms:W3CDTF">2018-05-20T14:36:15Z</dcterms:created>
  <dcterms:modified xsi:type="dcterms:W3CDTF">2018-06-28T19:32:02Z</dcterms:modified>
</cp:coreProperties>
</file>