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7" autoAdjust="0"/>
    <p:restoredTop sz="96993"/>
  </p:normalViewPr>
  <p:slideViewPr>
    <p:cSldViewPr snapToGrid="0">
      <p:cViewPr varScale="1">
        <p:scale>
          <a:sx n="95" d="100"/>
          <a:sy n="95" d="100"/>
        </p:scale>
        <p:origin x="208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F3E0EDF-9D1D-4D39-8BA0-B727BBFB5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A064444-E73F-473B-B012-E5502FE3B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8ADF9F5-34DB-4F74-888C-61D5A3B1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09D0614-3231-4759-A573-359AC8CA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DA178EA-4B5D-4155-A395-7E509944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0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B8B4EA5-BD74-4569-8BE5-9E595EE7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B00A313-F3DC-460B-8CF7-7EC42CECD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DEE9A29-6569-4AD6-B762-4D03B06F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1A3FE09-7FE1-44EF-8B6E-F0B6F522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209A140-B055-4360-B687-B413FB7C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79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372CE7E7-0DF2-4181-8823-2538238FD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496806EC-5BF7-45C9-9D3D-42208A65B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CC16E97-A696-4A51-BEAE-26A25DB6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D8B39E9-FF1D-4386-BFF1-17B8CD9B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3F187E9-8D3E-4909-9B2E-4AF34340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03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3DA6369-0DD2-47B2-86F0-419CDA76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A498233-BADC-438B-8264-2B5698E5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485089D-0440-4527-AA8E-6E06D06E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6CB56BF-7CBC-4A55-B13A-021E9EF1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B9D2776-62B3-4993-86DA-4BAE31ABF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0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2E0BCA-88F1-4EFE-BD2A-8327DEE7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D5F2742-DFA5-4880-920D-3035BBD67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96A1A7F-9F0B-47C8-8EAB-1D3E0D17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21B2579-9D6B-4012-8A15-64CEE381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78E1D5F-718C-4B7A-98E1-73D70F41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80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4057BBE-C571-425E-8341-966C13BA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1916044-D574-42FF-A915-A8BC1C02F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9909F9B2-D616-4F50-96FC-B40E26A6A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072C7B2-28D0-46B6-92E4-8AE07709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8886A648-5974-4259-937D-75640266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2CBB75C-43C8-461D-8574-D939944C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36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5B7E06F-5EB1-4ECD-B910-9DDA6AEB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2875E12-5336-43DE-9634-2F2258FC8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0E9C047-BCAB-40AC-BFD3-E38F9A30E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F062C28-28B3-4BAD-BDB9-7307EE3E5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FFF35A4-C73F-49EF-ACA2-B652C38D6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C5ED2AD1-F8D5-4E5D-BE5B-B20FE816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654EE5B7-ADB9-40D0-9309-961B8694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5E2F792C-3B58-438C-BCB4-EB97C091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76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9658F44-BCB5-482A-85E4-413B9FB1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E5055D93-C775-456A-A2BC-95A9534E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21BBB46-F816-4CBC-BD10-E0EB593E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E74218C-EDC4-44D9-A7AE-BB63FE14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1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DDD64E79-48DF-41C5-AAED-C80257B0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FD9706A-B0D5-4C98-8E82-328F248D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E33EC79-8EDE-425C-82E2-EEF2639C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2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2001916-450D-42D5-92D8-30B6CA84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AF069DF-819E-4286-A303-1058FDAFF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912443F2-846D-4683-803D-786D29177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A27ECAF-9E8F-420E-8DB6-9A475A52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9C35C00-75A1-4E74-A686-FD236D06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447ABA8-916F-4060-B3CC-D5F67F8C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96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8799658-5398-4899-B971-EECA1D5E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1C885015-203B-4205-8E87-3B04D78F9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C54D03C-02F7-4D2D-A452-406096E0A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C21DCFA-67F5-4DD1-8D20-C93FB2C3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61393156-9F5D-4531-804C-159E42AB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9C4B927-7506-439C-ADF1-4A84E231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3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DE03F22C-99DC-4738-B8EB-03F92981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6978070-FDC2-4B89-A1D5-DB6F3E901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4D500DF-A2B1-4F38-9B87-08601010F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8002-15D8-42DF-A191-693211607E0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F15F562-60DB-4DE0-B9F3-C091883A6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4C9F742-CC91-46AF-9EB0-E40CF8F59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BD37-ACB4-44F8-9E20-316221AF5A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2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8D46CC9-A8F7-4F6C-8C25-FD7929818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4611"/>
          </a:xfrm>
        </p:spPr>
        <p:txBody>
          <a:bodyPr>
            <a:noAutofit/>
          </a:bodyPr>
          <a:lstStyle/>
          <a:p>
            <a:r>
              <a:rPr lang="fr-FR" sz="6600" b="1" u="sng" dirty="0">
                <a:solidFill>
                  <a:srgbClr val="FF0000"/>
                </a:solidFill>
              </a:rPr>
              <a:t>AMPHITHEATRE DE TARRACO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F1E0449D-2CB0-471B-9224-123621B88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290" y="2368619"/>
            <a:ext cx="5381419" cy="35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4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7A2BAB6-C7CA-4EBF-A6F8-2D2D6AB4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FIN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8CCFB36B-3054-4C05-BBE5-D9FDFA31B5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937" y="1942569"/>
            <a:ext cx="6862142" cy="3842799"/>
          </a:xfrm>
        </p:spPr>
      </p:pic>
    </p:spTree>
    <p:extLst>
      <p:ext uri="{BB962C8B-B14F-4D97-AF65-F5344CB8AC3E}">
        <p14:creationId xmlns:p14="http://schemas.microsoft.com/office/powerpoint/2010/main" val="112550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D86A724-FB47-4B0E-865C-E676D08F3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5C2F7CD-B93F-4FD2-883C-466995FE0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Etymologie</a:t>
            </a:r>
          </a:p>
          <a:p>
            <a:r>
              <a:rPr lang="fr-FR" dirty="0"/>
              <a:t>Localisation</a:t>
            </a:r>
          </a:p>
          <a:p>
            <a:r>
              <a:rPr lang="fr-FR" dirty="0"/>
              <a:t>Présentation</a:t>
            </a:r>
          </a:p>
          <a:p>
            <a:r>
              <a:rPr lang="fr-FR" dirty="0"/>
              <a:t>Construction</a:t>
            </a:r>
          </a:p>
          <a:p>
            <a:r>
              <a:rPr lang="fr-FR" dirty="0"/>
              <a:t>Loisir</a:t>
            </a:r>
          </a:p>
          <a:p>
            <a:r>
              <a:rPr lang="fr-FR" dirty="0"/>
              <a:t>Plan</a:t>
            </a:r>
          </a:p>
          <a:p>
            <a:r>
              <a:rPr lang="fr-FR" dirty="0"/>
              <a:t>Bibliographie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195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FEEB28-2C7D-47D5-9EDC-26258C69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ETYMOLOGIE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97BA2C5-6AC9-49C9-845F-C2CE3938C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r-FR" dirty="0"/>
              <a:t>Amphithéâtre: </a:t>
            </a:r>
          </a:p>
          <a:p>
            <a:pPr marL="0" indent="0">
              <a:buNone/>
            </a:pPr>
            <a:r>
              <a:rPr lang="la-Latn" i="1" dirty="0"/>
              <a:t>Amphitheatrum</a:t>
            </a:r>
            <a:r>
              <a:rPr lang="la-Latn" dirty="0"/>
              <a:t>, </a:t>
            </a:r>
            <a:endParaRPr lang="fr-FR" dirty="0" smtClean="0"/>
          </a:p>
          <a:p>
            <a:pPr marL="0" indent="0">
              <a:buNone/>
            </a:pPr>
            <a:r>
              <a:rPr lang="la-Latn" dirty="0" smtClean="0"/>
              <a:t>de </a:t>
            </a:r>
            <a:r>
              <a:rPr lang="el-GR" dirty="0"/>
              <a:t>ἀμφιθέατρον,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Mot grec </a:t>
            </a:r>
            <a:r>
              <a:rPr lang="la-Latn" dirty="0" smtClean="0"/>
              <a:t>de </a:t>
            </a:r>
            <a:r>
              <a:rPr lang="el-GR" dirty="0"/>
              <a:t>ἀμφὶ, </a:t>
            </a:r>
            <a:r>
              <a:rPr lang="la-Latn" dirty="0"/>
              <a:t>des deux côtés </a:t>
            </a:r>
            <a:endParaRPr lang="fr-FR" dirty="0" smtClean="0"/>
          </a:p>
          <a:p>
            <a:pPr marL="0" indent="0">
              <a:buNone/>
            </a:pPr>
            <a:r>
              <a:rPr lang="la-Latn" dirty="0" smtClean="0"/>
              <a:t>et </a:t>
            </a:r>
            <a:r>
              <a:rPr lang="el-GR" dirty="0" smtClean="0"/>
              <a:t>θέατρον</a:t>
            </a:r>
            <a:r>
              <a:rPr lang="fr-FR" dirty="0" smtClean="0"/>
              <a:t> de </a:t>
            </a:r>
            <a:r>
              <a:rPr lang="el-GR" dirty="0" smtClean="0"/>
              <a:t>θεάομαι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regarder</a:t>
            </a:r>
            <a:endParaRPr lang="la-Latn" dirty="0"/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3E3B01FD-1F56-49E4-8CAB-14AC75AD0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5" y="1980608"/>
            <a:ext cx="4583444" cy="381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2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F8160CC-8B95-42B8-BA88-26E9B94A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LOCALISATION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58411E5-FA41-4794-9443-EC8B61907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Tarragone ,Catalogne ,Espagne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Catalogne                                                                Tarragone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8C20D1E6-AA12-4F2C-9C40-CC60EB533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486" y="2524539"/>
            <a:ext cx="2894146" cy="247729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0A9BFD31-0970-4D9E-A5C6-7141F9556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65" y="2649240"/>
            <a:ext cx="3251751" cy="235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6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EE97AA7-151E-4486-8386-5A59FE72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PRESENTATION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38F13CA-F1A9-4F77-BDDA-161D1833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II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dirty="0"/>
              <a:t>siècle après J.C</a:t>
            </a:r>
          </a:p>
          <a:p>
            <a:r>
              <a:rPr lang="fr-FR" dirty="0"/>
              <a:t>Sous le règne d’Hadrien</a:t>
            </a:r>
          </a:p>
          <a:p>
            <a:r>
              <a:rPr lang="fr-FR" dirty="0"/>
              <a:t>Surplombe la mer M</a:t>
            </a:r>
            <a:r>
              <a:rPr lang="fr-FR" dirty="0" smtClean="0"/>
              <a:t>éditerranée</a:t>
            </a:r>
            <a:endParaRPr lang="fr-FR" dirty="0"/>
          </a:p>
          <a:p>
            <a:r>
              <a:rPr lang="fr-FR" dirty="0"/>
              <a:t>Inscrit sur la liste du patrimoine mondial par l’UNESCO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3B1EC6F9-5017-41A5-ADA5-79700736A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715" y="4110684"/>
            <a:ext cx="3736285" cy="206627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83FE445-5EA0-4D41-A436-504F9E0BC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225" y="871564"/>
            <a:ext cx="19335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4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EBCD6B0-024B-403E-939F-812915BD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CONSTRUCTION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3A90D41-F76A-4E25-B49B-5AEB4D784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Forme elliptique</a:t>
            </a:r>
          </a:p>
          <a:p>
            <a:r>
              <a:rPr lang="fr-FR" dirty="0"/>
              <a:t>Taillé </a:t>
            </a:r>
            <a:r>
              <a:rPr lang="fr-FR" dirty="0" smtClean="0"/>
              <a:t>dans </a:t>
            </a:r>
            <a:r>
              <a:rPr lang="fr-FR" dirty="0"/>
              <a:t>la roche</a:t>
            </a:r>
          </a:p>
          <a:p>
            <a:r>
              <a:rPr lang="fr-FR" dirty="0"/>
              <a:t>Dimensions externes:109,5m×?m</a:t>
            </a:r>
          </a:p>
          <a:p>
            <a:r>
              <a:rPr lang="fr-FR" dirty="0"/>
              <a:t>Dimensions internes:86,5m×?m</a:t>
            </a:r>
          </a:p>
          <a:p>
            <a:r>
              <a:rPr lang="fr-FR" dirty="0"/>
              <a:t>Capacité:14 000 places</a:t>
            </a:r>
          </a:p>
          <a:p>
            <a:r>
              <a:rPr lang="fr-FR" dirty="0"/>
              <a:t>Ruines de la basilique en mémoire de Fructueux au </a:t>
            </a:r>
            <a:r>
              <a:rPr lang="fr-FR" dirty="0" smtClean="0"/>
              <a:t>V</a:t>
            </a:r>
            <a:r>
              <a:rPr lang="fr-FR" baseline="30000" dirty="0" smtClean="0"/>
              <a:t>e</a:t>
            </a:r>
            <a:r>
              <a:rPr lang="fr-FR" dirty="0" smtClean="0"/>
              <a:t> siècle</a:t>
            </a:r>
            <a:endParaRPr lang="fr-FR" dirty="0"/>
          </a:p>
          <a:p>
            <a:r>
              <a:rPr lang="fr-FR" dirty="0"/>
              <a:t>Remplacée au </a:t>
            </a:r>
            <a:r>
              <a:rPr lang="fr-FR" dirty="0" smtClean="0"/>
              <a:t>XII</a:t>
            </a:r>
            <a:r>
              <a:rPr lang="fr-FR" baseline="30000" dirty="0" smtClean="0"/>
              <a:t>e</a:t>
            </a:r>
            <a:r>
              <a:rPr lang="fr-FR" dirty="0" smtClean="0"/>
              <a:t> siècle </a:t>
            </a:r>
            <a:r>
              <a:rPr lang="fr-FR" dirty="0"/>
              <a:t>par l’église Santa Maria Del Miracle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F3E0F77B-39EB-48B6-B638-16917E092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09" y="1690688"/>
            <a:ext cx="3578960" cy="254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2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91D108-204F-4B1B-867B-2C3F39AB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LOISIRS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88461B6-3D15-49E3-B7B9-A840FC9E4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Combats de gladiateurs</a:t>
            </a:r>
          </a:p>
          <a:p>
            <a:r>
              <a:rPr lang="fr-FR" dirty="0" smtClean="0"/>
              <a:t>Exécutions publiques</a:t>
            </a:r>
            <a:endParaRPr lang="fr-FR" dirty="0"/>
          </a:p>
          <a:p>
            <a:r>
              <a:rPr lang="fr-FR" dirty="0" smtClean="0"/>
              <a:t>« </a:t>
            </a:r>
            <a:r>
              <a:rPr lang="fr-FR" dirty="0" err="1" smtClean="0"/>
              <a:t>Venationes</a:t>
            </a:r>
            <a:r>
              <a:rPr lang="fr-FR" dirty="0" smtClean="0"/>
              <a:t> » = chasses</a:t>
            </a:r>
            <a:endParaRPr lang="fr-FR" dirty="0"/>
          </a:p>
          <a:p>
            <a:r>
              <a:rPr lang="fr-FR" dirty="0"/>
              <a:t>Aujourd’hui : site touristique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5C7D3034-E0A9-4FA2-9A6B-BA8AF9794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304" y="1930262"/>
            <a:ext cx="4504402" cy="299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31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A94C3AF-8C72-4E0A-AA17-C37C3E9A6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434" y="94338"/>
            <a:ext cx="9144000" cy="1094954"/>
          </a:xfrm>
        </p:spPr>
        <p:txBody>
          <a:bodyPr>
            <a:normAutofit/>
          </a:bodyPr>
          <a:lstStyle/>
          <a:p>
            <a:r>
              <a:rPr lang="fr-FR" sz="5400" b="1" u="sng" dirty="0"/>
              <a:t>PLAN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6B5C95C8-8461-4810-8217-2BE34B0F1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242" y="2448679"/>
            <a:ext cx="2203174" cy="721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basilique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EE9DD3BB-E72F-4C2E-BD4D-7C67B180B33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416" y="1578276"/>
            <a:ext cx="5546035" cy="4925588"/>
          </a:xfrm>
        </p:spPr>
      </p:pic>
      <p:sp>
        <p:nvSpPr>
          <p:cNvPr id="8" name="Flèche : droite 7">
            <a:extLst>
              <a:ext uri="{FF2B5EF4-FFF2-40B4-BE49-F238E27FC236}">
                <a16:creationId xmlns="" xmlns:a16="http://schemas.microsoft.com/office/drawing/2014/main" id="{8999B46E-328B-41F0-9AF0-6FAB8279DC45}"/>
              </a:ext>
            </a:extLst>
          </p:cNvPr>
          <p:cNvSpPr/>
          <p:nvPr/>
        </p:nvSpPr>
        <p:spPr>
          <a:xfrm rot="9086603">
            <a:off x="7046957" y="3100179"/>
            <a:ext cx="2802607" cy="3018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>
            <a:extLst>
              <a:ext uri="{FF2B5EF4-FFF2-40B4-BE49-F238E27FC236}">
                <a16:creationId xmlns="" xmlns:a16="http://schemas.microsoft.com/office/drawing/2014/main" id="{9BF16C4C-756A-4515-8DA6-D96D526E3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547450"/>
              </p:ext>
            </p:extLst>
          </p:nvPr>
        </p:nvGraphicFramePr>
        <p:xfrm>
          <a:off x="9751238" y="2279835"/>
          <a:ext cx="130754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7548">
                  <a:extLst>
                    <a:ext uri="{9D8B030D-6E8A-4147-A177-3AD203B41FA5}">
                      <a16:colId xmlns="" xmlns:a16="http://schemas.microsoft.com/office/drawing/2014/main" val="2658502752"/>
                    </a:ext>
                  </a:extLst>
                </a:gridCol>
              </a:tblGrid>
              <a:tr h="335132">
                <a:tc>
                  <a:txBody>
                    <a:bodyPr/>
                    <a:lstStyle/>
                    <a:p>
                      <a:r>
                        <a:rPr lang="fr-FR" sz="2800" dirty="0"/>
                        <a:t>église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0404935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="" xmlns:a16="http://schemas.microsoft.com/office/drawing/2014/main" id="{0CE083B0-2A01-48AC-9317-FEB9B7797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17738"/>
              </p:ext>
            </p:extLst>
          </p:nvPr>
        </p:nvGraphicFramePr>
        <p:xfrm>
          <a:off x="294308" y="4363479"/>
          <a:ext cx="12561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196">
                  <a:extLst>
                    <a:ext uri="{9D8B030D-6E8A-4147-A177-3AD203B41FA5}">
                      <a16:colId xmlns="" xmlns:a16="http://schemas.microsoft.com/office/drawing/2014/main" val="1148075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800" dirty="0"/>
                        <a:t>tribune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4956840"/>
                  </a:ext>
                </a:extLst>
              </a:tr>
            </a:tbl>
          </a:graphicData>
        </a:graphic>
      </p:graphicFrame>
      <p:sp>
        <p:nvSpPr>
          <p:cNvPr id="12" name="Flèche : droite 11">
            <a:extLst>
              <a:ext uri="{FF2B5EF4-FFF2-40B4-BE49-F238E27FC236}">
                <a16:creationId xmlns="" xmlns:a16="http://schemas.microsoft.com/office/drawing/2014/main" id="{AC53F7BF-92EC-4744-99D4-9A457C91ECB6}"/>
              </a:ext>
            </a:extLst>
          </p:cNvPr>
          <p:cNvSpPr/>
          <p:nvPr/>
        </p:nvSpPr>
        <p:spPr>
          <a:xfrm>
            <a:off x="1550504" y="4429550"/>
            <a:ext cx="2494722" cy="3860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="" xmlns:a16="http://schemas.microsoft.com/office/drawing/2014/main" id="{34C7C33A-E8EF-4BE6-AAC2-28838C94C14B}"/>
              </a:ext>
            </a:extLst>
          </p:cNvPr>
          <p:cNvSpPr/>
          <p:nvPr/>
        </p:nvSpPr>
        <p:spPr>
          <a:xfrm rot="832900">
            <a:off x="2452282" y="3112681"/>
            <a:ext cx="3912530" cy="3512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902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D6AE4D8-750E-418D-AB2B-B21800A8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B4550B4-E3A7-49AD-97AE-2FB7C21A4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339"/>
            <a:ext cx="10515600" cy="4109624"/>
          </a:xfrm>
        </p:spPr>
        <p:txBody>
          <a:bodyPr/>
          <a:lstStyle/>
          <a:p>
            <a:r>
              <a:rPr lang="fr-FR" dirty="0"/>
              <a:t>Wikipédia</a:t>
            </a:r>
          </a:p>
          <a:p>
            <a:r>
              <a:rPr lang="fr-FR" dirty="0" err="1"/>
              <a:t>Spainis</a:t>
            </a:r>
            <a:r>
              <a:rPr lang="fr-FR" dirty="0"/>
              <a:t> culture</a:t>
            </a:r>
          </a:p>
          <a:p>
            <a:r>
              <a:rPr lang="fr-FR" dirty="0" err="1" smtClean="0"/>
              <a:t>Tarragonatourisme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900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118</Words>
  <Application>Microsoft Macintosh PowerPoint</Application>
  <PresentationFormat>Grand écran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AMPHITHEATRE DE TARRACO</vt:lpstr>
      <vt:lpstr>SOMMAIRE</vt:lpstr>
      <vt:lpstr>ETYMOLOGIE</vt:lpstr>
      <vt:lpstr>LOCALISATION</vt:lpstr>
      <vt:lpstr>PRESENTATION</vt:lpstr>
      <vt:lpstr>CONSTRUCTION</vt:lpstr>
      <vt:lpstr>LOISIRS</vt:lpstr>
      <vt:lpstr>PLAN</vt:lpstr>
      <vt:lpstr>BIBLIOGRAPHIE</vt:lpstr>
      <vt:lpstr>FIN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AMPHITHEATRE DE TARRACO</dc:title>
  <dc:creator>Carla M</dc:creator>
  <cp:lastModifiedBy>Utilisateur de Microsoft Office</cp:lastModifiedBy>
  <cp:revision>10</cp:revision>
  <dcterms:created xsi:type="dcterms:W3CDTF">2018-05-28T14:35:37Z</dcterms:created>
  <dcterms:modified xsi:type="dcterms:W3CDTF">2018-06-28T19:33:51Z</dcterms:modified>
</cp:coreProperties>
</file>