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4181" r:id="rId1"/>
  </p:sldMasterIdLst>
  <p:sldIdLst>
    <p:sldId id="256" r:id="rId2"/>
    <p:sldId id="264" r:id="rId3"/>
    <p:sldId id="263" r:id="rId4"/>
    <p:sldId id="260" r:id="rId5"/>
    <p:sldId id="262" r:id="rId6"/>
    <p:sldId id="267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8FD1D3"/>
    <a:srgbClr val="86DCDA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1690" autoAdjust="0"/>
    <p:restoredTop sz="94641" autoAdjust="0"/>
  </p:normalViewPr>
  <p:slideViewPr>
    <p:cSldViewPr snapToGrid="0" showGuides="1">
      <p:cViewPr>
        <p:scale>
          <a:sx n="60" d="100"/>
          <a:sy n="60" d="100"/>
        </p:scale>
        <p:origin x="-3536" y="-22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7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2681-B755-48B6-AB18-7716F6AB6C69}" type="datetimeFigureOut">
              <a:rPr lang="fr-FR" smtClean="0"/>
              <a:pPr/>
              <a:t>26/09/13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30A7391-FCDA-4C2D-B230-D258667A1606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2361091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2681-B755-48B6-AB18-7716F6AB6C69}" type="datetimeFigureOut">
              <a:rPr lang="fr-FR" smtClean="0"/>
              <a:pPr/>
              <a:t>26/09/13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0A7391-FCDA-4C2D-B230-D258667A1606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6192667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2681-B755-48B6-AB18-7716F6AB6C69}" type="datetimeFigureOut">
              <a:rPr lang="fr-FR" smtClean="0"/>
              <a:pPr/>
              <a:t>26/09/13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0A7391-FCDA-4C2D-B230-D258667A1606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9820017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2681-B755-48B6-AB18-7716F6AB6C69}" type="datetimeFigureOut">
              <a:rPr lang="fr-FR" smtClean="0"/>
              <a:pPr/>
              <a:t>26/09/13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0A7391-FCDA-4C2D-B230-D258667A1606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78209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2681-B755-48B6-AB18-7716F6AB6C69}" type="datetimeFigureOut">
              <a:rPr lang="fr-FR" smtClean="0"/>
              <a:pPr/>
              <a:t>26/09/13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0A7391-FCDA-4C2D-B230-D258667A1606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72681476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2681-B755-48B6-AB18-7716F6AB6C69}" type="datetimeFigureOut">
              <a:rPr lang="fr-FR" smtClean="0"/>
              <a:pPr/>
              <a:t>26/09/13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0A7391-FCDA-4C2D-B230-D258667A1606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59457541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2681-B755-48B6-AB18-7716F6AB6C69}" type="datetimeFigureOut">
              <a:rPr lang="fr-FR" smtClean="0"/>
              <a:pPr/>
              <a:t>26/09/13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7391-FCDA-4C2D-B230-D258667A1606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201059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2681-B755-48B6-AB18-7716F6AB6C69}" type="datetimeFigureOut">
              <a:rPr lang="fr-FR" smtClean="0"/>
              <a:pPr/>
              <a:t>26/09/13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7391-FCDA-4C2D-B230-D258667A1606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4961089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2681-B755-48B6-AB18-7716F6AB6C69}" type="datetimeFigureOut">
              <a:rPr lang="fr-FR" smtClean="0"/>
              <a:pPr/>
              <a:t>26/09/13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7391-FCDA-4C2D-B230-D258667A1606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7617104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2681-B755-48B6-AB18-7716F6AB6C69}" type="datetimeFigureOut">
              <a:rPr lang="fr-FR" smtClean="0"/>
              <a:pPr/>
              <a:t>26/09/13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0A7391-FCDA-4C2D-B230-D258667A1606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169954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2681-B755-48B6-AB18-7716F6AB6C69}" type="datetimeFigureOut">
              <a:rPr lang="fr-FR" smtClean="0"/>
              <a:pPr/>
              <a:t>26/09/13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30A7391-FCDA-4C2D-B230-D258667A1606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7421783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2681-B755-48B6-AB18-7716F6AB6C69}" type="datetimeFigureOut">
              <a:rPr lang="fr-FR" smtClean="0"/>
              <a:pPr/>
              <a:t>26/09/13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30A7391-FCDA-4C2D-B230-D258667A1606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7887740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2681-B755-48B6-AB18-7716F6AB6C69}" type="datetimeFigureOut">
              <a:rPr lang="fr-FR" smtClean="0"/>
              <a:pPr/>
              <a:t>26/09/13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7391-FCDA-4C2D-B230-D258667A1606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3158923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2681-B755-48B6-AB18-7716F6AB6C69}" type="datetimeFigureOut">
              <a:rPr lang="fr-FR" smtClean="0"/>
              <a:pPr/>
              <a:t>26/09/13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7391-FCDA-4C2D-B230-D258667A1606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4763521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2681-B755-48B6-AB18-7716F6AB6C69}" type="datetimeFigureOut">
              <a:rPr lang="fr-FR" smtClean="0"/>
              <a:pPr/>
              <a:t>26/09/13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A7391-FCDA-4C2D-B230-D258667A1606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8197667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2681-B755-48B6-AB18-7716F6AB6C69}" type="datetimeFigureOut">
              <a:rPr lang="fr-FR" smtClean="0"/>
              <a:pPr/>
              <a:t>26/09/13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0A7391-FCDA-4C2D-B230-D258667A1606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077241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72681-B755-48B6-AB18-7716F6AB6C69}" type="datetimeFigureOut">
              <a:rPr lang="fr-FR" smtClean="0"/>
              <a:pPr/>
              <a:t>26/09/13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30A7391-FCDA-4C2D-B230-D258667A1606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183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  <p:sldLayoutId id="2147484193" r:id="rId12"/>
    <p:sldLayoutId id="2147484194" r:id="rId13"/>
    <p:sldLayoutId id="2147484195" r:id="rId14"/>
    <p:sldLayoutId id="2147484196" r:id="rId15"/>
    <p:sldLayoutId id="2147484197" r:id="rId16"/>
  </p:sldLayoutIdLst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:%5CColl%C3%A8ge%5CExpos%C3%A9s%5CLatin%5CPan_et_syrinx.mp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>
            <a:lum/>
          </a:blip>
          <a:srcRect/>
          <a:tile tx="152400" ty="-419100" sx="97000" sy="62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95600" y="3818467"/>
            <a:ext cx="6400800" cy="1947333"/>
          </a:xfrm>
          <a:noFill/>
        </p:spPr>
        <p:txBody>
          <a:bodyPr>
            <a:normAutofit/>
          </a:bodyPr>
          <a:lstStyle/>
          <a:p>
            <a:pPr algn="ctr"/>
            <a:r>
              <a:rPr lang="fr-FR" sz="2800" b="1" u="sng" dirty="0" smtClean="0">
                <a:solidFill>
                  <a:schemeClr val="tx1"/>
                </a:solidFill>
                <a:latin typeface="Rage Italic" panose="03070502040507070304" pitchFamily="66" charset="0"/>
              </a:rPr>
              <a:t>Les Métamorphoses </a:t>
            </a:r>
            <a:r>
              <a:rPr lang="fr-FR" sz="2800" dirty="0" smtClean="0">
                <a:solidFill>
                  <a:schemeClr val="tx1"/>
                </a:solidFill>
                <a:latin typeface="Rage Italic" panose="03070502040507070304" pitchFamily="66" charset="0"/>
              </a:rPr>
              <a:t>d’Ovide</a:t>
            </a:r>
            <a:endParaRPr lang="fr-FR" sz="2800" dirty="0">
              <a:solidFill>
                <a:schemeClr val="tx1"/>
              </a:solidFill>
              <a:latin typeface="Rage Italic" panose="03070502040507070304" pitchFamily="66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524000" y="2090738"/>
            <a:ext cx="9144000" cy="11477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nch Script MT" panose="03020402040607040605" pitchFamily="66" charset="0"/>
              </a:rPr>
              <a:t>Pan et Syrinx</a:t>
            </a:r>
            <a:endParaRPr lang="fr-FR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1843190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268510"/>
            <a:ext cx="8911687" cy="849090"/>
          </a:xfrm>
        </p:spPr>
        <p:txBody>
          <a:bodyPr>
            <a:normAutofit/>
          </a:bodyPr>
          <a:lstStyle/>
          <a:p>
            <a:pPr algn="ctr"/>
            <a:r>
              <a:rPr lang="fr-FR" sz="4000" b="1" u="sng" dirty="0" smtClean="0">
                <a:latin typeface="Rage Italic" panose="03070502040507070304" pitchFamily="66" charset="0"/>
              </a:rPr>
              <a:t>L’histoire de Pan et Syrinx</a:t>
            </a:r>
            <a:endParaRPr lang="fr-FR" sz="4000" b="1" u="sng" dirty="0">
              <a:latin typeface="Rage Italic" panose="03070502040507070304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965200"/>
            <a:ext cx="8915400" cy="5449888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fr-FR" sz="2000" b="1" u="sng" dirty="0" smtClean="0">
                <a:latin typeface="Papyrus" panose="03070502060502030205" pitchFamily="66" charset="0"/>
                <a:cs typeface="Aparajita" panose="020B0604020202020204" pitchFamily="34" charset="0"/>
              </a:rPr>
              <a:t>Pan : </a:t>
            </a:r>
            <a:r>
              <a:rPr lang="fr-FR" sz="2000" dirty="0" smtClean="0">
                <a:latin typeface="Papyrus" panose="03070502060502030205" pitchFamily="66" charset="0"/>
                <a:cs typeface="Aparajita" panose="020B0604020202020204" pitchFamily="34" charset="0"/>
              </a:rPr>
              <a:t>Dieu de la nature protégeant les bergers et leurs troupeaux. Il est aussi un protecteur des animaux, il est lui même un satyre(mi-homme, mi- chèvre).</a:t>
            </a:r>
          </a:p>
          <a:p>
            <a:pPr marL="0" indent="0">
              <a:buNone/>
            </a:pPr>
            <a:endParaRPr lang="fr-FR" sz="2000" dirty="0" smtClean="0">
              <a:latin typeface="Papyrus" panose="03070502060502030205" pitchFamily="66" charset="0"/>
              <a:cs typeface="Aparajita" panose="020B0604020202020204" pitchFamily="34" charset="0"/>
            </a:endParaRPr>
          </a:p>
          <a:p>
            <a:r>
              <a:rPr lang="fr-FR" sz="2000" b="1" u="sng" dirty="0" smtClean="0">
                <a:latin typeface="Papyrus" panose="03070502060502030205" pitchFamily="66" charset="0"/>
                <a:cs typeface="Aparajita" panose="020B0604020202020204" pitchFamily="34" charset="0"/>
              </a:rPr>
              <a:t>Syrinx :</a:t>
            </a:r>
            <a:r>
              <a:rPr lang="fr-FR" sz="2000" dirty="0" smtClean="0">
                <a:latin typeface="Papyrus" panose="03070502060502030205" pitchFamily="66" charset="0"/>
                <a:cs typeface="Aparajita" panose="020B0604020202020204" pitchFamily="34" charset="0"/>
              </a:rPr>
              <a:t> Naïade(divinité des fleuves) dont est tombé amoureux Pan, qui pour lui échapper demandera à être transformée en roseau. </a:t>
            </a:r>
          </a:p>
          <a:p>
            <a:pPr marL="0" indent="0">
              <a:buNone/>
            </a:pPr>
            <a:endParaRPr lang="fr-FR" sz="2000" dirty="0" smtClean="0">
              <a:latin typeface="Papyrus" panose="03070502060502030205" pitchFamily="66" charset="0"/>
              <a:cs typeface="Aparajita" panose="020B0604020202020204" pitchFamily="34" charset="0"/>
            </a:endParaRPr>
          </a:p>
          <a:p>
            <a:r>
              <a:rPr lang="fr-FR" sz="2000" b="1" u="sng" dirty="0" smtClean="0">
                <a:latin typeface="Papyrus" panose="03070502060502030205" pitchFamily="66" charset="0"/>
                <a:cs typeface="Aparajita" panose="020B0604020202020204" pitchFamily="34" charset="0"/>
              </a:rPr>
              <a:t>Flute de Pan :</a:t>
            </a:r>
            <a:r>
              <a:rPr lang="fr-FR" sz="2000" dirty="0" smtClean="0">
                <a:latin typeface="Papyrus" panose="03070502060502030205" pitchFamily="66" charset="0"/>
                <a:cs typeface="Aparajita" panose="020B0604020202020204" pitchFamily="34" charset="0"/>
              </a:rPr>
              <a:t> Instrument constitué à base de roseaux de tailles différentes pour produire des sons plus ou moins aigus.</a:t>
            </a:r>
          </a:p>
          <a:p>
            <a:endParaRPr lang="fr-FR" sz="2000" b="1" u="sng" dirty="0">
              <a:latin typeface="Papyrus" panose="03070502060502030205" pitchFamily="66" charset="0"/>
              <a:cs typeface="Aparajita" panose="020B0604020202020204" pitchFamily="34" charset="0"/>
            </a:endParaRPr>
          </a:p>
          <a:p>
            <a:r>
              <a:rPr lang="fr-FR" sz="2000" b="1" u="sng" dirty="0" smtClean="0">
                <a:latin typeface="Papyrus" panose="03070502060502030205" pitchFamily="66" charset="0"/>
                <a:cs typeface="Aparajita" panose="020B0604020202020204" pitchFamily="34" charset="0"/>
              </a:rPr>
              <a:t>Naïades : </a:t>
            </a:r>
            <a:r>
              <a:rPr lang="fr-FR" sz="2000" dirty="0" smtClean="0">
                <a:latin typeface="Papyrus" panose="03070502060502030205" pitchFamily="66" charset="0"/>
                <a:cs typeface="Aparajita" panose="020B0604020202020204" pitchFamily="34" charset="0"/>
              </a:rPr>
              <a:t>Divinisées habitant les fleuves et rivières, elle sont tout le temps féminine et ont une apparence humaine. </a:t>
            </a:r>
          </a:p>
          <a:p>
            <a:endParaRPr lang="fr-FR" sz="2000" b="1" u="sng" dirty="0">
              <a:latin typeface="Papyrus" panose="03070502060502030205" pitchFamily="66" charset="0"/>
              <a:cs typeface="Aparajita" panose="020B0604020202020204" pitchFamily="34" charset="0"/>
            </a:endParaRPr>
          </a:p>
          <a:p>
            <a:r>
              <a:rPr lang="fr-FR" sz="2000" dirty="0" smtClean="0">
                <a:latin typeface="Papyrus" panose="03070502060502030205" pitchFamily="66" charset="0"/>
                <a:cs typeface="Aparajita" panose="020B0604020202020204" pitchFamily="34" charset="0"/>
              </a:rPr>
              <a:t>Syrinx ressemble à Diane (déesse de la chasse et de la Lune), Diane est aussi appelé  </a:t>
            </a:r>
            <a:r>
              <a:rPr lang="fr-FR" sz="2000" i="1" u="sng" dirty="0" smtClean="0">
                <a:latin typeface="Papyrus" panose="03070502060502030205" pitchFamily="66" charset="0"/>
                <a:cs typeface="Aparajita" panose="020B0604020202020204" pitchFamily="34" charset="0"/>
              </a:rPr>
              <a:t>fille de Latone </a:t>
            </a:r>
            <a:r>
              <a:rPr lang="fr-FR" sz="2000" dirty="0" smtClean="0">
                <a:latin typeface="Papyrus" panose="03070502060502030205" pitchFamily="66" charset="0"/>
                <a:cs typeface="Aparajita" panose="020B0604020202020204" pitchFamily="34" charset="0"/>
              </a:rPr>
              <a:t> ou  </a:t>
            </a:r>
            <a:r>
              <a:rPr lang="fr-FR" sz="2000" i="1" u="sng" dirty="0" smtClean="0">
                <a:latin typeface="Papyrus" panose="03070502060502030205" pitchFamily="66" charset="0"/>
                <a:cs typeface="Aparajita" panose="020B0604020202020204" pitchFamily="34" charset="0"/>
              </a:rPr>
              <a:t>déesse d’Ortygie  </a:t>
            </a:r>
            <a:r>
              <a:rPr lang="fr-FR" sz="2000" dirty="0" smtClean="0">
                <a:latin typeface="Papyrus" panose="03070502060502030205" pitchFamily="66" charset="0"/>
                <a:cs typeface="Aparajita" panose="020B0604020202020204" pitchFamily="34" charset="0"/>
              </a:rPr>
              <a:t>dans le texte latin.</a:t>
            </a:r>
            <a:endParaRPr lang="fr-FR" sz="2000" dirty="0">
              <a:latin typeface="Papyrus" panose="03070502060502030205" pitchFamily="66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91256976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400">
        <p14:doors dir="vert"/>
      </p:transition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4" y="1161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sz="4000" b="1" u="sng" dirty="0" smtClean="0">
                <a:latin typeface="Rage Italic" panose="03070502040507070304" pitchFamily="66" charset="0"/>
              </a:rPr>
              <a:t>Œuvre représentant Pan et Syrinx</a:t>
            </a:r>
            <a:endParaRPr lang="fr-FR" sz="4000" b="1" u="sng" dirty="0">
              <a:latin typeface="Rage Italic" panose="03070502040507070304" pitchFamily="66" charset="0"/>
            </a:endParaRP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16132" t="12886" r="14992" b="13049"/>
          <a:stretch/>
        </p:blipFill>
        <p:spPr>
          <a:xfrm>
            <a:off x="4796288" y="794397"/>
            <a:ext cx="4532454" cy="593344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0" name="Flèche gauche 9"/>
          <p:cNvSpPr/>
          <p:nvPr/>
        </p:nvSpPr>
        <p:spPr>
          <a:xfrm>
            <a:off x="4796288" y="3761117"/>
            <a:ext cx="4019908" cy="212785"/>
          </a:xfrm>
          <a:prstGeom prst="leftArrow">
            <a:avLst>
              <a:gd name="adj1" fmla="val 43226"/>
              <a:gd name="adj2" fmla="val 110958"/>
            </a:avLst>
          </a:prstGeom>
          <a:gradFill>
            <a:gsLst>
              <a:gs pos="0">
                <a:schemeClr val="accent5">
                  <a:tint val="96000"/>
                  <a:lumMod val="104000"/>
                  <a:alpha val="35000"/>
                </a:schemeClr>
              </a:gs>
              <a:gs pos="100000">
                <a:schemeClr val="accent5">
                  <a:shade val="98000"/>
                  <a:lumMod val="94000"/>
                </a:schemeClr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gauche 10"/>
          <p:cNvSpPr/>
          <p:nvPr/>
        </p:nvSpPr>
        <p:spPr>
          <a:xfrm>
            <a:off x="5883215" y="3036498"/>
            <a:ext cx="2932981" cy="219974"/>
          </a:xfrm>
          <a:prstGeom prst="leftArrow">
            <a:avLst>
              <a:gd name="adj1" fmla="val 43226"/>
              <a:gd name="adj2" fmla="val 110958"/>
            </a:avLst>
          </a:prstGeom>
          <a:gradFill>
            <a:gsLst>
              <a:gs pos="0">
                <a:schemeClr val="accent5">
                  <a:tint val="96000"/>
                  <a:lumMod val="104000"/>
                  <a:alpha val="35000"/>
                </a:schemeClr>
              </a:gs>
              <a:gs pos="100000">
                <a:schemeClr val="accent5">
                  <a:shade val="98000"/>
                  <a:lumMod val="94000"/>
                </a:schemeClr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gauche 11"/>
          <p:cNvSpPr/>
          <p:nvPr/>
        </p:nvSpPr>
        <p:spPr>
          <a:xfrm>
            <a:off x="6806242" y="2087590"/>
            <a:ext cx="2009954" cy="218536"/>
          </a:xfrm>
          <a:prstGeom prst="leftArrow">
            <a:avLst>
              <a:gd name="adj1" fmla="val 43226"/>
              <a:gd name="adj2" fmla="val 110958"/>
            </a:avLst>
          </a:prstGeom>
          <a:gradFill>
            <a:gsLst>
              <a:gs pos="0">
                <a:schemeClr val="accent5">
                  <a:tint val="96000"/>
                  <a:lumMod val="104000"/>
                  <a:alpha val="35000"/>
                </a:schemeClr>
              </a:gs>
              <a:gs pos="100000">
                <a:schemeClr val="accent5">
                  <a:shade val="98000"/>
                  <a:lumMod val="94000"/>
                </a:schemeClr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gauche 12"/>
          <p:cNvSpPr/>
          <p:nvPr/>
        </p:nvSpPr>
        <p:spPr>
          <a:xfrm>
            <a:off x="6072996" y="4364967"/>
            <a:ext cx="2743200" cy="221412"/>
          </a:xfrm>
          <a:prstGeom prst="leftArrow">
            <a:avLst>
              <a:gd name="adj1" fmla="val 43226"/>
              <a:gd name="adj2" fmla="val 110958"/>
            </a:avLst>
          </a:prstGeom>
          <a:gradFill>
            <a:gsLst>
              <a:gs pos="0">
                <a:schemeClr val="accent5">
                  <a:tint val="96000"/>
                  <a:lumMod val="104000"/>
                  <a:alpha val="35000"/>
                </a:schemeClr>
              </a:gs>
              <a:gs pos="100000">
                <a:schemeClr val="accent5">
                  <a:shade val="98000"/>
                  <a:lumMod val="94000"/>
                </a:schemeClr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gauche 13"/>
          <p:cNvSpPr/>
          <p:nvPr/>
        </p:nvSpPr>
        <p:spPr>
          <a:xfrm>
            <a:off x="4295955" y="5305252"/>
            <a:ext cx="4520241" cy="221412"/>
          </a:xfrm>
          <a:prstGeom prst="leftArrow">
            <a:avLst>
              <a:gd name="adj1" fmla="val 43226"/>
              <a:gd name="adj2" fmla="val 110958"/>
            </a:avLst>
          </a:prstGeom>
          <a:gradFill>
            <a:gsLst>
              <a:gs pos="0">
                <a:schemeClr val="accent5">
                  <a:tint val="96000"/>
                  <a:lumMod val="104000"/>
                  <a:alpha val="35000"/>
                </a:schemeClr>
              </a:gs>
              <a:gs pos="100000">
                <a:schemeClr val="accent5">
                  <a:shade val="98000"/>
                  <a:lumMod val="94000"/>
                </a:schemeClr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867952" y="1996803"/>
            <a:ext cx="2467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Papyrus" pitchFamily="66" charset="0"/>
              </a:rPr>
              <a:t>Mont Lycée</a:t>
            </a:r>
            <a:endParaRPr lang="fr-FR" sz="2000" dirty="0">
              <a:latin typeface="Papyrus" pitchFamily="66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867952" y="2946430"/>
            <a:ext cx="2467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Papyrus" pitchFamily="66" charset="0"/>
              </a:rPr>
              <a:t>Pan (satyre)</a:t>
            </a:r>
            <a:endParaRPr lang="fr-FR" sz="2000" dirty="0">
              <a:latin typeface="Papyrus" pitchFamily="66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867952" y="3667454"/>
            <a:ext cx="2467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Papyrus" pitchFamily="66" charset="0"/>
              </a:rPr>
              <a:t>Syrinx (Naïade)</a:t>
            </a:r>
            <a:endParaRPr lang="fr-FR" sz="2000" dirty="0">
              <a:latin typeface="Papyrus" pitchFamily="66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8867952" y="4275618"/>
            <a:ext cx="1880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Papyrus" pitchFamily="66" charset="0"/>
              </a:rPr>
              <a:t>Roseaux</a:t>
            </a:r>
            <a:endParaRPr lang="fr-FR" sz="2000" dirty="0">
              <a:latin typeface="Papyrus" pitchFamily="66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8867952" y="5215903"/>
            <a:ext cx="1880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Papyrus" pitchFamily="66" charset="0"/>
              </a:rPr>
              <a:t>Divinité-Fleuve</a:t>
            </a:r>
            <a:endParaRPr lang="fr-FR" sz="2000" dirty="0">
              <a:latin typeface="Papyrus" pitchFamily="66" charset="0"/>
            </a:endParaRPr>
          </a:p>
        </p:txBody>
      </p:sp>
      <p:sp>
        <p:nvSpPr>
          <p:cNvPr id="20" name="Cadre 19"/>
          <p:cNvSpPr/>
          <p:nvPr/>
        </p:nvSpPr>
        <p:spPr>
          <a:xfrm>
            <a:off x="5727940" y="2087590"/>
            <a:ext cx="1078302" cy="534840"/>
          </a:xfrm>
          <a:prstGeom prst="frame">
            <a:avLst>
              <a:gd name="adj1" fmla="val 4605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6163932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>
        <p14:ferris dir="l"/>
      </p:transition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-0.18386 -0.00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9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78599" y="144685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</a:rPr>
              <a:t>La création</a:t>
            </a:r>
            <a:endParaRPr lang="fr-FR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ge Italic" panose="03070502040507070304" pitchFamily="66" charset="0"/>
            </a:endParaRPr>
          </a:p>
        </p:txBody>
      </p:sp>
      <p:sp>
        <p:nvSpPr>
          <p:cNvPr id="6" name="Parchemin horizontal 5">
            <a:hlinkClick r:id="rId2" action="ppaction://hlinkfile"/>
          </p:cNvPr>
          <p:cNvSpPr/>
          <p:nvPr/>
        </p:nvSpPr>
        <p:spPr>
          <a:xfrm>
            <a:off x="2486024" y="985838"/>
            <a:ext cx="8901114" cy="4843462"/>
          </a:xfrm>
          <a:prstGeom prst="horizontalScroll">
            <a:avLst>
              <a:gd name="adj" fmla="val 1368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Pan et Syrinx revisité en 2013</a:t>
            </a:r>
            <a:endParaRPr lang="fr-FR" sz="4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6589460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>
        <p14:ferris dir="l"/>
      </p:transition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20502" y="297426"/>
            <a:ext cx="9438097" cy="6398342"/>
          </a:xfrm>
          <a:ln>
            <a:noFill/>
          </a:ln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fr-FR" sz="44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  <a:ea typeface="+mj-ea"/>
                <a:cs typeface="+mj-cs"/>
              </a:rPr>
              <a:t>Questionnaire</a:t>
            </a:r>
          </a:p>
          <a:p>
            <a:pPr marL="0" indent="0" algn="just">
              <a:buNone/>
            </a:pPr>
            <a:r>
              <a:rPr lang="fr-FR" sz="2600" dirty="0" smtClean="0">
                <a:latin typeface="Papyrus" panose="03070502060502030205" pitchFamily="66" charset="0"/>
              </a:rPr>
              <a:t>1/ Dans la légende, l’histoire de Pan et Syrinx est racontée par …</a:t>
            </a:r>
          </a:p>
          <a:p>
            <a:pPr marL="0" indent="0" algn="just">
              <a:buNone/>
            </a:pPr>
            <a:r>
              <a:rPr lang="fr-FR" sz="2600" dirty="0" smtClean="0">
                <a:latin typeface="Papyrus" panose="03070502060502030205" pitchFamily="66" charset="0"/>
              </a:rPr>
              <a:t>2</a:t>
            </a:r>
            <a:r>
              <a:rPr lang="fr-FR" sz="2600" dirty="0">
                <a:latin typeface="Papyrus" panose="03070502060502030205" pitchFamily="66" charset="0"/>
              </a:rPr>
              <a:t>/ Syrinx imite</a:t>
            </a:r>
            <a:r>
              <a:rPr lang="fr-FR" sz="2600" dirty="0" smtClean="0">
                <a:latin typeface="Papyrus" panose="03070502060502030205" pitchFamily="66" charset="0"/>
              </a:rPr>
              <a:t>…</a:t>
            </a:r>
            <a:endParaRPr lang="fr-FR" sz="2600" dirty="0">
              <a:latin typeface="Papyrus" panose="03070502060502030205" pitchFamily="66" charset="0"/>
            </a:endParaRPr>
          </a:p>
          <a:p>
            <a:pPr marL="0" indent="0" algn="just">
              <a:buNone/>
            </a:pPr>
            <a:r>
              <a:rPr lang="fr-FR" sz="2600" dirty="0" smtClean="0">
                <a:latin typeface="Papyrus" panose="03070502060502030205" pitchFamily="66" charset="0"/>
              </a:rPr>
              <a:t>3/ Quand </a:t>
            </a:r>
            <a:r>
              <a:rPr lang="fr-FR" sz="2600" dirty="0">
                <a:latin typeface="Papyrus" panose="03070502060502030205" pitchFamily="66" charset="0"/>
              </a:rPr>
              <a:t>Pan la rencontre, Syrinx </a:t>
            </a:r>
            <a:r>
              <a:rPr lang="fr-FR" sz="2600" dirty="0" smtClean="0">
                <a:latin typeface="Papyrus" panose="03070502060502030205" pitchFamily="66" charset="0"/>
              </a:rPr>
              <a:t>revient…</a:t>
            </a:r>
          </a:p>
          <a:p>
            <a:pPr marL="0" indent="0" algn="just">
              <a:buNone/>
            </a:pPr>
            <a:r>
              <a:rPr lang="fr-FR" sz="2600" dirty="0" smtClean="0">
                <a:latin typeface="Papyrus" panose="03070502060502030205" pitchFamily="66" charset="0"/>
              </a:rPr>
              <a:t>4/ Ovide a vécu…</a:t>
            </a:r>
          </a:p>
          <a:p>
            <a:pPr marL="0" indent="0" algn="just">
              <a:buNone/>
            </a:pPr>
            <a:r>
              <a:rPr lang="fr-FR" sz="2600" dirty="0" smtClean="0">
                <a:latin typeface="Papyrus" panose="03070502060502030205" pitchFamily="66" charset="0"/>
              </a:rPr>
              <a:t>5/ La légende Pan et Syrinx se trouve dans le livre…</a:t>
            </a:r>
          </a:p>
          <a:p>
            <a:pPr marL="0" indent="0" algn="just">
              <a:buNone/>
            </a:pPr>
            <a:r>
              <a:rPr lang="fr-FR" sz="2600" dirty="0" smtClean="0">
                <a:latin typeface="Papyrus" panose="03070502060502030205" pitchFamily="66" charset="0"/>
              </a:rPr>
              <a:t>6/ Hermès raconte des histoires à Argus car…</a:t>
            </a:r>
          </a:p>
          <a:p>
            <a:pPr marL="0" indent="0" algn="just">
              <a:buNone/>
            </a:pPr>
            <a:r>
              <a:rPr lang="fr-FR" sz="2600" dirty="0" smtClean="0">
                <a:latin typeface="Papyrus" panose="03070502060502030205" pitchFamily="66" charset="0"/>
              </a:rPr>
              <a:t>7/A la suite de son amour déçu, Pan invente…</a:t>
            </a:r>
          </a:p>
          <a:p>
            <a:pPr marL="0" indent="0" algn="just">
              <a:buNone/>
            </a:pPr>
            <a:r>
              <a:rPr lang="fr-FR" sz="2600" dirty="0" smtClean="0">
                <a:latin typeface="Papyrus" panose="03070502060502030205" pitchFamily="66" charset="0"/>
              </a:rPr>
              <a:t>8/ Où est conservé le tableaux de Pan et Syrinx ?</a:t>
            </a:r>
          </a:p>
          <a:p>
            <a:pPr marL="0" indent="0" algn="just">
              <a:buNone/>
            </a:pPr>
            <a:r>
              <a:rPr lang="fr-FR" sz="2600" dirty="0" smtClean="0">
                <a:latin typeface="Papyrus" panose="03070502060502030205" pitchFamily="66" charset="0"/>
              </a:rPr>
              <a:t>9/ Qui sont les naïades…</a:t>
            </a:r>
          </a:p>
          <a:p>
            <a:pPr marL="0" indent="0" algn="just">
              <a:buNone/>
            </a:pPr>
            <a:r>
              <a:rPr lang="fr-FR" sz="2600" dirty="0" smtClean="0">
                <a:latin typeface="Papyrus" panose="03070502060502030205" pitchFamily="66" charset="0"/>
              </a:rPr>
              <a:t>10/ Notre tableau de comparaison a été peint par …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7281856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>
        <p14:ferris dir="l"/>
      </p:transition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78599" y="144685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r-FR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</a:rPr>
              <a:t>Bibliographie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478796" y="1143000"/>
            <a:ext cx="10529859" cy="286232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fr-FR" sz="2800" b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www.louvre.fr</a:t>
            </a:r>
          </a:p>
          <a:p>
            <a:pPr algn="ctr"/>
            <a:r>
              <a:rPr lang="fr-FR" sz="2800" b="1" u="sng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http://fr.wikipedia.org/wiki/Syrinx_(nymphe</a:t>
            </a:r>
            <a:r>
              <a:rPr lang="fr-FR" sz="2800" b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</a:p>
          <a:p>
            <a:pPr algn="ctr"/>
            <a:r>
              <a:rPr lang="fr-FR" sz="2800" b="1" u="sng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http://</a:t>
            </a:r>
            <a:r>
              <a:rPr lang="fr-FR" sz="2800" b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www.culture.gouv.fr/public/mistral/joconde_fr</a:t>
            </a:r>
            <a:endParaRPr lang="fr-FR" sz="3200" b="1" u="sng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fr-FR" sz="3200" b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Edition des métamorphoses d’Ovide</a:t>
            </a:r>
          </a:p>
          <a:p>
            <a:pPr algn="ctr"/>
            <a:r>
              <a:rPr lang="fr-FR" sz="3200" b="1" u="sng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http://eduscol.education.fr/louvre/morphe/pan.htm</a:t>
            </a:r>
          </a:p>
          <a:p>
            <a:pPr algn="ctr"/>
            <a:endParaRPr lang="fr-FR" sz="3200" b="1" u="sng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2287883" y="3532212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ge Italic" panose="03070502040507070304" pitchFamily="66" charset="0"/>
              </a:rPr>
              <a:t>Filmographie</a:t>
            </a:r>
            <a:endParaRPr lang="fr-FR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ge Italic" panose="03070502040507070304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557366" y="4662190"/>
            <a:ext cx="1037272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fr-FR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Musique </a:t>
            </a:r>
            <a:r>
              <a:rPr lang="fr-FR" sz="2800" b="1" i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Syrinx</a:t>
            </a:r>
            <a:r>
              <a:rPr lang="fr-FR" sz="2800" b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fr-FR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 Claude Debussy</a:t>
            </a:r>
          </a:p>
          <a:p>
            <a:pPr algn="ctr"/>
            <a:r>
              <a:rPr lang="fr-FR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Montage Cécile Sauvayre</a:t>
            </a:r>
            <a:endParaRPr lang="fr-FR" sz="28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fr-FR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Texte de Mathieu, Emile et Alexandra ; )</a:t>
            </a:r>
            <a:endParaRPr lang="fr-FR" sz="28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393538" y="2112496"/>
            <a:ext cx="10700379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fr-FR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Papyrus" pitchFamily="66" charset="0"/>
              </a:rPr>
              <a:t>☺ Merci d’avoir regardé l’exposé ☺</a:t>
            </a:r>
            <a:endParaRPr lang="fr-FR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0002637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>
        <p14:ferris dir="l"/>
      </p:transition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9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  <p:bldP spid="7" grpId="0"/>
      <p:bldP spid="7" grpId="1"/>
      <p:bldP spid="8" grpId="0"/>
      <p:bldP spid="8" grpId="1"/>
    </p:bld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xmlns:a="http://schemas.openxmlformats.org/drawingml/2006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409</TotalTime>
  <Words>341</Words>
  <Application>Microsoft Macintosh PowerPoint</Application>
  <PresentationFormat>Personnalisé</PresentationFormat>
  <Paragraphs>42</Paragraphs>
  <Slides>6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Brin</vt:lpstr>
      <vt:lpstr>Diapositive 1</vt:lpstr>
      <vt:lpstr>L’histoire de Pan et Syrinx</vt:lpstr>
      <vt:lpstr>Œuvre représentant Pan et Syrinx</vt:lpstr>
      <vt:lpstr>La création</vt:lpstr>
      <vt:lpstr>Diapositive 5</vt:lpstr>
      <vt:lpstr>Bibliographie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truch.tersheim@hotmail.fr</dc:creator>
  <cp:lastModifiedBy>Alexis Martinez</cp:lastModifiedBy>
  <cp:revision>36</cp:revision>
  <dcterms:created xsi:type="dcterms:W3CDTF">2013-09-26T08:59:40Z</dcterms:created>
  <dcterms:modified xsi:type="dcterms:W3CDTF">2013-09-26T09:00:29Z</dcterms:modified>
</cp:coreProperties>
</file>