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Default Extension="wdp" ContentType="image/vnd.ms-photo"/>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76" r:id="rId1"/>
  </p:sldMasterIdLst>
  <p:notesMasterIdLst>
    <p:notesMasterId r:id="rId10"/>
  </p:notesMasterIdLst>
  <p:handoutMasterIdLst>
    <p:handoutMasterId r:id="rId11"/>
  </p:handoutMasterIdLst>
  <p:sldIdLst>
    <p:sldId id="256" r:id="rId2"/>
    <p:sldId id="257" r:id="rId3"/>
    <p:sldId id="265" r:id="rId4"/>
    <p:sldId id="269" r:id="rId5"/>
    <p:sldId id="258" r:id="rId6"/>
    <p:sldId id="266" r:id="rId7"/>
    <p:sldId id="267" r:id="rId8"/>
    <p:sldId id="268"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2222D9"/>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6969" autoAdjust="0"/>
    <p:restoredTop sz="94660" autoAdjust="0"/>
  </p:normalViewPr>
  <p:slideViewPr>
    <p:cSldViewPr>
      <p:cViewPr varScale="1">
        <p:scale>
          <a:sx n="159" d="100"/>
          <a:sy n="159" d="100"/>
        </p:scale>
        <p:origin x="-91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71BA1B-3F0E-4051-99EC-9E43767F1F79}" type="datetimeFigureOut">
              <a:rPr lang="fr-FR" smtClean="0"/>
              <a:pPr/>
              <a:t>26/09/13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11BEC3-795F-4CEF-929A-A7BBE57C75F8}"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722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F2CB5-8AF7-4D43-95AD-2F0642E97723}" type="datetimeFigureOut">
              <a:rPr lang="fr-FR" smtClean="0"/>
              <a:pPr/>
              <a:t>26/09/13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1BABA-5C07-478E-BC6C-0478F7952C25}"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275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61BABA-5C07-478E-BC6C-0478F7952C25}" type="slidenum">
              <a:rPr lang="fr-FR" smtClean="0"/>
              <a:pPr/>
              <a:t>2</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800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Modifiez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B64D0D4-CD03-4582-B5F6-99CEEA42AF59}" type="datetimeFigureOut">
              <a:rPr lang="fr-FR" smtClean="0"/>
              <a:pPr/>
              <a:t>26/09/13</a:t>
            </a:fld>
            <a:endParaRPr lang="fr-FR"/>
          </a:p>
        </p:txBody>
      </p:sp>
      <p:sp>
        <p:nvSpPr>
          <p:cNvPr id="16" name="Espace réservé du numéro de diapositive 15"/>
          <p:cNvSpPr>
            <a:spLocks noGrp="1"/>
          </p:cNvSpPr>
          <p:nvPr>
            <p:ph type="sldNum" sz="quarter" idx="11"/>
          </p:nvPr>
        </p:nvSpPr>
        <p:spPr/>
        <p:txBody>
          <a:bodyPr/>
          <a:lstStyle/>
          <a:p>
            <a:fld id="{C19CA0AB-4BE0-4255-B844-8301A8657956}" type="slidenum">
              <a:rPr lang="fr-FR" smtClean="0"/>
              <a:pPr/>
              <a:t>‹#›</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64D0D4-CD03-4582-B5F6-99CEEA42AF59}" type="datetimeFigureOut">
              <a:rPr lang="fr-FR" smtClean="0"/>
              <a:pPr/>
              <a:t>26/09/13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9CA0AB-4BE0-4255-B844-8301A865795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64D0D4-CD03-4582-B5F6-99CEEA42AF59}" type="datetimeFigureOut">
              <a:rPr lang="fr-FR" smtClean="0"/>
              <a:pPr/>
              <a:t>26/09/13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9CA0AB-4BE0-4255-B844-8301A865795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B64D0D4-CD03-4582-B5F6-99CEEA42AF59}" type="datetimeFigureOut">
              <a:rPr lang="fr-FR" smtClean="0"/>
              <a:pPr/>
              <a:t>26/09/13</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C19CA0AB-4BE0-4255-B844-8301A8657956}" type="slidenum">
              <a:rPr lang="fr-FR" smtClean="0"/>
              <a:pPr/>
              <a:t>‹#›</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B64D0D4-CD03-4582-B5F6-99CEEA42AF59}" type="datetimeFigureOut">
              <a:rPr lang="fr-FR" smtClean="0"/>
              <a:pPr/>
              <a:t>26/09/13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9CA0AB-4BE0-4255-B844-8301A8657956}" type="slidenum">
              <a:rPr lang="fr-FR" smtClean="0"/>
              <a:pPr/>
              <a:t>‹#›</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B64D0D4-CD03-4582-B5F6-99CEEA42AF59}" type="datetimeFigureOut">
              <a:rPr lang="fr-FR" smtClean="0"/>
              <a:pPr/>
              <a:t>26/09/13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9CA0AB-4BE0-4255-B844-8301A8657956}" type="slidenum">
              <a:rPr lang="fr-FR" smtClean="0"/>
              <a:pPr/>
              <a:t>‹#›</a:t>
            </a:fld>
            <a:endParaRPr lang="fr-FR"/>
          </a:p>
        </p:txBody>
      </p:sp>
      <p:sp>
        <p:nvSpPr>
          <p:cNvPr id="2" name="Titre 1"/>
          <p:cNvSpPr>
            <a:spLocks noGrp="1"/>
          </p:cNvSpPr>
          <p:nvPr>
            <p:ph type="title"/>
          </p:nvPr>
        </p:nvSpPr>
        <p:spPr/>
        <p:txBody>
          <a:bodyPr/>
          <a:lstStyle/>
          <a:p>
            <a:r>
              <a:rPr kumimoji="0" lang="fr-FR" smtClean="0"/>
              <a:t>Modifiez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19CA0AB-4BE0-4255-B844-8301A8657956}" type="slidenum">
              <a:rPr lang="fr-FR" smtClean="0"/>
              <a:pPr/>
              <a:t>‹#›</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AB64D0D4-CD03-4582-B5F6-99CEEA42AF59}" type="datetimeFigureOut">
              <a:rPr lang="fr-FR" smtClean="0"/>
              <a:pPr/>
              <a:t>26/09/13</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Modifiez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B64D0D4-CD03-4582-B5F6-99CEEA42AF59}" type="datetimeFigureOut">
              <a:rPr lang="fr-FR" smtClean="0"/>
              <a:pPr/>
              <a:t>26/09/13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9CA0AB-4BE0-4255-B844-8301A8657956}" type="slidenum">
              <a:rPr lang="fr-FR" smtClean="0"/>
              <a:pPr/>
              <a:t>‹#›</a:t>
            </a:fld>
            <a:endParaRPr lang="fr-FR"/>
          </a:p>
        </p:txBody>
      </p:sp>
      <p:sp>
        <p:nvSpPr>
          <p:cNvPr id="2" name="Titre 1"/>
          <p:cNvSpPr>
            <a:spLocks noGrp="1"/>
          </p:cNvSpPr>
          <p:nvPr>
            <p:ph type="title"/>
          </p:nvPr>
        </p:nvSpPr>
        <p:spPr/>
        <p:txBody>
          <a:bodyPr/>
          <a:lstStyle/>
          <a:p>
            <a:r>
              <a:rPr kumimoji="0" lang="fr-FR" smtClean="0"/>
              <a:t>Modifiez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64D0D4-CD03-4582-B5F6-99CEEA42AF59}" type="datetimeFigureOut">
              <a:rPr lang="fr-FR" smtClean="0"/>
              <a:pPr/>
              <a:t>26/09/13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9CA0AB-4BE0-4255-B844-8301A865795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8" name="Espace réservé de la date 7"/>
          <p:cNvSpPr>
            <a:spLocks noGrp="1"/>
          </p:cNvSpPr>
          <p:nvPr>
            <p:ph type="dt" sz="half" idx="14"/>
          </p:nvPr>
        </p:nvSpPr>
        <p:spPr/>
        <p:txBody>
          <a:bodyPr/>
          <a:lstStyle/>
          <a:p>
            <a:fld id="{AB64D0D4-CD03-4582-B5F6-99CEEA42AF59}" type="datetimeFigureOut">
              <a:rPr lang="fr-FR" smtClean="0"/>
              <a:pPr/>
              <a:t>26/09/13</a:t>
            </a:fld>
            <a:endParaRPr lang="fr-FR"/>
          </a:p>
        </p:txBody>
      </p:sp>
      <p:sp>
        <p:nvSpPr>
          <p:cNvPr id="9" name="Espace réservé du numéro de diapositive 8"/>
          <p:cNvSpPr>
            <a:spLocks noGrp="1"/>
          </p:cNvSpPr>
          <p:nvPr>
            <p:ph type="sldNum" sz="quarter" idx="15"/>
          </p:nvPr>
        </p:nvSpPr>
        <p:spPr/>
        <p:txBody>
          <a:bodyPr/>
          <a:lstStyle/>
          <a:p>
            <a:fld id="{C19CA0AB-4BE0-4255-B844-8301A8657956}" type="slidenum">
              <a:rPr lang="fr-FR" smtClean="0"/>
              <a:pPr/>
              <a:t>‹#›</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8" name="Espace réservé de la date 7"/>
          <p:cNvSpPr>
            <a:spLocks noGrp="1"/>
          </p:cNvSpPr>
          <p:nvPr>
            <p:ph type="dt" sz="half" idx="10"/>
          </p:nvPr>
        </p:nvSpPr>
        <p:spPr/>
        <p:txBody>
          <a:bodyPr/>
          <a:lstStyle/>
          <a:p>
            <a:fld id="{AB64D0D4-CD03-4582-B5F6-99CEEA42AF59}" type="datetimeFigureOut">
              <a:rPr lang="fr-FR" smtClean="0"/>
              <a:pPr/>
              <a:t>26/09/13</a:t>
            </a:fld>
            <a:endParaRPr lang="fr-FR"/>
          </a:p>
        </p:txBody>
      </p:sp>
      <p:sp>
        <p:nvSpPr>
          <p:cNvPr id="9" name="Espace réservé du numéro de diapositive 8"/>
          <p:cNvSpPr>
            <a:spLocks noGrp="1"/>
          </p:cNvSpPr>
          <p:nvPr>
            <p:ph type="sldNum" sz="quarter" idx="11"/>
          </p:nvPr>
        </p:nvSpPr>
        <p:spPr/>
        <p:txBody>
          <a:bodyPr/>
          <a:lstStyle/>
          <a:p>
            <a:fld id="{C19CA0AB-4BE0-4255-B844-8301A8657956}" type="slidenum">
              <a:rPr lang="fr-FR" smtClean="0"/>
              <a:pPr/>
              <a:t>‹#›</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64D0D4-CD03-4582-B5F6-99CEEA42AF59}" type="datetimeFigureOut">
              <a:rPr lang="fr-FR" smtClean="0"/>
              <a:pPr/>
              <a:t>26/09/13</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19CA0AB-4BE0-4255-B844-8301A8657956}" type="slidenum">
              <a:rPr lang="fr-FR" smtClean="0"/>
              <a:pPr/>
              <a:t>‹#›</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Modifiez le style du titre</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png"/><Relationship Id="rId5" Type="http://schemas.microsoft.com/office/2007/relationships/hdphoto" Target="../media/hdphoto3.wdp"/><Relationship Id="rId6"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goraclass.fltr.ucl.ac.be/concordances/eutrope_breuiarium_08/lecture/4.htm" TargetMode="External"/><Relationship Id="rId3" Type="http://schemas.openxmlformats.org/officeDocument/2006/relationships/hyperlink" Target="http://www.mediterranees.net/histoire_romaine/eutrope/8.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36096" y="491323"/>
            <a:ext cx="3365080" cy="5079365"/>
          </a:xfrm>
          <a:prstGeom prst="rect">
            <a:avLst/>
          </a:prstGeom>
        </p:spPr>
      </p:pic>
      <p:pic>
        <p:nvPicPr>
          <p:cNvPr id="6" name="Imag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5536" y="764704"/>
            <a:ext cx="3366000" cy="4950000"/>
          </a:xfrm>
          <a:prstGeom prst="rect">
            <a:avLst/>
          </a:prstGeom>
        </p:spPr>
      </p:pic>
      <p:sp>
        <p:nvSpPr>
          <p:cNvPr id="2" name="Titre 1"/>
          <p:cNvSpPr>
            <a:spLocks noGrp="1"/>
          </p:cNvSpPr>
          <p:nvPr>
            <p:ph type="ctrTitle"/>
          </p:nvPr>
        </p:nvSpPr>
        <p:spPr>
          <a:xfrm>
            <a:off x="395536" y="2204864"/>
            <a:ext cx="8305800" cy="1282076"/>
          </a:xfrm>
        </p:spPr>
        <p:txBody>
          <a:bodyPr/>
          <a:lstStyle/>
          <a:p>
            <a:r>
              <a:rPr lang="fr-FR" sz="7200" b="1" i="1" u="sng" dirty="0" smtClean="0"/>
              <a:t>Trajan et Hadrien</a:t>
            </a:r>
            <a:endParaRPr lang="fr-FR" sz="7200" b="1" i="1" u="sng" dirty="0"/>
          </a:p>
        </p:txBody>
      </p:sp>
      <p:sp>
        <p:nvSpPr>
          <p:cNvPr id="3" name="Sous-titre 2"/>
          <p:cNvSpPr>
            <a:spLocks noGrp="1"/>
          </p:cNvSpPr>
          <p:nvPr>
            <p:ph type="subTitle" idx="1"/>
          </p:nvPr>
        </p:nvSpPr>
        <p:spPr/>
        <p:txBody>
          <a:bodyPr/>
          <a:lstStyle/>
          <a:p>
            <a:r>
              <a:rPr lang="fr-FR" b="1" i="1" u="sng" dirty="0" smtClean="0">
                <a:effectLst>
                  <a:outerShdw blurRad="38100" dist="38100" dir="2700000" algn="tl">
                    <a:srgbClr val="000000">
                      <a:alpha val="43137"/>
                    </a:srgbClr>
                  </a:outerShdw>
                </a:effectLst>
              </a:rPr>
              <a:t>Deux Empereurs Flaviens</a:t>
            </a:r>
            <a:endParaRPr lang="fr-FR" b="1" i="1" u="sng" dirty="0">
              <a:effectLst>
                <a:outerShdw blurRad="38100" dist="38100" dir="2700000" algn="tl">
                  <a:srgbClr val="000000">
                    <a:alpha val="43137"/>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490546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par>
                                <p:cTn id="20" presetID="6" presetClass="entr" presetSubtype="3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par>
                          <p:cTn id="23" fill="hold">
                            <p:stCondLst>
                              <p:cond delay="4000"/>
                            </p:stCondLst>
                            <p:childTnLst>
                              <p:par>
                                <p:cTn id="24" presetID="32" presetClass="emph" presetSubtype="0" fill="hold" nodeType="after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32" presetClass="emph" presetSubtype="0" fill="hold" nodeType="with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123" y="836712"/>
            <a:ext cx="8625526" cy="5616624"/>
          </a:xfrm>
          <a:prstGeom prst="rect">
            <a:avLst/>
          </a:prstGeom>
          <a:ln>
            <a:noFill/>
          </a:ln>
          <a:effectLst>
            <a:softEdge rad="317500"/>
          </a:effectLst>
        </p:spPr>
      </p:pic>
      <p:sp>
        <p:nvSpPr>
          <p:cNvPr id="5" name="Titre 4"/>
          <p:cNvSpPr>
            <a:spLocks noGrp="1"/>
          </p:cNvSpPr>
          <p:nvPr>
            <p:ph type="title"/>
          </p:nvPr>
        </p:nvSpPr>
        <p:spPr>
          <a:xfrm>
            <a:off x="755576" y="260648"/>
            <a:ext cx="7272808" cy="648072"/>
          </a:xfrm>
        </p:spPr>
        <p:style>
          <a:lnRef idx="0">
            <a:schemeClr val="accent2"/>
          </a:lnRef>
          <a:fillRef idx="3">
            <a:schemeClr val="accent2"/>
          </a:fillRef>
          <a:effectRef idx="3">
            <a:schemeClr val="accent2"/>
          </a:effectRef>
          <a:fontRef idx="minor">
            <a:schemeClr val="lt1"/>
          </a:fontRef>
        </p:style>
        <p:txBody>
          <a:bodyPr>
            <a:noAutofit/>
          </a:bodyPr>
          <a:lstStyle/>
          <a:p>
            <a:r>
              <a:rPr lang="fr-FR" b="1" i="1" u="sng" dirty="0" smtClean="0">
                <a:solidFill>
                  <a:srgbClr val="2222D9"/>
                </a:solidFill>
              </a:rPr>
              <a:t>Trajan</a:t>
            </a:r>
            <a:r>
              <a:rPr lang="fr-FR" b="1" i="1" dirty="0" smtClean="0">
                <a:solidFill>
                  <a:srgbClr val="2222D9"/>
                </a:solidFill>
              </a:rPr>
              <a:t>             </a:t>
            </a:r>
            <a:r>
              <a:rPr lang="fr-FR" b="1" i="1" u="sng" dirty="0" smtClean="0">
                <a:solidFill>
                  <a:srgbClr val="2222D9"/>
                </a:solidFill>
              </a:rPr>
              <a:t>&amp;</a:t>
            </a:r>
            <a:r>
              <a:rPr lang="fr-FR" b="1" i="1" dirty="0" smtClean="0">
                <a:solidFill>
                  <a:srgbClr val="2222D9"/>
                </a:solidFill>
              </a:rPr>
              <a:t>         </a:t>
            </a:r>
            <a:r>
              <a:rPr lang="fr-FR" b="1" i="1" u="sng" dirty="0" smtClean="0">
                <a:solidFill>
                  <a:srgbClr val="2222D9"/>
                </a:solidFill>
              </a:rPr>
              <a:t>Hadrien</a:t>
            </a:r>
            <a:endParaRPr lang="fr-FR" b="1" i="1" u="sng" dirty="0">
              <a:solidFill>
                <a:srgbClr val="2222D9"/>
              </a:solidFill>
            </a:endParaRPr>
          </a:p>
        </p:txBody>
      </p:sp>
      <p:pic>
        <p:nvPicPr>
          <p:cNvPr id="16" name="Image 15"/>
          <p:cNvPicPr>
            <a:picLocks noChangeAspect="1"/>
          </p:cNvPicPr>
          <p:nvPr/>
        </p:nvPicPr>
        <p:blipFill>
          <a:blip r:embed="rId4"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5">
                    <a14:imgEffect>
                      <a14:colorTemperature colorTemp="11200"/>
                    </a14:imgEffect>
                    <a14:imgEffect>
                      <a14:brightnessContrast bright="2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19872" y="14469"/>
            <a:ext cx="1617020" cy="6858000"/>
          </a:xfrm>
          <a:prstGeom prst="rect">
            <a:avLst/>
          </a:prstGeom>
          <a:solidFill>
            <a:srgbClr val="FFFFFF">
              <a:shade val="85000"/>
            </a:srgbClr>
          </a:solid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Espace réservé du contenu 5"/>
          <p:cNvSpPr>
            <a:spLocks noGrp="1"/>
          </p:cNvSpPr>
          <p:nvPr>
            <p:ph sz="half" idx="1"/>
          </p:nvPr>
        </p:nvSpPr>
        <p:spPr>
          <a:xfrm>
            <a:off x="467544" y="990600"/>
            <a:ext cx="3037656" cy="5462736"/>
          </a:xfrm>
        </p:spPr>
        <p:txBody>
          <a:bodyPr>
            <a:normAutofit/>
          </a:bodyPr>
          <a:lstStyle/>
          <a:p>
            <a:r>
              <a:rPr lang="fr-FR" sz="2400" dirty="0" smtClean="0">
                <a:solidFill>
                  <a:srgbClr val="2222D9"/>
                </a:solidFill>
              </a:rPr>
              <a:t>Né en 53 et mort en 117  </a:t>
            </a:r>
            <a:endParaRPr lang="fr-FR" sz="2400" dirty="0">
              <a:solidFill>
                <a:srgbClr val="2222D9"/>
              </a:solidFill>
            </a:endParaRPr>
          </a:p>
          <a:p>
            <a:r>
              <a:rPr lang="fr-FR" sz="2400" dirty="0" smtClean="0">
                <a:solidFill>
                  <a:srgbClr val="2222D9"/>
                </a:solidFill>
              </a:rPr>
              <a:t>Règne: 96-117</a:t>
            </a:r>
          </a:p>
          <a:p>
            <a:r>
              <a:rPr lang="fr-FR" sz="2400" dirty="0" smtClean="0">
                <a:solidFill>
                  <a:srgbClr val="2222D9"/>
                </a:solidFill>
              </a:rPr>
              <a:t>Défini par le sénat comme « Optimus » : Le meilleur des Empereurs</a:t>
            </a:r>
          </a:p>
          <a:p>
            <a:r>
              <a:rPr lang="fr-FR" sz="2400" dirty="0" smtClean="0">
                <a:solidFill>
                  <a:srgbClr val="2222D9"/>
                </a:solidFill>
              </a:rPr>
              <a:t>Forum </a:t>
            </a:r>
            <a:r>
              <a:rPr lang="fr-FR" sz="2400" dirty="0">
                <a:solidFill>
                  <a:srgbClr val="2222D9"/>
                </a:solidFill>
              </a:rPr>
              <a:t>de Trajan</a:t>
            </a:r>
          </a:p>
          <a:p>
            <a:r>
              <a:rPr lang="fr-FR" sz="2400" dirty="0">
                <a:solidFill>
                  <a:srgbClr val="2222D9"/>
                </a:solidFill>
              </a:rPr>
              <a:t>Marché de Trajan</a:t>
            </a:r>
          </a:p>
          <a:p>
            <a:r>
              <a:rPr lang="fr-FR" sz="2400" dirty="0">
                <a:solidFill>
                  <a:srgbClr val="2222D9"/>
                </a:solidFill>
              </a:rPr>
              <a:t>Port de Trajan</a:t>
            </a:r>
          </a:p>
          <a:p>
            <a:r>
              <a:rPr lang="fr-FR" sz="2400" dirty="0">
                <a:solidFill>
                  <a:srgbClr val="2222D9"/>
                </a:solidFill>
              </a:rPr>
              <a:t>Colonne Trajane</a:t>
            </a:r>
          </a:p>
          <a:p>
            <a:r>
              <a:rPr lang="fr-FR" sz="2400" dirty="0">
                <a:solidFill>
                  <a:srgbClr val="2222D9"/>
                </a:solidFill>
              </a:rPr>
              <a:t>Adopte Hadrien</a:t>
            </a:r>
          </a:p>
          <a:p>
            <a:endParaRPr lang="fr-FR" sz="2400" dirty="0" smtClean="0"/>
          </a:p>
        </p:txBody>
      </p:sp>
      <p:sp>
        <p:nvSpPr>
          <p:cNvPr id="7" name="Espace réservé du contenu 6"/>
          <p:cNvSpPr>
            <a:spLocks noGrp="1"/>
          </p:cNvSpPr>
          <p:nvPr>
            <p:ph sz="half" idx="2"/>
          </p:nvPr>
        </p:nvSpPr>
        <p:spPr>
          <a:xfrm>
            <a:off x="5105400" y="1066800"/>
            <a:ext cx="3505200" cy="5386536"/>
          </a:xfrm>
        </p:spPr>
        <p:txBody>
          <a:bodyPr>
            <a:normAutofit/>
          </a:bodyPr>
          <a:lstStyle/>
          <a:p>
            <a:r>
              <a:rPr lang="fr-FR" sz="2400" dirty="0" smtClean="0">
                <a:solidFill>
                  <a:srgbClr val="2222D9"/>
                </a:solidFill>
              </a:rPr>
              <a:t>Né en 76 et mort en 138 	</a:t>
            </a:r>
          </a:p>
          <a:p>
            <a:r>
              <a:rPr lang="fr-FR" sz="2400" dirty="0" smtClean="0">
                <a:solidFill>
                  <a:srgbClr val="2222D9"/>
                </a:solidFill>
              </a:rPr>
              <a:t>Règne de 117 à 138</a:t>
            </a:r>
          </a:p>
          <a:p>
            <a:r>
              <a:rPr lang="fr-FR" sz="2400" dirty="0" smtClean="0">
                <a:solidFill>
                  <a:srgbClr val="2222D9"/>
                </a:solidFill>
              </a:rPr>
              <a:t>Pacifiste </a:t>
            </a:r>
          </a:p>
          <a:p>
            <a:r>
              <a:rPr lang="fr-FR" sz="2400" dirty="0" smtClean="0">
                <a:solidFill>
                  <a:srgbClr val="2222D9"/>
                </a:solidFill>
              </a:rPr>
              <a:t>Parcourt l’empire durant 10 ans en ajoutant sur son passage de multiples constructions.</a:t>
            </a:r>
            <a:r>
              <a:rPr lang="fr-FR" sz="2400" i="1" u="sng" dirty="0" smtClean="0">
                <a:solidFill>
                  <a:srgbClr val="2222D9"/>
                </a:solidFill>
              </a:rPr>
              <a:t> </a:t>
            </a:r>
          </a:p>
          <a:p>
            <a:r>
              <a:rPr lang="fr-FR" sz="2400" i="1" u="sng" dirty="0" smtClean="0">
                <a:solidFill>
                  <a:srgbClr val="2222D9"/>
                </a:solidFill>
              </a:rPr>
              <a:t>Mur d’Hadrien :</a:t>
            </a:r>
          </a:p>
          <a:p>
            <a:pPr marL="0" indent="0">
              <a:buNone/>
            </a:pPr>
            <a:r>
              <a:rPr lang="fr-FR" sz="2400" dirty="0" smtClean="0">
                <a:solidFill>
                  <a:srgbClr val="2222D9"/>
                </a:solidFill>
              </a:rPr>
              <a:t>120 km de long flanqué de 300 tours de gardes et 17 camps retranchés</a:t>
            </a:r>
            <a:endParaRPr lang="fr-FR" sz="2400" dirty="0">
              <a:solidFill>
                <a:srgbClr val="2222D9"/>
              </a:solidFill>
            </a:endParaRPr>
          </a:p>
          <a:p>
            <a:endParaRPr lang="fr-FR" sz="24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316901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14:flip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ppt_x</p:attrName>
                                        </p:attrNameLst>
                                      </p:cBhvr>
                                      <p:tavLst>
                                        <p:tav tm="0">
                                          <p:val>
                                            <p:strVal val="#ppt_x"/>
                                          </p:val>
                                        </p:tav>
                                        <p:tav tm="100000">
                                          <p:val>
                                            <p:strVal val="#ppt_x"/>
                                          </p:val>
                                        </p:tav>
                                      </p:tavLst>
                                    </p:anim>
                                    <p:anim calcmode="lin" valueType="num">
                                      <p:cBhvr>
                                        <p:cTn id="8" dur="5000" fill="hold"/>
                                        <p:tgtEl>
                                          <p:spTgt spid="1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out)">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16" fill="hold" nodeType="clickEffect">
                                  <p:stCondLst>
                                    <p:cond delay="0"/>
                                  </p:stCondLst>
                                  <p:childTnLst>
                                    <p:animEffect transition="out" filter="circle(in)">
                                      <p:cBhvr>
                                        <p:cTn id="17" dur="2000"/>
                                        <p:tgtEl>
                                          <p:spTgt spid="17"/>
                                        </p:tgtEl>
                                      </p:cBhvr>
                                    </p:animEffect>
                                    <p:set>
                                      <p:cBhvr>
                                        <p:cTn id="18"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a:xfrm>
            <a:off x="827584" y="260648"/>
            <a:ext cx="7272808" cy="6120680"/>
          </a:xfrm>
        </p:spPr>
        <p:style>
          <a:lnRef idx="0">
            <a:schemeClr val="accent2"/>
          </a:lnRef>
          <a:fillRef idx="3">
            <a:schemeClr val="accent2"/>
          </a:fillRef>
          <a:effectRef idx="3">
            <a:schemeClr val="accent2"/>
          </a:effectRef>
          <a:fontRef idx="minor">
            <a:schemeClr val="lt1"/>
          </a:fontRef>
        </p:style>
        <p:txBody>
          <a:bodyPr anchor="ctr">
            <a:normAutofit/>
          </a:bodyPr>
          <a:lstStyle/>
          <a:p>
            <a:pPr>
              <a:spcBef>
                <a:spcPts val="600"/>
              </a:spcBef>
              <a:buClr>
                <a:schemeClr val="accent2"/>
              </a:buClr>
              <a:buSzPct val="85000"/>
            </a:pPr>
            <a:r>
              <a:rPr lang="la-Latn" sz="2400" dirty="0" smtClean="0">
                <a:solidFill>
                  <a:schemeClr val="tx1"/>
                </a:solidFill>
                <a:effectLst/>
                <a:latin typeface="Comic Sans MS" pitchFamily="66" charset="0"/>
              </a:rPr>
              <a:t>[8,7] </a:t>
            </a:r>
            <a:r>
              <a:rPr lang="la-Latn" sz="2400" dirty="0" smtClean="0">
                <a:solidFill>
                  <a:schemeClr val="tx1"/>
                </a:solidFill>
                <a:latin typeface="Comic Sans MS" pitchFamily="66" charset="0"/>
              </a:rPr>
              <a:t>Pacem tamen omni imperii sui tempore habuit,  semeltantum per praesidem dimicauit. </a:t>
            </a:r>
            <a:br>
              <a:rPr lang="la-Latn" sz="2400" dirty="0" smtClean="0">
                <a:solidFill>
                  <a:schemeClr val="tx1"/>
                </a:solidFill>
                <a:latin typeface="Comic Sans MS" pitchFamily="66" charset="0"/>
              </a:rPr>
            </a:br>
            <a:r>
              <a:rPr lang="la-Latn" sz="2400" dirty="0" smtClean="0">
                <a:solidFill>
                  <a:schemeClr val="tx1"/>
                </a:solidFill>
                <a:latin typeface="Comic Sans MS" pitchFamily="66" charset="0"/>
              </a:rPr>
              <a:t>Orbem Romanum circumiit;multa</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aedificauit. </a:t>
            </a:r>
            <a:br>
              <a:rPr lang="la-Latn" sz="2400" dirty="0" smtClean="0">
                <a:solidFill>
                  <a:schemeClr val="tx1"/>
                </a:solidFill>
                <a:latin typeface="Comic Sans MS" pitchFamily="66" charset="0"/>
              </a:rPr>
            </a:br>
            <a:r>
              <a:rPr lang="la-Latn" sz="2400" dirty="0" smtClean="0">
                <a:solidFill>
                  <a:schemeClr val="tx1"/>
                </a:solidFill>
                <a:latin typeface="Comic Sans MS" pitchFamily="66" charset="0"/>
              </a:rPr>
              <a:t>Facundissimus Latino sermone, Graecoeruditissimus </a:t>
            </a:r>
            <a:br>
              <a:rPr lang="la-Latn" sz="2400" dirty="0" smtClean="0">
                <a:solidFill>
                  <a:schemeClr val="tx1"/>
                </a:solidFill>
                <a:latin typeface="Comic Sans MS" pitchFamily="66" charset="0"/>
              </a:rPr>
            </a:br>
            <a:r>
              <a:rPr lang="la-Latn" sz="2400" dirty="0" smtClean="0">
                <a:solidFill>
                  <a:schemeClr val="tx1"/>
                </a:solidFill>
                <a:latin typeface="Comic Sans MS" pitchFamily="66" charset="0"/>
              </a:rPr>
              <a:t>fuit. Non magnam clementiae gloriam habuit,</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diligentissimus tamen</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circa</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aerarium et</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militum</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disciplinam. Obiit in Campania maior sexagenario, imperii anno uicesimoprimo, mense decimo, die uicesimo nono. Senatus</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ei</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tribuerenoluit diuinos honores, tamen cum successor</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ipsius T</a:t>
            </a:r>
            <a:r>
              <a:rPr lang="fr-FR" sz="2400" dirty="0" smtClean="0">
                <a:solidFill>
                  <a:schemeClr val="tx1"/>
                </a:solidFill>
                <a:latin typeface="Comic Sans MS" pitchFamily="66" charset="0"/>
              </a:rPr>
              <a:t>-A</a:t>
            </a:r>
            <a:r>
              <a:rPr lang="la-Latn" sz="2400" dirty="0" smtClean="0">
                <a:solidFill>
                  <a:schemeClr val="tx1"/>
                </a:solidFill>
                <a:latin typeface="Comic Sans MS" pitchFamily="66" charset="0"/>
              </a:rPr>
              <a:t>urelius</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Antoninus</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Fuluius</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hoc</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uehementer</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exigeret, et</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siuniuersi</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senatore</a:t>
            </a:r>
            <a:r>
              <a:rPr lang="fr-FR" sz="2400" dirty="0" smtClean="0">
                <a:solidFill>
                  <a:schemeClr val="tx1"/>
                </a:solidFill>
                <a:latin typeface="Comic Sans MS" pitchFamily="66" charset="0"/>
              </a:rPr>
              <a:t>s</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palam</a:t>
            </a:r>
            <a:r>
              <a:rPr lang="fr-FR" sz="2400" dirty="0">
                <a:solidFill>
                  <a:schemeClr val="tx1"/>
                </a:solidFill>
                <a:latin typeface="Comic Sans MS" pitchFamily="66" charset="0"/>
              </a:rPr>
              <a:t> </a:t>
            </a:r>
            <a:r>
              <a:rPr lang="la-Latn" sz="2400" dirty="0" smtClean="0">
                <a:solidFill>
                  <a:schemeClr val="tx1"/>
                </a:solidFill>
                <a:latin typeface="Comic Sans MS" pitchFamily="66" charset="0"/>
              </a:rPr>
              <a:t>resisterent,</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tandem</a:t>
            </a:r>
            <a:r>
              <a:rPr lang="fr-FR" sz="2400" dirty="0" smtClean="0">
                <a:solidFill>
                  <a:schemeClr val="tx1"/>
                </a:solidFill>
                <a:latin typeface="Comic Sans MS" pitchFamily="66" charset="0"/>
              </a:rPr>
              <a:t> </a:t>
            </a:r>
            <a:r>
              <a:rPr lang="la-Latn" sz="2400" dirty="0" smtClean="0">
                <a:solidFill>
                  <a:schemeClr val="tx1"/>
                </a:solidFill>
                <a:latin typeface="Comic Sans MS" pitchFamily="66" charset="0"/>
              </a:rPr>
              <a:t>obtinuit.</a:t>
            </a:r>
            <a:r>
              <a:rPr lang="fr-FR" sz="2400" dirty="0" smtClean="0">
                <a:solidFill>
                  <a:schemeClr val="tx1"/>
                </a:solidFill>
                <a:latin typeface="Comic Sans MS" pitchFamily="66" charset="0"/>
              </a:rPr>
              <a:t/>
            </a:r>
            <a:br>
              <a:rPr lang="fr-FR" sz="2400" dirty="0" smtClean="0">
                <a:solidFill>
                  <a:schemeClr val="tx1"/>
                </a:solidFill>
                <a:latin typeface="Comic Sans MS" pitchFamily="66" charset="0"/>
              </a:rPr>
            </a:br>
            <a:r>
              <a:rPr lang="fr-FR" sz="2400" dirty="0" smtClean="0">
                <a:solidFill>
                  <a:schemeClr val="tx1"/>
                </a:solidFill>
                <a:latin typeface="Comic Sans MS" pitchFamily="66" charset="0"/>
              </a:rPr>
              <a:t/>
            </a:r>
            <a:br>
              <a:rPr lang="fr-FR" sz="2400" dirty="0" smtClean="0">
                <a:solidFill>
                  <a:schemeClr val="tx1"/>
                </a:solidFill>
                <a:latin typeface="Comic Sans MS" pitchFamily="66" charset="0"/>
              </a:rPr>
            </a:br>
            <a:r>
              <a:rPr lang="fr-FR" sz="2400" i="1" dirty="0" err="1" smtClean="0">
                <a:solidFill>
                  <a:schemeClr val="tx1"/>
                </a:solidFill>
                <a:latin typeface="Comic Sans MS" pitchFamily="66" charset="0"/>
              </a:rPr>
              <a:t>Eutrope</a:t>
            </a:r>
            <a:r>
              <a:rPr lang="fr-FR" sz="2400" i="1" dirty="0" smtClean="0">
                <a:solidFill>
                  <a:schemeClr val="tx1"/>
                </a:solidFill>
                <a:latin typeface="Comic Sans MS" pitchFamily="66" charset="0"/>
              </a:rPr>
              <a:t>, Abrégé de l’Histoire Romaine</a:t>
            </a:r>
            <a:endParaRPr lang="la-Latn" sz="2400" i="1" dirty="0">
              <a:solidFill>
                <a:schemeClr val="tx1"/>
              </a:solidFill>
              <a:latin typeface="Comic Sans MS" pitchFamily="66"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276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457200" y="1828800"/>
            <a:ext cx="8305800" cy="3014004"/>
          </a:xfrm>
        </p:spPr>
        <p:txBody>
          <a:bodyPr/>
          <a:lstStyle/>
          <a:p>
            <a:pPr algn="l"/>
            <a:r>
              <a:rPr lang="fr-FR" dirty="0" smtClean="0"/>
              <a:t>Hadrien fut en paix tout le temps de son règne, et un de ses lieutenants fit la seule guerre qui troubla cette paix. Il parcourut le monde romain, et y laissa un grand nombre d'édifices. Il s'exprimait en latin avec beaucoup d'éloquence, et il savait le grec à fond. Il ne laissa qu'une faible renommée de clémence ; mais il veilla soigneusement aux intérêts du trésor public et au maintien de la discipline militaire. Il mourut dans la Campanie, plus que sexagénaire, après un règne de vint et un ans dix mois et vingt-neuf jours (</a:t>
            </a:r>
            <a:r>
              <a:rPr lang="fr-FR" dirty="0" err="1" smtClean="0"/>
              <a:t>Ap</a:t>
            </a:r>
            <a:r>
              <a:rPr lang="fr-FR" dirty="0" smtClean="0"/>
              <a:t>. JC. 138). Le sénat ne voulut pas lui décerner les honneurs divins ; mais Titus </a:t>
            </a:r>
            <a:r>
              <a:rPr lang="fr-FR" dirty="0" err="1" smtClean="0"/>
              <a:t>Aurélius</a:t>
            </a:r>
            <a:r>
              <a:rPr lang="fr-FR" dirty="0" smtClean="0"/>
              <a:t> </a:t>
            </a:r>
            <a:r>
              <a:rPr lang="fr-FR" dirty="0" err="1" smtClean="0"/>
              <a:t>Fulvius</a:t>
            </a:r>
            <a:r>
              <a:rPr lang="fr-FR" dirty="0" smtClean="0"/>
              <a:t> Antonin, son successeur, le demanda avec instance, et, malgré le refus unanime des sénateurs, il finit par l'obtenir</a:t>
            </a:r>
            <a:endParaRPr lang="fr-FR" dirty="0"/>
          </a:p>
        </p:txBody>
      </p:sp>
      <p:sp>
        <p:nvSpPr>
          <p:cNvPr id="5" name="Titre 4"/>
          <p:cNvSpPr>
            <a:spLocks noGrp="1"/>
          </p:cNvSpPr>
          <p:nvPr>
            <p:ph type="ctrTitle"/>
          </p:nvPr>
        </p:nvSpPr>
        <p:spPr>
          <a:xfrm>
            <a:off x="457200" y="381000"/>
            <a:ext cx="8305800" cy="1066800"/>
          </a:xfrm>
        </p:spPr>
        <p:txBody>
          <a:bodyPr/>
          <a:lstStyle/>
          <a:p>
            <a:r>
              <a:rPr lang="fr-FR" dirty="0" smtClean="0">
                <a:solidFill>
                  <a:srgbClr val="FF0000"/>
                </a:solidFill>
              </a:rPr>
              <a:t>Traduction du passage </a:t>
            </a:r>
            <a:endParaRPr lang="fr-FR"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a:t>
            </a:r>
            <a:endParaRPr lang="fr-FR" dirty="0"/>
          </a:p>
        </p:txBody>
      </p:sp>
      <p:pic>
        <p:nvPicPr>
          <p:cNvPr id="5" name="Image 4"/>
          <p:cNvPicPr>
            <a:picLocks noChangeAspect="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saturation sat="2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5897" y="769562"/>
            <a:ext cx="9118104" cy="5584381"/>
          </a:xfrm>
          <a:prstGeom prst="rect">
            <a:avLst/>
          </a:prstGeom>
        </p:spPr>
      </p:pic>
      <p:pic>
        <p:nvPicPr>
          <p:cNvPr id="6" name="Image 5"/>
          <p:cNvPicPr>
            <a:picLocks noChangeAspect="1"/>
          </p:cNvPicPr>
          <p:nvPr/>
        </p:nvPicPr>
        <p:blipFill>
          <a:blip r:embed="rId4">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5">
                    <a14:imgEffect>
                      <a14:backgroundRemoval t="6353" b="98353" l="1255" r="95816">
                        <a14:foregroundMark x1="39749" y1="29176" x2="44351" y2="30588"/>
                        <a14:foregroundMark x1="52720" y1="27294" x2="62343" y2="30824"/>
                      </a14:backgroundRemoval>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2915814" y="3561752"/>
            <a:ext cx="1584175" cy="2775737"/>
          </a:xfrm>
          <a:prstGeom prst="rect">
            <a:avLst/>
          </a:prstGeom>
        </p:spPr>
      </p:pic>
      <p:pic>
        <p:nvPicPr>
          <p:cNvPr id="11" name="Image 10"/>
          <p:cNvPicPr>
            <a:picLocks noChangeAspect="1"/>
          </p:cNvPicPr>
          <p:nvPr/>
        </p:nvPicPr>
        <p:blipFill>
          <a:blip r:embed="rId4">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5">
                    <a14:imgEffect>
                      <a14:backgroundRemoval t="6353" b="98353" l="1255" r="95816">
                        <a14:foregroundMark x1="39749" y1="29176" x2="44351" y2="30588"/>
                        <a14:foregroundMark x1="52720" y1="27294" x2="62343" y2="30824"/>
                      </a14:backgroundRemoval>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16016" y="3216883"/>
            <a:ext cx="1234593" cy="3140967"/>
          </a:xfrm>
          <a:prstGeom prst="rect">
            <a:avLst/>
          </a:prstGeom>
        </p:spPr>
      </p:pic>
      <p:pic>
        <p:nvPicPr>
          <p:cNvPr id="13" name="Image 12"/>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588224" y="4149080"/>
            <a:ext cx="2340477" cy="195429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55567"/>
      </p:ext>
    </p:extLst>
  </p:cSld>
  <p:clrMapOvr>
    <a:masterClrMapping/>
  </p:clrMapOvr>
  <p:transition spd="slow" advClick="0" advTm="1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2" name="Picture 8" descr="ColonneTRAJAN.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75656" y="38365"/>
            <a:ext cx="2232248" cy="674558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0" name="Picture 16" descr="http://t2.gstatic.com/images?q=tbn:ANd9GcStFpeqLa9B9V-XQF8UtTQmEM0AlxA4AvX2XM30cPVsDeCkxCFn"/>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44008" y="353586"/>
            <a:ext cx="4032448" cy="611514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136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547664" y="404664"/>
            <a:ext cx="6264696" cy="1296144"/>
          </a:xfrm>
        </p:spPr>
        <p:txBody>
          <a:bodyPr>
            <a:normAutofit fontScale="92500" lnSpcReduction="10000"/>
          </a:bodyPr>
          <a:lstStyle/>
          <a:p>
            <a:pPr marL="0" indent="0" algn="ctr">
              <a:buNone/>
            </a:pPr>
            <a:r>
              <a:rPr lang="fr-FR" sz="3027" i="1" dirty="0" smtClean="0"/>
              <a:t>Merci pour votre attention !</a:t>
            </a:r>
          </a:p>
          <a:p>
            <a:pPr marL="0" indent="0" algn="ctr">
              <a:buNone/>
            </a:pPr>
            <a:endParaRPr lang="fr-FR" dirty="0" smtClean="0"/>
          </a:p>
          <a:p>
            <a:pPr marL="0" indent="0" algn="r">
              <a:buNone/>
            </a:pPr>
            <a:r>
              <a:rPr lang="fr-FR" i="1" dirty="0" smtClean="0"/>
              <a:t>Mathieu, Emile et Alexandra</a:t>
            </a:r>
            <a:endParaRPr lang="fr-FR" i="1" dirty="0"/>
          </a:p>
        </p:txBody>
      </p:sp>
      <p:sp>
        <p:nvSpPr>
          <p:cNvPr id="5" name="ZoneTexte 4"/>
          <p:cNvSpPr txBox="1"/>
          <p:nvPr/>
        </p:nvSpPr>
        <p:spPr>
          <a:xfrm>
            <a:off x="395536" y="2060848"/>
            <a:ext cx="8424936" cy="3139321"/>
          </a:xfrm>
          <a:prstGeom prst="rect">
            <a:avLst/>
          </a:prstGeom>
          <a:noFill/>
        </p:spPr>
        <p:txBody>
          <a:bodyPr wrap="square" rtlCol="0">
            <a:spAutoFit/>
          </a:bodyPr>
          <a:lstStyle/>
          <a:p>
            <a:r>
              <a:rPr lang="fr-FR" u="sng" dirty="0" smtClean="0"/>
              <a:t>Sources:</a:t>
            </a:r>
          </a:p>
          <a:p>
            <a:endParaRPr lang="fr-FR" u="sng" dirty="0" smtClean="0"/>
          </a:p>
          <a:p>
            <a:r>
              <a:rPr lang="fr-FR" i="1" dirty="0">
                <a:hlinkClick r:id="rId2"/>
              </a:rPr>
              <a:t>http://</a:t>
            </a:r>
            <a:r>
              <a:rPr lang="fr-FR" i="1" dirty="0" smtClean="0">
                <a:hlinkClick r:id="rId2"/>
              </a:rPr>
              <a:t>agoraclass.fltr.ucl.ac.be/concordances/eutrope_breuiarium_08/lecture/4.htm</a:t>
            </a:r>
            <a:endParaRPr lang="fr-FR" i="1" dirty="0" smtClean="0"/>
          </a:p>
          <a:p>
            <a:endParaRPr lang="fr-FR" i="1" dirty="0" smtClean="0"/>
          </a:p>
          <a:p>
            <a:r>
              <a:rPr lang="fr-FR" i="1" dirty="0" smtClean="0">
                <a:hlinkClick r:id="rId3"/>
              </a:rPr>
              <a:t>http</a:t>
            </a:r>
            <a:r>
              <a:rPr lang="fr-FR" i="1" dirty="0">
                <a:hlinkClick r:id="rId3"/>
              </a:rPr>
              <a:t>://</a:t>
            </a:r>
            <a:r>
              <a:rPr lang="fr-FR" i="1" dirty="0" smtClean="0">
                <a:hlinkClick r:id="rId3"/>
              </a:rPr>
              <a:t>www.mediterranees.net/histoire_romaine/eutrope/8.html</a:t>
            </a:r>
            <a:endParaRPr lang="fr-FR" i="1" dirty="0" smtClean="0"/>
          </a:p>
          <a:p>
            <a:endParaRPr lang="fr-FR" i="1" dirty="0" smtClean="0"/>
          </a:p>
          <a:p>
            <a:pPr>
              <a:defRPr/>
            </a:pPr>
            <a:r>
              <a:rPr lang="fr-FR" dirty="0">
                <a:cs typeface="Arial" panose="020B0604020202020204" pitchFamily="34" charset="0"/>
              </a:rPr>
              <a:t>« </a:t>
            </a:r>
            <a:r>
              <a:rPr lang="fr-FR" i="1" dirty="0">
                <a:cs typeface="Arial" panose="020B0604020202020204" pitchFamily="34" charset="0"/>
              </a:rPr>
              <a:t>Chronique des empereurs romains </a:t>
            </a:r>
            <a:r>
              <a:rPr lang="fr-FR" dirty="0">
                <a:cs typeface="Arial" panose="020B0604020202020204" pitchFamily="34" charset="0"/>
              </a:rPr>
              <a:t>» par Chris </a:t>
            </a:r>
            <a:r>
              <a:rPr lang="fr-FR" dirty="0" err="1" smtClean="0">
                <a:cs typeface="Arial" panose="020B0604020202020204" pitchFamily="34" charset="0"/>
              </a:rPr>
              <a:t>Scarre</a:t>
            </a:r>
            <a:endParaRPr lang="fr-FR" dirty="0" smtClean="0">
              <a:cs typeface="Arial" panose="020B0604020202020204" pitchFamily="34" charset="0"/>
            </a:endParaRPr>
          </a:p>
          <a:p>
            <a:pPr>
              <a:defRPr/>
            </a:pPr>
            <a:endParaRPr lang="fr-FR" dirty="0" smtClean="0">
              <a:cs typeface="Arial" panose="020B0604020202020204" pitchFamily="34" charset="0"/>
            </a:endParaRPr>
          </a:p>
          <a:p>
            <a:pPr>
              <a:defRPr/>
            </a:pPr>
            <a:r>
              <a:rPr lang="fr-FR" dirty="0" smtClean="0">
                <a:cs typeface="Arial" panose="020B0604020202020204" pitchFamily="34" charset="0"/>
              </a:rPr>
              <a:t>Wikipédia: Trajan; Hadrien; Colonne </a:t>
            </a:r>
            <a:r>
              <a:rPr lang="fr-FR" dirty="0" err="1" smtClean="0">
                <a:cs typeface="Arial" panose="020B0604020202020204" pitchFamily="34" charset="0"/>
              </a:rPr>
              <a:t>Trajanne</a:t>
            </a:r>
            <a:endParaRPr lang="fr-FR" dirty="0">
              <a:cs typeface="Arial" panose="020B0604020202020204" pitchFamily="34" charset="0"/>
            </a:endParaRPr>
          </a:p>
          <a:p>
            <a:pPr algn="ctr">
              <a:defRPr/>
            </a:pPr>
            <a:endParaRPr lang="fr-FR" dirty="0">
              <a:solidFill>
                <a:schemeClr val="bg1"/>
              </a:solidFill>
            </a:endParaRPr>
          </a:p>
          <a:p>
            <a:endParaRPr lang="fr-FR" i="1"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859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228600"/>
            <a:ext cx="8291264" cy="5907360"/>
          </a:xfrm>
        </p:spPr>
        <p:txBody>
          <a:bodyPr>
            <a:normAutofit fontScale="47500" lnSpcReduction="20000"/>
          </a:bodyPr>
          <a:lstStyle/>
          <a:p>
            <a:pPr marL="0" indent="0" algn="ctr">
              <a:buNone/>
            </a:pPr>
            <a:r>
              <a:rPr lang="fr-FR" u="sng" dirty="0"/>
              <a:t>QUESTIONNAIRE – TRAJAN ET </a:t>
            </a:r>
            <a:r>
              <a:rPr lang="fr-FR" u="sng" dirty="0" smtClean="0"/>
              <a:t>HADRIEN</a:t>
            </a:r>
          </a:p>
          <a:p>
            <a:pPr marL="0" indent="0" algn="ctr">
              <a:buNone/>
            </a:pPr>
            <a:endParaRPr lang="fr-FR" dirty="0" smtClean="0"/>
          </a:p>
          <a:p>
            <a:r>
              <a:rPr lang="fr-FR" dirty="0"/>
              <a:t>1-</a:t>
            </a:r>
            <a:r>
              <a:rPr lang="fr-FR" i="1" dirty="0"/>
              <a:t>Quelle année marque la fin de Trajan et le début du règne d’Hadrien ?</a:t>
            </a:r>
            <a:endParaRPr lang="fr-FR" dirty="0"/>
          </a:p>
          <a:p>
            <a:pPr marL="0" indent="0">
              <a:buNone/>
            </a:pPr>
            <a:r>
              <a:rPr lang="fr-FR" dirty="0"/>
              <a:t>A- 117                           B-138                                      C-</a:t>
            </a:r>
            <a:r>
              <a:rPr lang="fr-FR" dirty="0" smtClean="0"/>
              <a:t>76</a:t>
            </a:r>
          </a:p>
          <a:p>
            <a:r>
              <a:rPr lang="fr-FR" dirty="0"/>
              <a:t>2-</a:t>
            </a:r>
            <a:r>
              <a:rPr lang="fr-FR" i="1" dirty="0"/>
              <a:t>Comment dit-on « le meilleur des empereurs » en latin ?</a:t>
            </a:r>
            <a:endParaRPr lang="fr-FR" dirty="0"/>
          </a:p>
          <a:p>
            <a:pPr marL="0" indent="0">
              <a:buNone/>
            </a:pPr>
            <a:r>
              <a:rPr lang="fr-FR" dirty="0"/>
              <a:t>A- Bonus Imperator      B- Bonum Imperatores           C- </a:t>
            </a:r>
            <a:r>
              <a:rPr lang="fr-FR" dirty="0" err="1" smtClean="0"/>
              <a:t>Optimus</a:t>
            </a:r>
            <a:endParaRPr lang="fr-FR" dirty="0" smtClean="0"/>
          </a:p>
          <a:p>
            <a:r>
              <a:rPr lang="fr-FR" dirty="0"/>
              <a:t>3-</a:t>
            </a:r>
            <a:r>
              <a:rPr lang="fr-FR" i="1" dirty="0"/>
              <a:t>Le mur d’Hadrien sert…</a:t>
            </a:r>
            <a:endParaRPr lang="fr-FR" dirty="0"/>
          </a:p>
          <a:p>
            <a:pPr marL="0" indent="0">
              <a:buNone/>
            </a:pPr>
            <a:r>
              <a:rPr lang="fr-FR" dirty="0" smtClean="0"/>
              <a:t>A- à </a:t>
            </a:r>
            <a:r>
              <a:rPr lang="fr-FR" dirty="0"/>
              <a:t>enfermer l’Empire  B- à le protéger des attaques C- à se débarrasser des </a:t>
            </a:r>
            <a:r>
              <a:rPr lang="fr-FR" dirty="0" smtClean="0"/>
              <a:t>soldats</a:t>
            </a:r>
          </a:p>
          <a:p>
            <a:r>
              <a:rPr lang="fr-FR" dirty="0"/>
              <a:t>4-</a:t>
            </a:r>
            <a:r>
              <a:rPr lang="fr-FR" i="1" dirty="0"/>
              <a:t>Hadrien fut célèbre pour…</a:t>
            </a:r>
            <a:endParaRPr lang="fr-FR" dirty="0"/>
          </a:p>
          <a:p>
            <a:pPr marL="0" indent="0">
              <a:buNone/>
            </a:pPr>
            <a:r>
              <a:rPr lang="fr-FR" dirty="0"/>
              <a:t>A- sa pacificité.            </a:t>
            </a:r>
            <a:r>
              <a:rPr lang="fr-FR" dirty="0" smtClean="0"/>
              <a:t>B- ses </a:t>
            </a:r>
            <a:r>
              <a:rPr lang="fr-FR" dirty="0"/>
              <a:t>conquêtes                     </a:t>
            </a:r>
            <a:r>
              <a:rPr lang="fr-FR" dirty="0" smtClean="0"/>
              <a:t>C- ses </a:t>
            </a:r>
            <a:r>
              <a:rPr lang="fr-FR" dirty="0"/>
              <a:t>orgies.</a:t>
            </a:r>
          </a:p>
          <a:p>
            <a:r>
              <a:rPr lang="fr-FR" dirty="0"/>
              <a:t>5-</a:t>
            </a:r>
            <a:r>
              <a:rPr lang="fr-FR" i="1" dirty="0"/>
              <a:t>Une seule guerre fut déclarée sous le règne d’Hadrien. Par qui ?</a:t>
            </a:r>
            <a:endParaRPr lang="fr-FR" dirty="0"/>
          </a:p>
          <a:p>
            <a:pPr marL="0" indent="0">
              <a:buNone/>
            </a:pPr>
            <a:r>
              <a:rPr lang="fr-FR" dirty="0"/>
              <a:t>A-Son lieutenant          B-Hadrien lui-même                C-Un membre du Sénat</a:t>
            </a:r>
          </a:p>
          <a:p>
            <a:r>
              <a:rPr lang="fr-FR" dirty="0"/>
              <a:t>6-</a:t>
            </a:r>
            <a:r>
              <a:rPr lang="fr-FR" i="1" dirty="0"/>
              <a:t>Qui succéda à Hadrien ?</a:t>
            </a:r>
            <a:endParaRPr lang="fr-FR" dirty="0"/>
          </a:p>
          <a:p>
            <a:pPr marL="0" indent="0">
              <a:buNone/>
            </a:pPr>
            <a:r>
              <a:rPr lang="fr-FR" dirty="0"/>
              <a:t>A-Commode                B-Trajan                                   C-Titus</a:t>
            </a:r>
          </a:p>
          <a:p>
            <a:r>
              <a:rPr lang="fr-FR" dirty="0"/>
              <a:t>7-</a:t>
            </a:r>
            <a:r>
              <a:rPr lang="fr-FR" i="1" dirty="0"/>
              <a:t>Q’est ce que le Sénat refuse à Hadrien à la fin de son règne ?</a:t>
            </a:r>
            <a:endParaRPr lang="fr-FR" dirty="0"/>
          </a:p>
          <a:p>
            <a:pPr marL="0" indent="0">
              <a:buNone/>
            </a:pPr>
            <a:r>
              <a:rPr lang="fr-FR" dirty="0"/>
              <a:t>A-La citoyenneté romaine </a:t>
            </a:r>
            <a:r>
              <a:rPr lang="fr-FR" dirty="0" smtClean="0"/>
              <a:t>B- les </a:t>
            </a:r>
            <a:r>
              <a:rPr lang="fr-FR" dirty="0"/>
              <a:t>honneurs divins         </a:t>
            </a:r>
            <a:r>
              <a:rPr lang="fr-FR" dirty="0" smtClean="0"/>
              <a:t>C- le </a:t>
            </a:r>
            <a:r>
              <a:rPr lang="fr-FR" dirty="0"/>
              <a:t>droit d’être empereur à nouveau</a:t>
            </a:r>
          </a:p>
          <a:p>
            <a:r>
              <a:rPr lang="fr-FR" dirty="0"/>
              <a:t>8-</a:t>
            </a:r>
            <a:r>
              <a:rPr lang="fr-FR" i="1" dirty="0"/>
              <a:t>Quand fut érigé la colonne Trajane et dans quels buts?</a:t>
            </a:r>
            <a:endParaRPr lang="fr-FR" dirty="0"/>
          </a:p>
          <a:p>
            <a:pPr marL="0" indent="0">
              <a:buNone/>
            </a:pPr>
            <a:r>
              <a:rPr lang="fr-FR" dirty="0"/>
              <a:t>………………………………………………………………………………………………………………………………………………………………………………………………………………………………………………………………………………………………………</a:t>
            </a:r>
          </a:p>
          <a:p>
            <a:r>
              <a:rPr lang="fr-FR" dirty="0"/>
              <a:t>9- </a:t>
            </a:r>
            <a:r>
              <a:rPr lang="fr-FR" i="1" dirty="0"/>
              <a:t>Quand fut écrit «Les Mémoires d’Hadrien» de Marguerite Yourcenar et dans quel but</a:t>
            </a:r>
            <a:r>
              <a:rPr lang="fr-FR" i="1" dirty="0" smtClean="0"/>
              <a:t>?</a:t>
            </a:r>
            <a:endParaRPr lang="fr-FR" dirty="0"/>
          </a:p>
          <a:p>
            <a:pPr marL="0" indent="0">
              <a:buNone/>
            </a:pPr>
            <a:r>
              <a:rPr lang="fr-FR" dirty="0" smtClean="0"/>
              <a:t>………………………………………………………………………………………………………………………………………………………………………………………………………………………………………………………………………………………………………</a:t>
            </a:r>
            <a:endParaRPr lang="fr-FR" dirty="0"/>
          </a:p>
          <a:p>
            <a:r>
              <a:rPr lang="fr-FR" dirty="0"/>
              <a:t>10- </a:t>
            </a:r>
            <a:r>
              <a:rPr lang="fr-FR" i="1" dirty="0"/>
              <a:t>D’après le livre, grâce à qui ou à quoi Hadrien est-il devenu le successeur de Trajan?</a:t>
            </a:r>
            <a:endParaRPr lang="fr-FR" dirty="0"/>
          </a:p>
          <a:p>
            <a:pPr marL="0" indent="0">
              <a:buNone/>
            </a:pPr>
            <a:r>
              <a:rPr lang="fr-FR" dirty="0" smtClean="0"/>
              <a:t>………………………………………………………………………………………………………………………………………………………………………………………………………………………………………………………………………………………………………</a:t>
            </a:r>
          </a:p>
          <a:p>
            <a:pPr marL="0" indent="0">
              <a:buNone/>
            </a:pP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3378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775</TotalTime>
  <Words>893</Words>
  <Application>Microsoft Macintosh PowerPoint</Application>
  <PresentationFormat>Présentation à l'écran (4:3)</PresentationFormat>
  <Paragraphs>56</Paragraphs>
  <Slides>8</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8</vt:i4>
      </vt:variant>
    </vt:vector>
  </HeadingPairs>
  <TitlesOfParts>
    <vt:vector size="9" baseType="lpstr">
      <vt:lpstr>Papier</vt:lpstr>
      <vt:lpstr>Trajan et Hadrien</vt:lpstr>
      <vt:lpstr>Trajan             &amp;         Hadrien</vt:lpstr>
      <vt:lpstr>[8,7] Pacem tamen omni imperii sui tempore habuit,  semeltantum per praesidem dimicauit.  Orbem Romanum circumiit;multa aedificauit.  Facundissimus Latino sermone, Graecoeruditissimus  fuit. Non magnam clementiae gloriam habuit, diligentissimus tamen circa aerarium et militum disciplinam. Obiit in Campania maior sexagenario, imperii anno uicesimoprimo, mense decimo, die uicesimo nono. Senatus ei tribuerenoluit diuinos honores, tamen cum successor ipsius T-Aurelius Antoninus Fuluius hoc uehementer exigeret, et  siuniuersi senatores palam resisterent, tandem obtinuit.  Eutrope, Abrégé de l’Histoire Romaine</vt:lpstr>
      <vt:lpstr>Traduction du passage </vt:lpstr>
      <vt:lpstr> </vt:lpstr>
      <vt:lpstr>Diapositive 6</vt:lpstr>
      <vt:lpstr>Diapositive 7</vt:lpstr>
      <vt:lpstr>Diapositive 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Trajan et Hadrien</dc:title>
  <dc:creator>Mathieu</dc:creator>
  <cp:lastModifiedBy>Alexis Martinez</cp:lastModifiedBy>
  <cp:revision>72</cp:revision>
  <dcterms:created xsi:type="dcterms:W3CDTF">2013-09-26T08:44:34Z</dcterms:created>
  <dcterms:modified xsi:type="dcterms:W3CDTF">2013-09-26T08:46:55Z</dcterms:modified>
</cp:coreProperties>
</file>