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2" r:id="rId2"/>
    <p:sldId id="288" r:id="rId3"/>
    <p:sldId id="289" r:id="rId4"/>
    <p:sldId id="290" r:id="rId5"/>
    <p:sldId id="326" r:id="rId6"/>
    <p:sldId id="327" r:id="rId7"/>
    <p:sldId id="299" r:id="rId8"/>
    <p:sldId id="295" r:id="rId9"/>
    <p:sldId id="328" r:id="rId10"/>
    <p:sldId id="287" r:id="rId11"/>
    <p:sldId id="291" r:id="rId12"/>
    <p:sldId id="292" r:id="rId13"/>
    <p:sldId id="293" r:id="rId14"/>
    <p:sldId id="296" r:id="rId15"/>
    <p:sldId id="298" r:id="rId16"/>
    <p:sldId id="330" r:id="rId17"/>
    <p:sldId id="324" r:id="rId18"/>
    <p:sldId id="323" r:id="rId19"/>
    <p:sldId id="325" r:id="rId20"/>
    <p:sldId id="297" r:id="rId21"/>
    <p:sldId id="329" r:id="rId22"/>
    <p:sldId id="320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C0"/>
    <a:srgbClr val="00BC00"/>
    <a:srgbClr val="2508FB"/>
    <a:srgbClr val="00FF00"/>
    <a:srgbClr val="00FEA5"/>
    <a:srgbClr val="FF00A3"/>
    <a:srgbClr val="00F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9" autoAdjust="0"/>
    <p:restoredTop sz="94632"/>
  </p:normalViewPr>
  <p:slideViewPr>
    <p:cSldViewPr snapToObjects="1" showGuides="1">
      <p:cViewPr varScale="1">
        <p:scale>
          <a:sx n="87" d="100"/>
          <a:sy n="87" d="100"/>
        </p:scale>
        <p:origin x="954" y="66"/>
      </p:cViewPr>
      <p:guideLst>
        <p:guide orient="horz" pos="21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02A74-002B-924B-B616-53F67D27A7F6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C9975-A34E-0D4C-9287-778D473FBF5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734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E443A-7101-DE4F-8549-03B1F697373F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AB9B9-93FA-954F-BC8B-626A7D561C5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1916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B9B9-93FA-954F-BC8B-626A7D561C52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46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B9B9-93FA-954F-BC8B-626A7D561C52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366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BF118-077B-0544-B723-D7BC1EF5ED63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0472-A42C-4C40-A79D-CCD3099A9637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913B8-C207-9144-A659-C75633C509D0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946-9995-6749-9D76-2CCA442052FC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F5E2-E102-9C4B-9604-C42E2C85F37E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EB25-36A9-EB4A-8D98-DE2E72A708A3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3A7BF-CEED-F640-A8F1-B92EC95DF9D6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21E6-9D9C-3F41-8C0F-DDEEF4A67A16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155B6-7A45-D947-839C-7F8D3D60D730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7D8A-FD00-6549-8A2A-70DCC8B531F0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 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D6EC4-7A9B-D34C-A007-60A848937DF9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B83B9D-1A4B-7D4B-9078-CF3D810C8C6C}" type="datetime1">
              <a:rPr lang="fr-FR" smtClean="0"/>
              <a:pPr/>
              <a:t>14/06/2018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8990A17-0DEF-0341-BC75-2A445090491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800600"/>
            <a:ext cx="9144000" cy="1222375"/>
          </a:xfrm>
        </p:spPr>
        <p:txBody>
          <a:bodyPr>
            <a:normAutofit/>
          </a:bodyPr>
          <a:lstStyle/>
          <a:p>
            <a:pPr algn="ctr"/>
            <a:r>
              <a:rPr lang="fr-FR" sz="6600" b="1" dirty="0" err="1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Teatro</a:t>
            </a:r>
            <a:r>
              <a:rPr lang="fr-FR" sz="66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 </a:t>
            </a:r>
            <a:r>
              <a:rPr lang="fr-FR" sz="6600" b="1" dirty="0" err="1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sagunto</a:t>
            </a:r>
            <a:endParaRPr lang="fr-FR" sz="6600" b="1" dirty="0">
              <a:solidFill>
                <a:schemeClr val="accent5">
                  <a:lumMod val="75000"/>
                </a:schemeClr>
              </a:solidFill>
              <a:latin typeface="Herculanum"/>
              <a:cs typeface="Herculanum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7200" y="413266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Herculanum"/>
                <a:cs typeface="Herculanum"/>
              </a:rPr>
              <a:t>Alexandre MOLARD</a:t>
            </a:r>
          </a:p>
          <a:p>
            <a:r>
              <a:rPr lang="fr-FR" b="1" dirty="0" smtClean="0">
                <a:latin typeface="Herculanum"/>
                <a:cs typeface="Herculanum"/>
              </a:rPr>
              <a:t>Timothée PENDARIES</a:t>
            </a:r>
            <a:endParaRPr lang="fr-FR" b="1" dirty="0">
              <a:latin typeface="Herculanum"/>
              <a:cs typeface="Herculanum"/>
            </a:endParaRPr>
          </a:p>
          <a:p>
            <a:r>
              <a:rPr lang="fr-FR" b="1" dirty="0">
                <a:latin typeface="Herculanum"/>
                <a:cs typeface="Herculanum"/>
              </a:rPr>
              <a:t>Léo </a:t>
            </a:r>
            <a:r>
              <a:rPr lang="fr-FR" b="1" dirty="0" smtClean="0">
                <a:latin typeface="Herculanum"/>
                <a:cs typeface="Herculanum"/>
              </a:rPr>
              <a:t>THOMAS</a:t>
            </a:r>
            <a:endParaRPr lang="fr-FR" b="1" dirty="0">
              <a:latin typeface="Herculanum"/>
              <a:cs typeface="Herculanum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67400" y="381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Herculanum"/>
                <a:cs typeface="Herculanum"/>
              </a:rPr>
              <a:t>4°C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F3A9BD9-CB13-6541-A1CD-7C7A14706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230" y="1412776"/>
            <a:ext cx="6333539" cy="34930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VUE DE SAGONTE EN 1810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BE87FD5-9E18-EA4F-84CD-2BE608B62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18" y="1295400"/>
            <a:ext cx="7136341" cy="53522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991600" cy="838200"/>
          </a:xfrm>
        </p:spPr>
        <p:txBody>
          <a:bodyPr>
            <a:noAutofit/>
          </a:bodyPr>
          <a:lstStyle/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Guerre d’indépendance de 1810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FBA61E7-D0A3-6C44-88B6-F6DE536E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295400"/>
            <a:ext cx="6120680" cy="53675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C0DD43A-6A01-1B43-81AF-CE9D1E701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24065"/>
            <a:ext cx="3312368" cy="27526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Les ruines avant restauration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916E190-9D40-0349-9E0C-9A384BBE9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37" y="1439416"/>
            <a:ext cx="8166719" cy="49419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Les ruines avant restauration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C11AD8-C53D-B440-8810-34D7DCC86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535050"/>
            <a:ext cx="5649292" cy="49389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LA CAVEA AVANT RESTAURATION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05AC487-9A94-064D-97FB-00C958526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66" y="1381817"/>
            <a:ext cx="7631668" cy="500571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GIORGIO GRASSI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2AD2CA6-04E9-B546-A741-5117CEE4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711" y="1290704"/>
            <a:ext cx="3884978" cy="53418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Une reconstruction totale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AFC14EF-6178-C64E-8F96-B8E428320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0" y="1294088"/>
            <a:ext cx="8388424" cy="4718489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2890C14C-C5FE-664D-A085-4E9EDE430F1D}"/>
              </a:ext>
            </a:extLst>
          </p:cNvPr>
          <p:cNvSpPr/>
          <p:nvPr/>
        </p:nvSpPr>
        <p:spPr>
          <a:xfrm>
            <a:off x="4986467" y="2132856"/>
            <a:ext cx="593645" cy="432048"/>
          </a:xfrm>
          <a:prstGeom prst="ellipse">
            <a:avLst/>
          </a:prstGeom>
          <a:noFill/>
          <a:ln w="47625">
            <a:solidFill>
              <a:srgbClr val="00B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FFDDD680-24B0-CF48-942F-8C14E3377E58}"/>
              </a:ext>
            </a:extLst>
          </p:cNvPr>
          <p:cNvSpPr/>
          <p:nvPr/>
        </p:nvSpPr>
        <p:spPr>
          <a:xfrm>
            <a:off x="6732240" y="2420888"/>
            <a:ext cx="1224136" cy="576064"/>
          </a:xfrm>
          <a:prstGeom prst="ellipse">
            <a:avLst/>
          </a:prstGeom>
          <a:noFill/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6BF270EE-45E1-5242-B970-F8AB15848EFA}"/>
              </a:ext>
            </a:extLst>
          </p:cNvPr>
          <p:cNvSpPr/>
          <p:nvPr/>
        </p:nvSpPr>
        <p:spPr>
          <a:xfrm>
            <a:off x="1835696" y="2420888"/>
            <a:ext cx="593645" cy="432048"/>
          </a:xfrm>
          <a:prstGeom prst="ellipse">
            <a:avLst/>
          </a:prstGeom>
          <a:noFill/>
          <a:ln w="47625">
            <a:solidFill>
              <a:srgbClr val="FF0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8883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LE Théâtre aujourd’hui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58986D0-33B5-8E4F-8703-149BFE400FBC}"/>
              </a:ext>
            </a:extLst>
          </p:cNvPr>
          <p:cNvSpPr txBox="1"/>
          <p:nvPr/>
        </p:nvSpPr>
        <p:spPr>
          <a:xfrm>
            <a:off x="0" y="6012577"/>
            <a:ext cx="898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Herculanum" panose="02000505000000020004" pitchFamily="2" charset="77"/>
              </a:rPr>
              <a:t>Vue d’ensemble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23F4510-C02A-E84A-99A5-E6FBE900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66" y="1342588"/>
            <a:ext cx="8243657" cy="454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9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LE Théâtre aujourd’hui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58986D0-33B5-8E4F-8703-149BFE400FBC}"/>
              </a:ext>
            </a:extLst>
          </p:cNvPr>
          <p:cNvSpPr txBox="1"/>
          <p:nvPr/>
        </p:nvSpPr>
        <p:spPr>
          <a:xfrm>
            <a:off x="0" y="6012577"/>
            <a:ext cx="898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Herculanum" panose="02000505000000020004" pitchFamily="2" charset="77"/>
              </a:rPr>
              <a:t>Les gradins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F1FC277-C775-1F49-ACF2-E8007801A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82" y="1200840"/>
            <a:ext cx="6378387" cy="47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5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LE Théâtre aujourd’hui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58986D0-33B5-8E4F-8703-149BFE400FBC}"/>
              </a:ext>
            </a:extLst>
          </p:cNvPr>
          <p:cNvSpPr txBox="1"/>
          <p:nvPr/>
        </p:nvSpPr>
        <p:spPr>
          <a:xfrm>
            <a:off x="0" y="6012577"/>
            <a:ext cx="898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Herculanum" panose="02000505000000020004" pitchFamily="2" charset="77"/>
              </a:rPr>
              <a:t>Le mur de scène vu de l’arrière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278B2B7-F680-DD4E-A5D4-F192DEB9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84" y="1261350"/>
            <a:ext cx="6363383" cy="47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94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fr-FR" sz="5400" b="1" dirty="0" err="1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saguntum</a:t>
            </a:r>
            <a:endParaRPr lang="fr-FR" sz="5400" b="1" dirty="0">
              <a:solidFill>
                <a:schemeClr val="accent5">
                  <a:lumMod val="75000"/>
                </a:schemeClr>
              </a:solidFill>
              <a:latin typeface="Herculanum"/>
              <a:cs typeface="Herculanum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0185190-9AE5-394C-A866-93914830E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56" y="1433628"/>
            <a:ext cx="7690573" cy="4933262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 rot="20600801">
            <a:off x="5792980" y="3852095"/>
            <a:ext cx="515837" cy="517837"/>
          </a:xfrm>
          <a:prstGeom prst="ellipse">
            <a:avLst/>
          </a:prstGeom>
          <a:noFill/>
          <a:ln w="476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FESTIVAL SAGUNT A ESCENA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5E91B95-55CF-8B47-82E3-615DFD89B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27448"/>
            <a:ext cx="8234403" cy="44378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BIBLIOGRAPHIE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C32CE23-B9C9-6142-A1CA-BDBEB40C0507}"/>
              </a:ext>
            </a:extLst>
          </p:cNvPr>
          <p:cNvSpPr txBox="1"/>
          <p:nvPr/>
        </p:nvSpPr>
        <p:spPr>
          <a:xfrm>
            <a:off x="2915816" y="1772816"/>
            <a:ext cx="50405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erculanum" panose="02000505000000020004" pitchFamily="2" charset="77"/>
              </a:rPr>
              <a:t>Spainisculture.com</a:t>
            </a:r>
            <a:endParaRPr lang="fr-FR" sz="2400" b="1" dirty="0">
              <a:latin typeface="Herculanum" panose="02000505000000020004" pitchFamily="2" charset="77"/>
            </a:endParaRPr>
          </a:p>
          <a:p>
            <a:r>
              <a:rPr lang="en-US" sz="2400" b="1" dirty="0" err="1">
                <a:latin typeface="Herculanum" panose="02000505000000020004" pitchFamily="2" charset="77"/>
              </a:rPr>
              <a:t>Wikipedia.fr</a:t>
            </a:r>
            <a:endParaRPr lang="fr-FR" sz="2400" b="1" dirty="0">
              <a:latin typeface="Herculanum" panose="02000505000000020004" pitchFamily="2" charset="77"/>
            </a:endParaRPr>
          </a:p>
          <a:p>
            <a:r>
              <a:rPr lang="en-US" sz="2400" b="1" dirty="0">
                <a:latin typeface="Herculanum" panose="02000505000000020004" pitchFamily="2" charset="77"/>
              </a:rPr>
              <a:t>Napoleon-</a:t>
            </a:r>
            <a:r>
              <a:rPr lang="en-US" sz="2400" b="1" dirty="0" err="1">
                <a:latin typeface="Herculanum" panose="02000505000000020004" pitchFamily="2" charset="77"/>
              </a:rPr>
              <a:t>histoire.com</a:t>
            </a:r>
            <a:endParaRPr lang="fr-FR" sz="2400" b="1" dirty="0">
              <a:latin typeface="Herculanum" panose="02000505000000020004" pitchFamily="2" charset="77"/>
            </a:endParaRPr>
          </a:p>
          <a:p>
            <a:r>
              <a:rPr lang="en-US" sz="2400" b="1" dirty="0">
                <a:latin typeface="Herculanum" panose="02000505000000020004" pitchFamily="2" charset="77"/>
              </a:rPr>
              <a:t>Antique-</a:t>
            </a:r>
            <a:r>
              <a:rPr lang="en-US" sz="2400" b="1" dirty="0" err="1">
                <a:latin typeface="Herculanum" panose="02000505000000020004" pitchFamily="2" charset="77"/>
              </a:rPr>
              <a:t>prints.de</a:t>
            </a:r>
            <a:endParaRPr lang="fr-FR" sz="2400" b="1" dirty="0">
              <a:latin typeface="Herculanum" panose="02000505000000020004" pitchFamily="2" charset="77"/>
            </a:endParaRPr>
          </a:p>
          <a:p>
            <a:r>
              <a:rPr lang="en-US" sz="2400" b="1" dirty="0" err="1">
                <a:latin typeface="Herculanum" panose="02000505000000020004" pitchFamily="2" charset="77"/>
              </a:rPr>
              <a:t>Vikidia.fr</a:t>
            </a:r>
            <a:endParaRPr lang="fr-FR" sz="2400" b="1" dirty="0">
              <a:latin typeface="Herculanum" panose="02000505000000020004" pitchFamily="2" charset="77"/>
            </a:endParaRPr>
          </a:p>
          <a:p>
            <a:r>
              <a:rPr lang="fr-FR" sz="2400" b="1" dirty="0" err="1">
                <a:latin typeface="Herculanum" panose="02000505000000020004" pitchFamily="2" charset="77"/>
              </a:rPr>
              <a:t>Floornature.eu</a:t>
            </a:r>
            <a:endParaRPr lang="fr-FR" sz="2400" b="1" dirty="0">
              <a:latin typeface="Herculanum" panose="02000505000000020004" pitchFamily="2" charset="77"/>
            </a:endParaRPr>
          </a:p>
          <a:p>
            <a:r>
              <a:rPr lang="fr-FR" sz="2400" b="1" dirty="0">
                <a:latin typeface="Herculanum" panose="02000505000000020004" pitchFamily="2" charset="77"/>
              </a:rPr>
              <a:t>Valence-</a:t>
            </a:r>
            <a:r>
              <a:rPr lang="fr-FR" sz="2400" b="1" dirty="0" err="1">
                <a:latin typeface="Herculanum" panose="02000505000000020004" pitchFamily="2" charset="77"/>
              </a:rPr>
              <a:t>espagne.org</a:t>
            </a:r>
            <a:endParaRPr lang="fr-FR" sz="2400" b="1" dirty="0">
              <a:latin typeface="Herculanum" panose="02000505000000020004" pitchFamily="2" charset="77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66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800600"/>
            <a:ext cx="9144000" cy="1222375"/>
          </a:xfrm>
        </p:spPr>
        <p:txBody>
          <a:bodyPr>
            <a:normAutofit/>
          </a:bodyPr>
          <a:lstStyle/>
          <a:p>
            <a:pPr algn="ctr"/>
            <a:r>
              <a:rPr lang="fr-FR" sz="6600" b="1" dirty="0" err="1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Gratias</a:t>
            </a:r>
            <a:r>
              <a:rPr lang="fr-FR" sz="66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 </a:t>
            </a:r>
            <a:r>
              <a:rPr lang="fr-FR" sz="6600" b="1" dirty="0" err="1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ago</a:t>
            </a:r>
            <a:r>
              <a:rPr lang="fr-FR" sz="66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 </a:t>
            </a:r>
            <a:r>
              <a:rPr lang="fr-FR" sz="6600" b="1" dirty="0" err="1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nobis</a:t>
            </a:r>
            <a:endParaRPr lang="fr-FR" sz="6600" b="1" dirty="0">
              <a:solidFill>
                <a:schemeClr val="accent5">
                  <a:lumMod val="75000"/>
                </a:schemeClr>
              </a:solidFill>
              <a:latin typeface="Herculanum"/>
              <a:cs typeface="Herculanum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Plan actuel de </a:t>
            </a:r>
            <a:r>
              <a:rPr lang="fr-FR" sz="5400" b="1" dirty="0" err="1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sagonte</a:t>
            </a:r>
            <a:endParaRPr lang="fr-FR" sz="5400" b="1" dirty="0">
              <a:solidFill>
                <a:schemeClr val="accent5">
                  <a:lumMod val="75000"/>
                </a:schemeClr>
              </a:solidFill>
              <a:latin typeface="Herculanum"/>
              <a:cs typeface="Herculanum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E4EF5A7-FCD9-F648-BA79-4F73F8BB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235" y="1518431"/>
            <a:ext cx="5815930" cy="498668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67ACBA81-E82E-B546-A5F4-0113CF08AB5C}"/>
              </a:ext>
            </a:extLst>
          </p:cNvPr>
          <p:cNvSpPr/>
          <p:nvPr/>
        </p:nvSpPr>
        <p:spPr>
          <a:xfrm rot="20600801">
            <a:off x="4347351" y="2051895"/>
            <a:ext cx="515837" cy="517837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>
            <a:extLst>
              <a:ext uri="{FF2B5EF4-FFF2-40B4-BE49-F238E27FC236}">
                <a16:creationId xmlns:a16="http://schemas.microsoft.com/office/drawing/2014/main" xmlns="" id="{AF8EDB63-4D60-9349-8653-B43A2AC89FC8}"/>
              </a:ext>
            </a:extLst>
          </p:cNvPr>
          <p:cNvSpPr/>
          <p:nvPr/>
        </p:nvSpPr>
        <p:spPr>
          <a:xfrm>
            <a:off x="4926571" y="2204864"/>
            <a:ext cx="2741773" cy="173776"/>
          </a:xfrm>
          <a:prstGeom prst="leftArrow">
            <a:avLst>
              <a:gd name="adj1" fmla="val 50000"/>
              <a:gd name="adj2" fmla="val 10512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A9D3003-38B9-6148-9854-6E6E3AEEDE94}"/>
              </a:ext>
            </a:extLst>
          </p:cNvPr>
          <p:cNvSpPr txBox="1"/>
          <p:nvPr/>
        </p:nvSpPr>
        <p:spPr>
          <a:xfrm>
            <a:off x="7596336" y="200082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Herculanum"/>
                <a:cs typeface="Herculanum"/>
              </a:rPr>
              <a:t>théâtre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66C7E784-00A5-5B4D-A0E7-ECAD08DD173B}"/>
              </a:ext>
            </a:extLst>
          </p:cNvPr>
          <p:cNvSpPr/>
          <p:nvPr/>
        </p:nvSpPr>
        <p:spPr>
          <a:xfrm rot="20600801">
            <a:off x="4474220" y="5351570"/>
            <a:ext cx="2669569" cy="713394"/>
          </a:xfrm>
          <a:prstGeom prst="ellipse">
            <a:avLst/>
          </a:prstGeom>
          <a:noFill/>
          <a:ln w="4762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a gauche 10">
            <a:extLst>
              <a:ext uri="{FF2B5EF4-FFF2-40B4-BE49-F238E27FC236}">
                <a16:creationId xmlns:a16="http://schemas.microsoft.com/office/drawing/2014/main" xmlns="" id="{3AFB65E9-72E3-9249-BBAC-5D2ABE17B617}"/>
              </a:ext>
            </a:extLst>
          </p:cNvPr>
          <p:cNvSpPr/>
          <p:nvPr/>
        </p:nvSpPr>
        <p:spPr>
          <a:xfrm>
            <a:off x="6804248" y="5733256"/>
            <a:ext cx="872480" cy="155153"/>
          </a:xfrm>
          <a:prstGeom prst="leftArrow">
            <a:avLst>
              <a:gd name="adj1" fmla="val 50000"/>
              <a:gd name="adj2" fmla="val 105128"/>
            </a:avLst>
          </a:prstGeom>
          <a:solidFill>
            <a:srgbClr val="7030A0"/>
          </a:solidFill>
          <a:ln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12E3499-015C-CA40-90FA-0F19258C2558}"/>
              </a:ext>
            </a:extLst>
          </p:cNvPr>
          <p:cNvSpPr txBox="1"/>
          <p:nvPr/>
        </p:nvSpPr>
        <p:spPr>
          <a:xfrm>
            <a:off x="7748736" y="560122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  <a:latin typeface="Herculanum"/>
                <a:cs typeface="Herculanum"/>
              </a:rPr>
              <a:t>CIRQUE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Tibère (42 av JC / 37 après </a:t>
            </a:r>
            <a:r>
              <a:rPr lang="fr-FR" sz="5400" b="1" dirty="0" err="1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jc</a:t>
            </a:r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929E7F-8A5D-8141-A155-2738F1D9E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268760"/>
            <a:ext cx="4248472" cy="52663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991600" cy="838200"/>
          </a:xfrm>
        </p:spPr>
        <p:txBody>
          <a:bodyPr>
            <a:normAutofit fontScale="90000"/>
          </a:bodyPr>
          <a:lstStyle/>
          <a:p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OPUS CAEMENTICIUM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BA8CDEB-9801-994D-AE1C-005EC9EB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380409"/>
            <a:ext cx="5181685" cy="51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9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900" b="1" dirty="0">
                <a:solidFill>
                  <a:schemeClr val="accent5">
                    <a:lumMod val="75000"/>
                  </a:schemeClr>
                </a:solidFill>
                <a:latin typeface="Herculanum"/>
              </a:rPr>
              <a:t>Structure d’un théâtre</a:t>
            </a:r>
            <a:endParaRPr lang="fr-FR" sz="49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D434211-1DD2-924A-9C86-910C8B874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95400"/>
            <a:ext cx="7128782" cy="51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3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La scène et </a:t>
            </a:r>
            <a:r>
              <a:rPr lang="fr-FR" sz="4400" b="1" dirty="0" err="1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lE</a:t>
            </a:r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Herculanum"/>
                <a:cs typeface="Herculanum"/>
              </a:rPr>
              <a:t> mur de scène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AFC14EF-6178-C64E-8F96-B8E428320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0" y="1294088"/>
            <a:ext cx="8388424" cy="471848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23F07735-8042-8045-9871-B31A0AD4960E}"/>
              </a:ext>
            </a:extLst>
          </p:cNvPr>
          <p:cNvSpPr/>
          <p:nvPr/>
        </p:nvSpPr>
        <p:spPr>
          <a:xfrm>
            <a:off x="5749194" y="1677762"/>
            <a:ext cx="515837" cy="2903365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5CC5666B-BE95-604A-B585-47B1FFB82525}"/>
              </a:ext>
            </a:extLst>
          </p:cNvPr>
          <p:cNvSpPr/>
          <p:nvPr/>
        </p:nvSpPr>
        <p:spPr>
          <a:xfrm>
            <a:off x="4067944" y="3068960"/>
            <a:ext cx="864096" cy="1410603"/>
          </a:xfrm>
          <a:prstGeom prst="ellipse">
            <a:avLst/>
          </a:prstGeom>
          <a:noFill/>
          <a:ln w="47625">
            <a:solidFill>
              <a:srgbClr val="2508F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1249EC7B-8F57-3948-9E0E-8982EF0FC844}"/>
              </a:ext>
            </a:extLst>
          </p:cNvPr>
          <p:cNvSpPr/>
          <p:nvPr/>
        </p:nvSpPr>
        <p:spPr>
          <a:xfrm>
            <a:off x="6642651" y="3501008"/>
            <a:ext cx="521637" cy="978555"/>
          </a:xfrm>
          <a:prstGeom prst="ellipse">
            <a:avLst/>
          </a:prstGeom>
          <a:noFill/>
          <a:ln w="47625">
            <a:solidFill>
              <a:srgbClr val="00B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15BD73A8-1241-534A-85CC-C601B45D20E1}"/>
              </a:ext>
            </a:extLst>
          </p:cNvPr>
          <p:cNvSpPr/>
          <p:nvPr/>
        </p:nvSpPr>
        <p:spPr>
          <a:xfrm>
            <a:off x="1763688" y="3501008"/>
            <a:ext cx="521637" cy="978555"/>
          </a:xfrm>
          <a:prstGeom prst="ellipse">
            <a:avLst/>
          </a:prstGeom>
          <a:noFill/>
          <a:ln w="47625">
            <a:solidFill>
              <a:srgbClr val="00B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900" b="1" dirty="0">
                <a:solidFill>
                  <a:schemeClr val="accent5">
                    <a:lumMod val="75000"/>
                  </a:schemeClr>
                </a:solidFill>
                <a:latin typeface="Herculanum"/>
              </a:rPr>
              <a:t>DESSIN ARTISTIQUE EN 1563</a:t>
            </a:r>
            <a:endParaRPr lang="fr-FR" sz="49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9117CAF-75A2-6B45-87D2-F541631E2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9710"/>
            <a:ext cx="9144000" cy="277052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64A5B867-EC09-564B-AC4A-61AEF8730611}"/>
              </a:ext>
            </a:extLst>
          </p:cNvPr>
          <p:cNvSpPr/>
          <p:nvPr/>
        </p:nvSpPr>
        <p:spPr>
          <a:xfrm rot="20600801">
            <a:off x="4635383" y="3304081"/>
            <a:ext cx="515837" cy="517837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Herculanum"/>
              </a:rPr>
              <a:t>Siège de </a:t>
            </a:r>
            <a:r>
              <a:rPr lang="fr-FR" sz="4000" b="1" dirty="0" err="1">
                <a:solidFill>
                  <a:schemeClr val="accent5">
                    <a:lumMod val="75000"/>
                  </a:schemeClr>
                </a:solidFill>
                <a:latin typeface="Herculanum"/>
              </a:rPr>
              <a:t>saguntum</a:t>
            </a: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Herculanum"/>
              </a:rPr>
              <a:t> par </a:t>
            </a:r>
            <a:r>
              <a:rPr lang="fr-FR" sz="4000" b="1" dirty="0" err="1">
                <a:solidFill>
                  <a:schemeClr val="accent5">
                    <a:lumMod val="75000"/>
                  </a:schemeClr>
                </a:solidFill>
                <a:latin typeface="Herculanum"/>
              </a:rPr>
              <a:t>carthage</a:t>
            </a:r>
            <a:endParaRPr lang="fr-FR" sz="4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0A17-0DEF-0341-BC75-2A4450904919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2E87173-34D1-B74F-AF13-4B2BBDEBA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472296"/>
            <a:ext cx="6458907" cy="49851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0E77A34-11EF-AA4D-B67D-9CE0FED09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73" y="1299739"/>
            <a:ext cx="1908887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72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andonnée">
  <a:themeElements>
    <a:clrScheme name="Randonné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Randonnée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Randonnée.thmx</Template>
  <TotalTime>15086</TotalTime>
  <Words>132</Words>
  <Application>Microsoft Office PowerPoint</Application>
  <PresentationFormat>Affichage à l'écran (4:3)</PresentationFormat>
  <Paragraphs>62</Paragraphs>
  <Slides>22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Calibri</vt:lpstr>
      <vt:lpstr>Franklin Gothic Book</vt:lpstr>
      <vt:lpstr>Franklin Gothic Medium</vt:lpstr>
      <vt:lpstr>Herculanum</vt:lpstr>
      <vt:lpstr>Wingdings 2</vt:lpstr>
      <vt:lpstr>Randonnée</vt:lpstr>
      <vt:lpstr>Teatro sagunto</vt:lpstr>
      <vt:lpstr>saguntum</vt:lpstr>
      <vt:lpstr>Plan actuel de sagonte</vt:lpstr>
      <vt:lpstr>Tibère (42 av JC / 37 après jc)</vt:lpstr>
      <vt:lpstr>OPUS CAEMENTICIUM</vt:lpstr>
      <vt:lpstr>Structure d’un théâtre</vt:lpstr>
      <vt:lpstr>La scène et lE mur de scène</vt:lpstr>
      <vt:lpstr>DESSIN ARTISTIQUE EN 1563</vt:lpstr>
      <vt:lpstr>Siège de saguntum par carthage</vt:lpstr>
      <vt:lpstr>VUE DE SAGONTE EN 1810</vt:lpstr>
      <vt:lpstr>Guerre d’indépendance de 1810</vt:lpstr>
      <vt:lpstr>Les ruines avant restauration</vt:lpstr>
      <vt:lpstr>Les ruines avant restauration</vt:lpstr>
      <vt:lpstr>LA CAVEA AVANT RESTAURATION</vt:lpstr>
      <vt:lpstr>GIORGIO GRASSI</vt:lpstr>
      <vt:lpstr>Une reconstruction totale</vt:lpstr>
      <vt:lpstr>LE Théâtre aujourd’hui</vt:lpstr>
      <vt:lpstr>LE Théâtre aujourd’hui</vt:lpstr>
      <vt:lpstr>LE Théâtre aujourd’hui</vt:lpstr>
      <vt:lpstr>FESTIVAL SAGUNT A ESCENA</vt:lpstr>
      <vt:lpstr>BIBLIOGRAPHIE</vt:lpstr>
      <vt:lpstr>Gratias ago nobis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THERMES DE BATH</dc:title>
  <dc:creator>Anne Molard</dc:creator>
  <cp:lastModifiedBy>charlotte.benoist</cp:lastModifiedBy>
  <cp:revision>296</cp:revision>
  <dcterms:created xsi:type="dcterms:W3CDTF">2018-03-11T20:02:31Z</dcterms:created>
  <dcterms:modified xsi:type="dcterms:W3CDTF">2018-06-14T12:43:34Z</dcterms:modified>
</cp:coreProperties>
</file>