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m4a" ContentType="audi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691813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4" autoAdjust="0"/>
    <p:restoredTop sz="93430"/>
  </p:normalViewPr>
  <p:slideViewPr>
    <p:cSldViewPr snapToGrid="0" snapToObjects="1">
      <p:cViewPr varScale="1">
        <p:scale>
          <a:sx n="110" d="100"/>
          <a:sy n="110" d="100"/>
        </p:scale>
        <p:origin x="184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="" xmlns:a16="http://schemas.microsoft.com/office/drawing/2014/main" id="{A8925A50-18E6-674F-83FE-FC142C217214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0851657E-108F-F046-89C2-166591A1CDC6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85F90442-6AC9-0541-8F05-BB4A3D09D9B5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E91EEDA-6B4A-C940-810A-CA6960C5FA73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sp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D1522BE-49A0-E949-8908-787B89C14B82}" type="slidenum">
              <a:t>‹#›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12665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="" xmlns:a16="http://schemas.microsoft.com/office/drawing/2014/main" id="{E4DFABD9-C339-4145-AC95-0CAD0ADC7F6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="" xmlns:a16="http://schemas.microsoft.com/office/drawing/2014/main" id="{63DE60F4-221A-6141-A127-BFD5463AD70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="" xmlns:a16="http://schemas.microsoft.com/office/drawing/2014/main" id="{67D55A52-E748-0F43-9F33-36FB84E0A52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sp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FD0AB3B1-71E2-234A-93DF-391023F61EE5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sp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95B88881-21AF-954E-AA1E-CC92E89F74DD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sp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28A34014-696B-F242-9AE2-CDBCC81BC38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sp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12784318-FC39-784B-B54E-DCE9731197E2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841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fr-FR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="" xmlns:a16="http://schemas.microsoft.com/office/drawing/2014/main" id="{71E59C48-DD60-4E40-9912-B1A039C2725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sp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57B1ABE-422E-2E45-84D3-6720BF58BD69}" type="slidenum">
              <a:t>1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="" xmlns:a16="http://schemas.microsoft.com/office/drawing/2014/main" id="{E291FDD3-B868-8B45-B643-7CC8A0009D3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4566" y="812801"/>
            <a:ext cx="5668959" cy="4008436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="" xmlns:a16="http://schemas.microsoft.com/office/drawing/2014/main" id="{D7E6D6CA-43EB-4E49-AE51-F30F9453EB3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627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="" xmlns:a16="http://schemas.microsoft.com/office/drawing/2014/main" id="{84B67E53-674B-6749-8663-3C3C67D212B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sp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DE8FA06-7800-3B4B-9197-4C1F7B06B7D1}" type="slidenum">
              <a:t>10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="" xmlns:a16="http://schemas.microsoft.com/office/drawing/2014/main" id="{D4A6343A-127C-DB45-95F4-6535C13A4AE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4563" y="812800"/>
            <a:ext cx="566896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="" xmlns:a16="http://schemas.microsoft.com/office/drawing/2014/main" id="{E3322FC8-1520-314D-9E54-94D97E0806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236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="" xmlns:a16="http://schemas.microsoft.com/office/drawing/2014/main" id="{0E208CA5-9E52-2841-887C-98CCD7D41EA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sp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D86F435-2B13-FC46-ABA5-446742E2B463}" type="slidenum">
              <a:t>2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="" xmlns:a16="http://schemas.microsoft.com/office/drawing/2014/main" id="{9ABEE8B5-7056-314E-8A9E-4A437A6B74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4566" y="812801"/>
            <a:ext cx="5668959" cy="4008436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="" xmlns:a16="http://schemas.microsoft.com/office/drawing/2014/main" id="{CD4D3F63-E062-5442-87CA-9D2F4A92EC0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9972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="" xmlns:a16="http://schemas.microsoft.com/office/drawing/2014/main" id="{20712C5C-BB87-AE47-A0AE-F21E3B919F9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sp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C0C7BA4-D003-C243-9E1D-48E032CC8641}" type="slidenum">
              <a:t>3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="" xmlns:a16="http://schemas.microsoft.com/office/drawing/2014/main" id="{BFE237A1-6C6F-DB4C-B739-BA314AA068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4563" y="812800"/>
            <a:ext cx="566896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="" xmlns:a16="http://schemas.microsoft.com/office/drawing/2014/main" id="{A921180F-0C17-864B-BB0E-942FFBECD26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73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="" xmlns:a16="http://schemas.microsoft.com/office/drawing/2014/main" id="{441726AB-EBD1-9D44-887B-CAACAFB686A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sp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AE1C703-EC50-F540-A2E7-5C8C76CC82C8}" type="slidenum">
              <a:t>4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="" xmlns:a16="http://schemas.microsoft.com/office/drawing/2014/main" id="{01E29836-A90E-7444-8DFE-8613193714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4566" y="812801"/>
            <a:ext cx="5668959" cy="4008436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="" xmlns:a16="http://schemas.microsoft.com/office/drawing/2014/main" id="{0724A63A-18F9-1745-9537-63BBBD8DE9F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947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="" xmlns:a16="http://schemas.microsoft.com/office/drawing/2014/main" id="{E3669F69-6DAC-8344-A40D-57FFEAAAA96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sp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1E8B266-C943-7245-8F8D-4D83487165E8}" type="slidenum">
              <a:t>5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="" xmlns:a16="http://schemas.microsoft.com/office/drawing/2014/main" id="{82CA0FED-0449-1045-A0D9-700532804E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4563" y="812800"/>
            <a:ext cx="566896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="" xmlns:a16="http://schemas.microsoft.com/office/drawing/2014/main" id="{D5D61206-C482-2341-90C4-61A661E99B1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593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="" xmlns:a16="http://schemas.microsoft.com/office/drawing/2014/main" id="{8EAE7994-BB34-0146-BF5B-2B8FA04815B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sp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FD95DA3-108F-A143-B4BA-1DBBC42EBE65}" type="slidenum">
              <a:t>6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="" xmlns:a16="http://schemas.microsoft.com/office/drawing/2014/main" id="{75985049-9049-404E-BFE8-C1591DC23D8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4563" y="812800"/>
            <a:ext cx="566896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="" xmlns:a16="http://schemas.microsoft.com/office/drawing/2014/main" id="{FD837EED-17CB-BF4E-853D-8914F19DA28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200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="" xmlns:a16="http://schemas.microsoft.com/office/drawing/2014/main" id="{A4B86FBF-7D33-0F42-89A9-1CEDC9EFFA3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sp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060E9C5-CAEE-824B-B9B5-A21B8A5BF13C}" type="slidenum">
              <a:t>7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="" xmlns:a16="http://schemas.microsoft.com/office/drawing/2014/main" id="{79CAF679-C211-8E42-8739-E168473097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4563" y="812800"/>
            <a:ext cx="566896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="" xmlns:a16="http://schemas.microsoft.com/office/drawing/2014/main" id="{11AA2721-AD25-4340-8033-438B03D0D39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5999" marR="0" indent="-215999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Imposte = </a:t>
            </a:r>
            <a:r>
              <a:rPr lang="fr-FR" b="0" dirty="0" smtClean="0">
                <a:solidFill>
                  <a:srgbClr val="000000"/>
                </a:solidFill>
                <a:effectLst/>
              </a:rPr>
              <a:t>Moulure saillante posée sur le pied-droit d'une porte, sur un pilier de nef.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7245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="" xmlns:a16="http://schemas.microsoft.com/office/drawing/2014/main" id="{BB960B33-640F-BE46-8AF2-03915565BAF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sp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0325C9-CCB0-0847-B149-383AD7646C90}" type="slidenum">
              <a:t>8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="" xmlns:a16="http://schemas.microsoft.com/office/drawing/2014/main" id="{826F12B2-7E2C-5945-9E50-8223D5A23E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4563" y="812800"/>
            <a:ext cx="566896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="" xmlns:a16="http://schemas.microsoft.com/office/drawing/2014/main" id="{F88D2AA6-E203-B34A-A72D-CC9D18A9356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099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="" xmlns:a16="http://schemas.microsoft.com/office/drawing/2014/main" id="{E0098966-8495-764D-96DC-A9C24FF125F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sp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B8546E9-3F52-1F4C-9F77-FF8C91CEF8F8}" type="slidenum">
              <a:t>9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="" xmlns:a16="http://schemas.microsoft.com/office/drawing/2014/main" id="{49D20E75-4602-A849-87B3-1E10BD2ACF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4566" y="812801"/>
            <a:ext cx="5668959" cy="4008436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="" xmlns:a16="http://schemas.microsoft.com/office/drawing/2014/main" id="{14C5CDF5-8CF5-CD4B-813A-318E28FD041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96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BB5F5D6-0932-654B-91C7-96740CF780B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336679" y="1236661"/>
            <a:ext cx="8018465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3306BDF3-B91E-8549-9390-9C6ED1B3D3A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336679" y="3970333"/>
            <a:ext cx="8018465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68D5253E-155C-9348-9C1B-79FB997755E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DE3A5B91-F6E2-4140-8F8F-1213FD1596A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BB09637C-6571-CD4E-AE8F-6C989023D03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D6B6E4-7EEB-2D4F-8C9F-86D334DCB42C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6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C0713D5-4C4E-6443-BE59-BDFF230DCA7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E519E7C4-E810-3F4E-94CD-858A00750C5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328FB74E-3696-E64F-8A97-7DEB6874438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5E679274-F5EE-844B-AA37-C9945021868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CEF6EB74-C334-6148-98DF-FC1D749AD83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BBA2D2-9558-FC45-937A-7BA64D8497A1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645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C31C5026-6795-E54B-9D51-2B18C9CAAF60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589840" y="631822"/>
            <a:ext cx="2243132" cy="5842001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8525E093-79FF-EF42-AF12-44B6F783F9E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58841" y="631822"/>
            <a:ext cx="6578595" cy="5842001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E894565C-73FB-D844-930C-F1465FC99BD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699B034F-D8F2-ED4C-A0AD-EBEEE6F2E9F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522B826B-5301-D34F-B710-CED1E3C498C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CEF106-B5B4-1345-ABD0-C537EE1988E0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6004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B7A33B9-58FB-2C4A-95FA-4E65D339630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09978213-5A21-264D-995B-531B958EBF1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BC5B885C-D4F6-BB46-A864-69F80E89D5D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BF81D2C-38B5-1947-904D-2DCEBEBB28B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33470E14-D6C4-1B48-9807-EDD29A96CD3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BAC749-9673-F441-BE52-0DDC2F908377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907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9694429-5C76-B147-9CB3-5F1FD83E212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30248" y="1884358"/>
            <a:ext cx="922019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12981751-DC35-3F4D-BFEA-F00A704DF01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30248" y="5059366"/>
            <a:ext cx="922019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7DC5FAB2-4691-9547-804C-E35DD99A978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B3D8CB4-74D9-C14F-95E1-D86761919AA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968D9C4A-F00E-D242-A8BD-EF697D3EF9E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74FC9B-C4B1-DC4D-AB58-5E10FA03F6FB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61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34549E4-78E1-2D4A-9741-89C01EDE74D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3CC89BF-CC79-C14E-881C-D1D4593D037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58841" y="1960565"/>
            <a:ext cx="4410078" cy="451325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78E29189-3223-C847-B01A-5BEC89D00C0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421313" y="1960565"/>
            <a:ext cx="4411659" cy="451325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5526A67B-4E8E-9D42-8422-4A829A21EC5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F4CCF0A8-1834-4441-B3A0-5BA0073EB69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2E4726C2-6E65-384B-965D-06933B9F8CA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4125F1-C0C1-DA46-8EE6-1E617FF439E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74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6128FF4-8E38-C941-89ED-EFE35614554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36604" y="403222"/>
            <a:ext cx="9221788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229CA299-0094-4A48-B347-FB0204523CF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36604" y="1852610"/>
            <a:ext cx="4522786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5E22B205-7DD6-CE4A-A289-991750610E4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36604" y="2760665"/>
            <a:ext cx="4522786" cy="406241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52FF7FF7-36D9-764B-A311-072D0A1CA65B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413376" y="1852610"/>
            <a:ext cx="4545016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D9969B6B-FA80-4A4A-880C-D3EE9EE1E170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413376" y="2760665"/>
            <a:ext cx="4545016" cy="406241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AD7F6C26-B792-B746-9C4B-30052089D22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62E8F057-4080-1049-B31E-B85A162F3FD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F014F3A4-FEA9-FA47-A35D-D35FDF15AC3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668BB9-5B82-C546-829B-7E11B4CF3178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25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ACE2137-EFB9-EC4C-AE95-96BCB2A5173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55D1D997-C87D-C44B-A6FC-E22997FD48D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85DC5E3D-3F4F-F34F-9E5A-C0206DB6BB9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2FEC7DA5-14B6-8E44-8FD5-E7B3B54AA61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6CF758-E6F1-DD4E-BB10-9E1A95444991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70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053A9FB9-58A8-8447-BC73-7B46067BDBC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2E5A7DF6-EC20-334B-9C7D-E56F87BE05F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FFF7B071-E24F-EF42-92C2-35B6022BF66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DC3CBB-724E-AF4E-8E2C-F381F628EB2A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1461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014BF59-68DF-F448-9CD3-853A6D2DC5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36604" y="503240"/>
            <a:ext cx="3448046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F2696116-1F69-3540-9223-E7DBA1B8760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45016" y="1089022"/>
            <a:ext cx="5413376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ABC7AC78-DD1F-C04A-8CD3-36B3B618CD0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736604" y="2268534"/>
            <a:ext cx="3448046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1BF571B2-0872-7D42-92B1-6B26B410A9F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4323DDCC-F699-DB4B-90B5-4C547CDD259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E65B4504-C81A-AE46-A41C-480DF3C0457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C09155-05B4-4347-9F95-D9401573D00B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03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04543F8-C45D-8F4F-95AD-525528F9E10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36604" y="503240"/>
            <a:ext cx="3448046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873DFD11-E4DA-5A49-8712-72E3D493FAEE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545016" y="1089022"/>
            <a:ext cx="5413376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CB167624-23E5-E94D-8177-DBAA267FB87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736604" y="2268534"/>
            <a:ext cx="3448046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C178F835-AF4D-D146-A78B-ECDED63CE5A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12913DEF-C098-9248-B67D-169088A6A44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6AAE4062-ED50-3245-8949-49455EDAFD5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F3BCD8-8A36-9B42-B341-316FD2B0658E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4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513413DD-487E-3342-9916-629C49DBA6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58603" y="632517"/>
            <a:ext cx="8974442" cy="114192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rmAutofit/>
          </a:bodyPr>
          <a:lstStyle/>
          <a:p>
            <a:pPr lvl="0"/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446BD871-5381-954E-94CE-8BE38869872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58603" y="1960555"/>
            <a:ext cx="8974442" cy="451403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fr-FR"/>
              <a:t>Modifier les styles du texte du masque Deuxième niveau Troisième niveau Quatrième niveau 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AA89B179-B18A-834A-BD08-D6CA92AAB0C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58603" y="6591242"/>
            <a:ext cx="2323078" cy="4716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sp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1F6FAD1-3CC6-4A45-8899-E3D361BABF0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770281" y="6591242"/>
            <a:ext cx="3160797" cy="4716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sp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4EA7E0C0-5DAD-1E49-9C95-FD75FFC4E76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509601" y="6591242"/>
            <a:ext cx="2323078" cy="4716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sp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89089EA-A7D4-9645-ADD3-E38303CC23E2}" type="slidenum"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398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Arial" pitchFamily="2"/>
        </a:defRPr>
      </a:lvl1pPr>
    </p:titleStyle>
    <p:bodyStyle>
      <a:lvl1pPr marL="0" marR="0" lvl="0" indent="0" defTabSz="914400" rtl="0" eaLnBrk="1" fontAlgn="auto" hangingPunct="1">
        <a:lnSpc>
          <a:spcPct val="100000"/>
        </a:lnSpc>
        <a:spcBef>
          <a:spcPts val="0"/>
        </a:spcBef>
        <a:spcAft>
          <a:spcPts val="1280"/>
        </a:spcAft>
        <a:buNone/>
        <a:tabLst/>
        <a:defRPr lang="fr-FR" sz="289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Ari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m4a"/><Relationship Id="rId4" Type="http://schemas.openxmlformats.org/officeDocument/2006/relationships/slideLayout" Target="../slideLayouts/slideLayout7.xml"/><Relationship Id="rId5" Type="http://schemas.openxmlformats.org/officeDocument/2006/relationships/notesSlide" Target="../notesSlides/notesSlide10.xml"/><Relationship Id="rId6" Type="http://schemas.openxmlformats.org/officeDocument/2006/relationships/image" Target="../media/image10.png"/><Relationship Id="rId1" Type="http://schemas.openxmlformats.org/officeDocument/2006/relationships/tags" Target="../tags/tag10.xml"/><Relationship Id="rId2" Type="http://schemas.microsoft.com/office/2007/relationships/media" Target="../media/media1.m4a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4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7.pn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8.jpe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9.jpe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3D22954-408B-FB46-AF6C-0C749C41828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fr-FR" sz="4000" i="1" dirty="0"/>
              <a:t>L'arc de Triomphe de Roda de </a:t>
            </a:r>
            <a:r>
              <a:rPr lang="fr-FR" sz="4000" i="1" dirty="0" err="1"/>
              <a:t>Barà</a:t>
            </a:r>
            <a:endParaRPr lang="fr-FR" sz="4000" i="1" dirty="0"/>
          </a:p>
        </p:txBody>
      </p:sp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2293BE64-5CCC-C442-825E-AC36678ED18E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583996" y="1774438"/>
            <a:ext cx="7632003" cy="4895999"/>
          </a:xfrm>
          <a:prstGeom prst="rect">
            <a:avLst/>
          </a:prstGeom>
          <a:noFill/>
          <a:ln cap="flat">
            <a:noFill/>
          </a:ln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04"/>
    </mc:Choice>
    <mc:Fallback xmlns="">
      <p:transition spd="slow" advTm="59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67E0728C-9B42-1643-90FF-B90FB0C873D2}"/>
              </a:ext>
            </a:extLst>
          </p:cNvPr>
          <p:cNvSpPr txBox="1"/>
          <p:nvPr/>
        </p:nvSpPr>
        <p:spPr>
          <a:xfrm>
            <a:off x="2595304" y="2072588"/>
            <a:ext cx="6270036" cy="44475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MERCI A </a:t>
            </a:r>
            <a:r>
              <a:rPr lang="fr-FR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TOUS </a:t>
            </a:r>
            <a:r>
              <a:rPr lang="fr-FR" sz="2400" kern="0" smtClean="0"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POUR</a:t>
            </a:r>
            <a:r>
              <a:rPr lang="fr-FR" sz="2400" b="0" i="0" u="none" strike="noStrike" kern="1200" cap="none" spc="0" baseline="0" smtClean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 </a:t>
            </a:r>
            <a:r>
              <a:rPr lang="fr-FR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VOTRE ATTENTION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042DD4CD-79A6-2743-82C5-8246CC3E699E}"/>
              </a:ext>
            </a:extLst>
          </p:cNvPr>
          <p:cNvSpPr txBox="1"/>
          <p:nvPr/>
        </p:nvSpPr>
        <p:spPr>
          <a:xfrm>
            <a:off x="2131987" y="5242456"/>
            <a:ext cx="6674397" cy="54611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LOU DUCASTEL et LENA BERNES</a:t>
            </a:r>
          </a:p>
        </p:txBody>
      </p:sp>
      <p:pic>
        <p:nvPicPr>
          <p:cNvPr id="4" name="Audio 3">
            <a:hlinkClick r:id="" action="ppaction://media"/>
            <a:extLst>
              <a:ext uri="{FF2B5EF4-FFF2-40B4-BE49-F238E27FC236}">
                <a16:creationId xmlns="" xmlns:a16="http://schemas.microsoft.com/office/drawing/2014/main" id="{C04C2DCD-F359-6747-AB38-B682D0AB2068}"/>
              </a:ext>
            </a:extLst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663113" y="6530975"/>
            <a:ext cx="812800" cy="812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2"/>
    </mc:Choice>
    <mc:Fallback xmlns="">
      <p:transition spd="slow" advTm="45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B0903D2-00C8-0E42-9015-312EEC2476D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fr-FR"/>
              <a:t>Sommaire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13F6A094-676B-084D-91BE-3BB70A7A297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algn="ctr"/>
            <a:endParaRPr lang="fr-FR"/>
          </a:p>
          <a:p>
            <a:pPr lvl="0" algn="l">
              <a:buSzPct val="100000"/>
              <a:buAutoNum type="arabicPeriod"/>
            </a:pPr>
            <a:r>
              <a:rPr lang="fr-FR" sz="4000">
                <a:solidFill>
                  <a:srgbClr val="7E0021"/>
                </a:solidFill>
              </a:rPr>
              <a:t>Géographie</a:t>
            </a:r>
          </a:p>
          <a:p>
            <a:pPr lvl="0" algn="l">
              <a:buSzPct val="100000"/>
              <a:buAutoNum type="arabicPeriod"/>
            </a:pPr>
            <a:r>
              <a:rPr lang="fr-FR" sz="4000">
                <a:solidFill>
                  <a:srgbClr val="993366"/>
                </a:solidFill>
              </a:rPr>
              <a:t>Histoire</a:t>
            </a:r>
          </a:p>
          <a:p>
            <a:pPr lvl="0" algn="l">
              <a:buSzPct val="100000"/>
              <a:buAutoNum type="arabicPeriod"/>
            </a:pPr>
            <a:r>
              <a:rPr lang="fr-FR" sz="4000">
                <a:solidFill>
                  <a:srgbClr val="FF420E"/>
                </a:solidFill>
              </a:rPr>
              <a:t>Architecture</a:t>
            </a:r>
          </a:p>
          <a:p>
            <a:pPr lvl="0" algn="l">
              <a:buSzPct val="100000"/>
              <a:buAutoNum type="arabicPeriod"/>
            </a:pPr>
            <a:r>
              <a:rPr lang="fr-FR" sz="4000">
                <a:solidFill>
                  <a:srgbClr val="0000FF"/>
                </a:solidFill>
              </a:rPr>
              <a:t>Bibliographie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94"/>
    </mc:Choice>
    <mc:Fallback xmlns="">
      <p:transition spd="slow" advTm="129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Class="entr" decel="1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Class="entr" accel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1"/>
                                          </p:val>
                                        </p:tav>
                                        <p:tav tm="50000">
                                          <p:val>
                                            <p:strVal val="0.94999998807907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95AD2C9-93AB-E14C-A880-C92CBA8D375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70115" y="586075"/>
            <a:ext cx="8974442" cy="1141921"/>
          </a:xfrm>
        </p:spPr>
        <p:txBody>
          <a:bodyPr/>
          <a:lstStyle/>
          <a:p>
            <a:pPr lvl="0"/>
            <a:r>
              <a:rPr lang="fr-FR" sz="7200" dirty="0">
                <a:solidFill>
                  <a:srgbClr val="7E0021"/>
                </a:solidFill>
              </a:rPr>
              <a:t>1. Géographie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A6A84358-9EC4-E647-8ACF-13E92E86AF4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6241042" y="-510116"/>
            <a:ext cx="71999" cy="173882"/>
          </a:xfrm>
        </p:spPr>
        <p:txBody>
          <a:bodyPr wrap="none" lIns="90004" tIns="44997" rIns="90004" bIns="44997" anchor="ctr" compatLnSpc="0">
            <a:spAutoFit/>
          </a:bodyPr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39C5295B-7110-D34D-9E5C-462A13370DCF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03998" y="1727996"/>
            <a:ext cx="6623995" cy="4993556"/>
          </a:xfrm>
          <a:prstGeom prst="rect">
            <a:avLst/>
          </a:prstGeom>
          <a:solidFill>
            <a:srgbClr val="CFE7F5"/>
          </a:solidFill>
          <a:ln w="54004" cap="flat">
            <a:solidFill>
              <a:srgbClr val="000000"/>
            </a:solidFill>
            <a:prstDash val="solid"/>
            <a:miter/>
            <a:headEnd type="arrow"/>
          </a:ln>
        </p:spPr>
      </p:pic>
      <p:sp>
        <p:nvSpPr>
          <p:cNvPr id="5" name="Connecteur droit 4">
            <a:extLst>
              <a:ext uri="{FF2B5EF4-FFF2-40B4-BE49-F238E27FC236}">
                <a16:creationId xmlns="" xmlns:a16="http://schemas.microsoft.com/office/drawing/2014/main" id="{DC56AB94-B95A-6340-9219-608C57FC1603}"/>
              </a:ext>
            </a:extLst>
          </p:cNvPr>
          <p:cNvSpPr/>
          <p:nvPr/>
        </p:nvSpPr>
        <p:spPr>
          <a:xfrm>
            <a:off x="6263996" y="3528002"/>
            <a:ext cx="1367997" cy="215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0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4" tIns="44997" rIns="90004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856BC44A-B5BD-8C49-A865-EA31C262A545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7757275" y="3024003"/>
            <a:ext cx="2466722" cy="1856881"/>
          </a:xfrm>
          <a:prstGeom prst="rect">
            <a:avLst/>
          </a:prstGeom>
          <a:noFill/>
          <a:ln cap="flat">
            <a:noFill/>
          </a:ln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37"/>
    </mc:Choice>
    <mc:Fallback xmlns="">
      <p:transition spd="slow" advTm="124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decel="1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pour une image  1">
            <a:extLst>
              <a:ext uri="{FF2B5EF4-FFF2-40B4-BE49-F238E27FC236}">
                <a16:creationId xmlns="" xmlns:a16="http://schemas.microsoft.com/office/drawing/2014/main" id="{08E89C42-C541-1C48-B41E-9C0BC7C9F212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93768" y="1684571"/>
            <a:ext cx="5165637" cy="4012917"/>
          </a:xfrm>
        </p:spPr>
      </p:pic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263716FF-9F7E-1943-AB6A-8EFA1296E38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025960" y="1684571"/>
            <a:ext cx="4379043" cy="4092616"/>
          </a:xfrm>
        </p:spPr>
        <p:txBody>
          <a:bodyPr/>
          <a:lstStyle/>
          <a:p>
            <a:pPr lvl="0" algn="just"/>
            <a:r>
              <a:rPr lang="fr-FR" sz="2400" dirty="0"/>
              <a:t>L'arc de </a:t>
            </a:r>
            <a:r>
              <a:rPr lang="fr-FR" sz="2400" dirty="0" err="1"/>
              <a:t>Barà</a:t>
            </a:r>
            <a:r>
              <a:rPr lang="fr-FR" sz="2400" dirty="0"/>
              <a:t> est situé en Espagne sur un rond point à 20 km de Tarragone .</a:t>
            </a:r>
          </a:p>
          <a:p>
            <a:pPr lvl="0" algn="just"/>
            <a:r>
              <a:rPr lang="fr-FR" sz="2400" dirty="0"/>
              <a:t>Il était autrefois situé sur l'ancienne Voie auguste qui conduisait à Rome.</a:t>
            </a:r>
          </a:p>
          <a:p>
            <a:pPr lvl="0" algn="just"/>
            <a:r>
              <a:rPr lang="fr-FR" sz="2400" dirty="0"/>
              <a:t>Il fait partie du site archéologique de Tarragone, classé au patrimoine mondial de l’UNESCO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46"/>
    </mc:Choice>
    <mc:Fallback xmlns="">
      <p:transition spd="slow" advTm="118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6FD1F09-2448-C549-BF50-4E424F76072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fr-FR" sz="8000">
                <a:solidFill>
                  <a:srgbClr val="993366"/>
                </a:solidFill>
              </a:rPr>
              <a:t>2. Histoire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F6511BAB-82B6-784B-8142-FCAA62B265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257521" y="4917042"/>
            <a:ext cx="2889357" cy="1846659"/>
          </a:xfrm>
        </p:spPr>
        <p:txBody>
          <a:bodyPr>
            <a:spAutoFit/>
          </a:bodyPr>
          <a:lstStyle/>
          <a:p>
            <a:pPr lvl="0"/>
            <a:r>
              <a:rPr lang="fr-FR" sz="2400" dirty="0"/>
              <a:t>Lucius Licinius </a:t>
            </a:r>
            <a:r>
              <a:rPr lang="fr-FR" sz="2400" dirty="0" err="1"/>
              <a:t>Sura</a:t>
            </a:r>
            <a:r>
              <a:rPr lang="fr-FR" sz="2400" dirty="0"/>
              <a:t> est probablement né en </a:t>
            </a:r>
            <a:r>
              <a:rPr lang="fr-FR" sz="2400" dirty="0" smtClean="0"/>
              <a:t>40 après JC. C’est un important </a:t>
            </a:r>
            <a:r>
              <a:rPr lang="fr-FR" sz="2400" dirty="0" smtClean="0"/>
              <a:t>sénateur romain. </a:t>
            </a:r>
            <a:endParaRPr lang="fr-FR" sz="2400" dirty="0"/>
          </a:p>
        </p:txBody>
      </p:sp>
      <p:pic>
        <p:nvPicPr>
          <p:cNvPr id="4" name="Espace réservé pour une image  3">
            <a:extLst>
              <a:ext uri="{FF2B5EF4-FFF2-40B4-BE49-F238E27FC236}">
                <a16:creationId xmlns="" xmlns:a16="http://schemas.microsoft.com/office/drawing/2014/main" id="{F8A0E1C3-353B-4640-9266-3681CA313AC3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544619" y="2229742"/>
            <a:ext cx="2315160" cy="2231995"/>
          </a:xfrm>
        </p:spPr>
      </p:pic>
      <p:pic>
        <p:nvPicPr>
          <p:cNvPr id="6" name="Espace réservé pour une image  5">
            <a:extLst>
              <a:ext uri="{FF2B5EF4-FFF2-40B4-BE49-F238E27FC236}">
                <a16:creationId xmlns="" xmlns:a16="http://schemas.microsoft.com/office/drawing/2014/main" id="{AA661150-10BB-2C4F-B71C-1B63F45F7F06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6390663" y="4610902"/>
            <a:ext cx="2665439" cy="2152799"/>
          </a:xfrm>
        </p:spPr>
      </p:pic>
      <p:sp>
        <p:nvSpPr>
          <p:cNvPr id="8" name="Espace réservé du texte 7">
            <a:extLst>
              <a:ext uri="{FF2B5EF4-FFF2-40B4-BE49-F238E27FC236}">
                <a16:creationId xmlns="" xmlns:a16="http://schemas.microsoft.com/office/drawing/2014/main" id="{F2250297-A817-5740-BC54-BF8AC7BE943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613722" y="2229741"/>
            <a:ext cx="4219323" cy="2709595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</a:pPr>
            <a:r>
              <a:rPr lang="fr-FR" sz="2400" dirty="0"/>
              <a:t>Auguste né le 23 septembre 64 av.</a:t>
            </a:r>
            <a:br>
              <a:rPr lang="fr-FR" sz="2400" dirty="0"/>
            </a:br>
            <a:r>
              <a:rPr lang="fr-FR" sz="2400" dirty="0"/>
              <a:t>J-C sous le nom de Caius </a:t>
            </a:r>
            <a:r>
              <a:rPr lang="fr-FR" sz="2400" dirty="0" err="1"/>
              <a:t>Octavius</a:t>
            </a:r>
            <a:r>
              <a:rPr lang="fr-FR" sz="2400" dirty="0"/>
              <a:t> à Rome.</a:t>
            </a:r>
            <a:br>
              <a:rPr lang="fr-FR" sz="2400" dirty="0"/>
            </a:br>
            <a:r>
              <a:rPr lang="fr-FR" sz="2400" dirty="0"/>
              <a:t>Il meurt le 19 août 14 </a:t>
            </a:r>
            <a:r>
              <a:rPr lang="fr-FR" sz="2400" dirty="0" err="1"/>
              <a:t>apr</a:t>
            </a:r>
            <a:r>
              <a:rPr lang="fr-FR" sz="2400" dirty="0"/>
              <a:t> J-C.</a:t>
            </a:r>
            <a:br>
              <a:rPr lang="fr-FR" sz="2400" dirty="0"/>
            </a:br>
            <a:r>
              <a:rPr lang="fr-FR" sz="2400" dirty="0"/>
              <a:t>C'était un empereur romain</a:t>
            </a:r>
            <a:r>
              <a:rPr lang="fr-FR" sz="2400" dirty="0" smtClean="0"/>
              <a:t>. </a:t>
            </a:r>
            <a:endParaRPr lang="fr-FR" sz="2400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65"/>
    </mc:Choice>
    <mc:Fallback xmlns="">
      <p:transition spd="slow" advTm="187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69638C0-9F7B-BB4A-B481-904A5FB966F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fr-FR" sz="8000">
                <a:solidFill>
                  <a:srgbClr val="FF420E"/>
                </a:solidFill>
              </a:rPr>
              <a:t>3. Architecture</a:t>
            </a:r>
          </a:p>
        </p:txBody>
      </p:sp>
      <p:pic>
        <p:nvPicPr>
          <p:cNvPr id="3" name="Espace réservé pour une image  2">
            <a:extLst>
              <a:ext uri="{FF2B5EF4-FFF2-40B4-BE49-F238E27FC236}">
                <a16:creationId xmlns="" xmlns:a16="http://schemas.microsoft.com/office/drawing/2014/main" id="{75D0A4D8-FB1D-ED41-8F18-FFFDAB292D60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 rot="15607">
            <a:off x="458785" y="1975404"/>
            <a:ext cx="5840638" cy="4779358"/>
          </a:xfrm>
        </p:spPr>
      </p:pic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7D780777-7E40-CD41-A220-B7E0278B4FC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407996" y="2231995"/>
            <a:ext cx="3903116" cy="1953359"/>
          </a:xfrm>
        </p:spPr>
        <p:txBody>
          <a:bodyPr/>
          <a:lstStyle/>
          <a:p>
            <a:pPr lvl="0"/>
            <a:r>
              <a:rPr lang="fr-FR" sz="2400" dirty="0"/>
              <a:t>Le monument mesure </a:t>
            </a:r>
            <a:r>
              <a:rPr lang="fr-FR" sz="2400" dirty="0" smtClean="0"/>
              <a:t>12,28 mètres. </a:t>
            </a:r>
            <a:r>
              <a:rPr lang="fr-FR" sz="2400" dirty="0"/>
              <a:t>Il est large de </a:t>
            </a:r>
            <a:r>
              <a:rPr lang="fr-FR" sz="2400" dirty="0" smtClean="0"/>
              <a:t>12 mètres </a:t>
            </a:r>
            <a:r>
              <a:rPr lang="fr-FR" sz="2400" dirty="0"/>
              <a:t>et d'une épaisseur de </a:t>
            </a:r>
            <a:r>
              <a:rPr lang="fr-FR" sz="2400" dirty="0" smtClean="0"/>
              <a:t>2,34 mètres.</a:t>
            </a:r>
            <a:endParaRPr lang="fr-FR" sz="2400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726D6001-5D00-8B4C-8491-693BBBACDD9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479996" y="4615196"/>
            <a:ext cx="3852001" cy="2152799"/>
          </a:xfrm>
        </p:spPr>
        <p:txBody>
          <a:bodyPr/>
          <a:lstStyle/>
          <a:p>
            <a:pPr lvl="0"/>
            <a:r>
              <a:rPr lang="fr-FR" sz="2400" dirty="0"/>
              <a:t>L'arc en lui-même mesure </a:t>
            </a:r>
            <a:r>
              <a:rPr lang="fr-FR" sz="2400" dirty="0" smtClean="0"/>
              <a:t>10 mètres </a:t>
            </a:r>
            <a:r>
              <a:rPr lang="fr-FR" sz="2400" dirty="0"/>
              <a:t>sur </a:t>
            </a:r>
            <a:r>
              <a:rPr lang="fr-FR" sz="2400" dirty="0" smtClean="0"/>
              <a:t>4,87 mètres.</a:t>
            </a:r>
            <a:endParaRPr lang="fr-FR" sz="2400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64"/>
    </mc:Choice>
    <mc:Fallback xmlns="">
      <p:transition spd="slow" advTm="127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pour une image  1">
            <a:extLst>
              <a:ext uri="{FF2B5EF4-FFF2-40B4-BE49-F238E27FC236}">
                <a16:creationId xmlns="" xmlns:a16="http://schemas.microsoft.com/office/drawing/2014/main" id="{69B89081-5A03-BF47-AB35-8D494089EE7E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75998" y="1799996"/>
            <a:ext cx="5255998" cy="4032001"/>
          </a:xfrm>
        </p:spPr>
      </p:pic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EBE503AB-E8A4-BB42-96D2-6D8F82F2AB8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975997" y="1943996"/>
            <a:ext cx="4176000" cy="3561478"/>
          </a:xfrm>
        </p:spPr>
        <p:txBody>
          <a:bodyPr/>
          <a:lstStyle/>
          <a:p>
            <a:pPr lvl="0" algn="just"/>
            <a:r>
              <a:rPr lang="fr-FR" sz="2400" dirty="0"/>
              <a:t>Le soubassement supporte quatre piliers striés, adossés, d'ordre </a:t>
            </a:r>
            <a:r>
              <a:rPr lang="fr-FR" sz="2400" dirty="0" smtClean="0"/>
              <a:t>corinthien.</a:t>
            </a:r>
            <a:endParaRPr lang="fr-FR" sz="2400" dirty="0"/>
          </a:p>
          <a:p>
            <a:pPr lvl="0" algn="just"/>
            <a:r>
              <a:rPr lang="fr-FR" sz="2400" dirty="0"/>
              <a:t>Il repose sur une ligne d'impostes qui unit deux massifs construits avec de </a:t>
            </a:r>
            <a:r>
              <a:rPr lang="fr-FR" sz="2400" dirty="0" smtClean="0"/>
              <a:t>grands </a:t>
            </a:r>
            <a:r>
              <a:rPr lang="fr-FR" sz="2400" dirty="0"/>
              <a:t>blocs de calcaire d'origine locale, montés sur une base </a:t>
            </a:r>
            <a:r>
              <a:rPr lang="fr-FR" sz="2400" dirty="0" smtClean="0"/>
              <a:t>appelée podium</a:t>
            </a:r>
            <a:r>
              <a:rPr lang="fr-FR" sz="2250" dirty="0"/>
              <a:t>.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32"/>
    </mc:Choice>
    <mc:Fallback xmlns="">
      <p:transition spd="slow" advTm="62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decel="1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decel="1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="" xmlns:a16="http://schemas.microsoft.com/office/drawing/2014/main" id="{49FC178C-2CF0-A547-B18B-EDBEC4CF64F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15999" y="1960555"/>
            <a:ext cx="10115998" cy="905376"/>
          </a:xfrm>
        </p:spPr>
        <p:txBody>
          <a:bodyPr anchorCtr="1">
            <a:spAutoFit/>
          </a:bodyPr>
          <a:lstStyle/>
          <a:p>
            <a:pPr lvl="0" algn="ctr"/>
            <a:r>
              <a:rPr lang="fr-FR" sz="2400" dirty="0" smtClean="0"/>
              <a:t>Inscription </a:t>
            </a:r>
            <a:r>
              <a:rPr lang="fr-FR" sz="2400" dirty="0"/>
              <a:t> :</a:t>
            </a:r>
          </a:p>
          <a:p>
            <a:pPr lvl="0" algn="ctr"/>
            <a:r>
              <a:rPr lang="fr-FR" sz="2400" dirty="0"/>
              <a:t>« Ex </a:t>
            </a:r>
            <a:r>
              <a:rPr lang="fr-FR" sz="2400" dirty="0" err="1"/>
              <a:t>testamento</a:t>
            </a:r>
            <a:r>
              <a:rPr lang="fr-FR" sz="2400" dirty="0"/>
              <a:t> L(</a:t>
            </a:r>
            <a:r>
              <a:rPr lang="fr-FR" sz="2400" dirty="0" err="1"/>
              <a:t>uci</a:t>
            </a:r>
            <a:r>
              <a:rPr lang="fr-FR" sz="2400" dirty="0"/>
              <a:t>) </a:t>
            </a:r>
            <a:r>
              <a:rPr lang="fr-FR" sz="2400" dirty="0" err="1"/>
              <a:t>Licini</a:t>
            </a:r>
            <a:r>
              <a:rPr lang="fr-FR" sz="2400" dirty="0"/>
              <a:t> L(</a:t>
            </a:r>
            <a:r>
              <a:rPr lang="fr-FR" sz="2400" dirty="0" err="1"/>
              <a:t>uci</a:t>
            </a:r>
            <a:r>
              <a:rPr lang="fr-FR" sz="2400" dirty="0"/>
              <a:t>) f(</a:t>
            </a:r>
            <a:r>
              <a:rPr lang="fr-FR" sz="2400" dirty="0" err="1"/>
              <a:t>ilii</a:t>
            </a:r>
            <a:r>
              <a:rPr lang="fr-FR" sz="2400" dirty="0"/>
              <a:t>) </a:t>
            </a:r>
            <a:r>
              <a:rPr lang="fr-FR" sz="2400" dirty="0" err="1"/>
              <a:t>Serg</a:t>
            </a:r>
            <a:r>
              <a:rPr lang="fr-FR" sz="2400" dirty="0"/>
              <a:t>(</a:t>
            </a:r>
            <a:r>
              <a:rPr lang="fr-FR" sz="2400" dirty="0" err="1"/>
              <a:t>ia</a:t>
            </a:r>
            <a:r>
              <a:rPr lang="fr-FR" sz="2400" dirty="0"/>
              <a:t> tribu) </a:t>
            </a:r>
            <a:r>
              <a:rPr lang="fr-FR" sz="2400" dirty="0" err="1"/>
              <a:t>Surae</a:t>
            </a:r>
            <a:r>
              <a:rPr lang="fr-FR" sz="2400" dirty="0"/>
              <a:t> </a:t>
            </a:r>
            <a:r>
              <a:rPr lang="fr-FR" sz="2400" dirty="0" err="1"/>
              <a:t>consa</a:t>
            </a:r>
            <a:r>
              <a:rPr lang="fr-FR" sz="2400" dirty="0"/>
              <a:t> »</a:t>
            </a:r>
          </a:p>
        </p:txBody>
      </p:sp>
      <p:pic>
        <p:nvPicPr>
          <p:cNvPr id="3" name="Espace réservé pour une image  2">
            <a:extLst>
              <a:ext uri="{FF2B5EF4-FFF2-40B4-BE49-F238E27FC236}">
                <a16:creationId xmlns="" xmlns:a16="http://schemas.microsoft.com/office/drawing/2014/main" id="{ADD7D3E0-D135-4948-8D92-AFDD285BB879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295997" y="3319198"/>
            <a:ext cx="8136002" cy="2296799"/>
          </a:xfr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10"/>
    </mc:Choice>
    <mc:Fallback xmlns="">
      <p:transition spd="slow" advTm="72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429B44F-A729-704F-92A2-A3D5311FC4E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fr-FR" sz="7200">
                <a:solidFill>
                  <a:srgbClr val="0000FF"/>
                </a:solidFill>
              </a:rPr>
              <a:t>4. Bibliographie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2136D093-EDCB-B643-8388-B57C3728940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91998" y="2685958"/>
            <a:ext cx="4032001" cy="1346042"/>
          </a:xfrm>
        </p:spPr>
        <p:txBody>
          <a:bodyPr anchorCtr="1"/>
          <a:lstStyle/>
          <a:p>
            <a:pPr lvl="0" algn="ctr"/>
            <a:r>
              <a:rPr lang="fr-FR" sz="4000"/>
              <a:t>Wikipédia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68DDD4B1-DBDA-7A4D-8677-B541C7CC0BA5}"/>
              </a:ext>
            </a:extLst>
          </p:cNvPr>
          <p:cNvSpPr txBox="1"/>
          <p:nvPr/>
        </p:nvSpPr>
        <p:spPr>
          <a:xfrm>
            <a:off x="6839995" y="4781882"/>
            <a:ext cx="2201043" cy="54611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Spain.info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00"/>
    </mc:Choice>
    <mc:Fallback xmlns="">
      <p:transition spd="slow" advTm="13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accel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4.3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3.3|2.6|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4.9|3.5"/>
</p:tagLst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osé latin Lou et Léna" id="{AE4A4CE1-DF88-CD47-AB52-6025512010AF}" vid="{A64B8BD1-6C7A-2842-AD73-7BABCB7337C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exposé latin Lou et Léna</Template>
  <TotalTime>15</TotalTime>
  <Words>203</Words>
  <Application>Microsoft Macintosh PowerPoint</Application>
  <PresentationFormat>Personnalisé</PresentationFormat>
  <Paragraphs>37</Paragraphs>
  <Slides>10</Slides>
  <Notes>10</Notes>
  <HiddenSlides>0</HiddenSlides>
  <MMClips>1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Calibri</vt:lpstr>
      <vt:lpstr>Lucida Sans Unicode</vt:lpstr>
      <vt:lpstr>Microsoft YaHei</vt:lpstr>
      <vt:lpstr>Tahoma</vt:lpstr>
      <vt:lpstr>Times New Roman</vt:lpstr>
      <vt:lpstr>Arial</vt:lpstr>
      <vt:lpstr>Standard</vt:lpstr>
      <vt:lpstr>L'arc de Triomphe de Roda de Barà</vt:lpstr>
      <vt:lpstr>Sommaire</vt:lpstr>
      <vt:lpstr>1. Géographie</vt:lpstr>
      <vt:lpstr>Présentation PowerPoint</vt:lpstr>
      <vt:lpstr>2. Histoire</vt:lpstr>
      <vt:lpstr>3. Architecture</vt:lpstr>
      <vt:lpstr>Présentation PowerPoint</vt:lpstr>
      <vt:lpstr>Présentation PowerPoint</vt:lpstr>
      <vt:lpstr>4. Bibliographie</vt:lpstr>
      <vt:lpstr>Présentation PowerPoint</vt:lpstr>
    </vt:vector>
  </TitlesOfParts>
  <Company>ENC92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L'arc de Triomphe de Roda de Barà</dc:title>
  <dc:creator>charlotte.benoist</dc:creator>
  <cp:lastModifiedBy>Utilisateur de Microsoft Office</cp:lastModifiedBy>
  <cp:revision>4</cp:revision>
  <dcterms:created xsi:type="dcterms:W3CDTF">2018-06-14T07:35:16Z</dcterms:created>
  <dcterms:modified xsi:type="dcterms:W3CDTF">2018-06-28T19:39:36Z</dcterms:modified>
</cp:coreProperties>
</file>