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70" r:id="rId2"/>
    <p:sldId id="257" r:id="rId3"/>
    <p:sldId id="273" r:id="rId4"/>
    <p:sldId id="271" r:id="rId5"/>
    <p:sldId id="268" r:id="rId6"/>
    <p:sldId id="269" r:id="rId7"/>
    <p:sldId id="27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 inconnu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/>
    <p:restoredTop sz="94655"/>
  </p:normalViewPr>
  <p:slideViewPr>
    <p:cSldViewPr>
      <p:cViewPr>
        <p:scale>
          <a:sx n="91" d="100"/>
          <a:sy n="91" d="100"/>
        </p:scale>
        <p:origin x="576" y="14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6/26/18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6/26/18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6/26/18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6/26/18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6/26/18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6/26/18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6/26/18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6/26/18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6/26/18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D206776-79DE-E742-8E5F-8DD3F975B0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0747" y="292226"/>
            <a:ext cx="8991600" cy="1239894"/>
          </a:xfrm>
        </p:spPr>
        <p:txBody>
          <a:bodyPr/>
          <a:lstStyle/>
          <a:p>
            <a:r>
              <a:rPr lang="fr-FR" b="1" i="1" u="sng">
                <a:solidFill>
                  <a:srgbClr val="FF0000"/>
                </a:solidFill>
              </a:rPr>
              <a:t>Remus </a:t>
            </a:r>
            <a:r>
              <a:rPr lang="fr-FR">
                <a:solidFill>
                  <a:srgbClr val="FF0000"/>
                </a:solidFill>
              </a:rPr>
              <a:t> </a:t>
            </a:r>
            <a:r>
              <a:rPr lang="fr-FR">
                <a:solidFill>
                  <a:schemeClr val="bg1"/>
                </a:solidFill>
              </a:rPr>
              <a:t>et</a:t>
            </a:r>
            <a:r>
              <a:rPr lang="fr-FR">
                <a:solidFill>
                  <a:srgbClr val="FF0000"/>
                </a:solidFill>
              </a:rPr>
              <a:t> </a:t>
            </a:r>
            <a:r>
              <a:rPr lang="fr-FR" b="1" i="1" u="sng">
                <a:solidFill>
                  <a:srgbClr val="FF0000"/>
                </a:solidFill>
              </a:rPr>
              <a:t>romulus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B310BD4-BEB1-3547-9395-561D3A3A6A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" name="Image 7">
            <a:extLst>
              <a:ext uri="{FF2B5EF4-FFF2-40B4-BE49-F238E27FC236}">
                <a16:creationId xmlns:a16="http://schemas.microsoft.com/office/drawing/2014/main" xmlns="" id="{B488C16B-0A3B-534F-8D5B-BF94688547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472" y="2193037"/>
            <a:ext cx="5796289" cy="4439031"/>
          </a:xfrm>
          <a:prstGeom prst="rect">
            <a:avLst/>
          </a:prstGeom>
        </p:spPr>
      </p:pic>
      <p:pic>
        <p:nvPicPr>
          <p:cNvPr id="13" name="Image 13">
            <a:extLst>
              <a:ext uri="{FF2B5EF4-FFF2-40B4-BE49-F238E27FC236}">
                <a16:creationId xmlns:a16="http://schemas.microsoft.com/office/drawing/2014/main" xmlns="" id="{1627CC23-2B31-5148-B514-0980F2FE82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2261" y="2193037"/>
            <a:ext cx="6842328" cy="4439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908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CEF2406-7179-5241-A982-FDC4ACB15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930" y="271582"/>
            <a:ext cx="11412140" cy="1125141"/>
          </a:xfrm>
        </p:spPr>
        <p:txBody>
          <a:bodyPr>
            <a:normAutofit/>
          </a:bodyPr>
          <a:lstStyle/>
          <a:p>
            <a:r>
              <a:rPr lang="fr-FR"/>
              <a:t>Naissance/origines/CaracterisTiQues/ATTRIBUTS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5BAA35D-E47E-DC47-99EC-346692DDD1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6719" y="2321005"/>
            <a:ext cx="2799057" cy="392977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sz="2400" b="1" i="1"/>
              <a:t>Origines : romaines</a:t>
            </a:r>
          </a:p>
          <a:p>
            <a:pPr marL="0" indent="0">
              <a:buNone/>
            </a:pPr>
            <a:endParaRPr lang="fr-FR" sz="2400" b="1" i="1" u="sng"/>
          </a:p>
          <a:p>
            <a:r>
              <a:rPr lang="fr-FR" sz="2400" b="1" i="1" u="sng"/>
              <a:t>Père :Mars</a:t>
            </a:r>
          </a:p>
          <a:p>
            <a:r>
              <a:rPr lang="fr-FR" sz="2400" b="1" i="1" u="sng"/>
              <a:t>Mère : Rhea Silvia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C722D20D-C4B9-C04A-9ABB-A16C1175D6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88409" y="2321006"/>
            <a:ext cx="4270247" cy="285821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sz="2400" b="1" i="1" dirty="0"/>
              <a:t>Naissance :771 av. J.C. </a:t>
            </a:r>
          </a:p>
          <a:p>
            <a:r>
              <a:rPr lang="fr-FR" sz="2400" b="1" i="1" dirty="0"/>
              <a:t>Mort :716 av. J.C.</a:t>
            </a:r>
          </a:p>
          <a:p>
            <a:endParaRPr lang="fr-FR" sz="2400" b="1" i="1" dirty="0"/>
          </a:p>
          <a:p>
            <a:pPr marL="457200" indent="-457200">
              <a:buFont typeface="+mj-lt"/>
              <a:buAutoNum type="arabicPeriod"/>
            </a:pPr>
            <a:r>
              <a:rPr lang="fr-FR" sz="2400" b="1" i="1" dirty="0"/>
              <a:t>Attribut :la </a:t>
            </a:r>
            <a:r>
              <a:rPr lang="fr-FR" sz="2400" b="1" i="1" dirty="0" smtClean="0"/>
              <a:t>louve (</a:t>
            </a:r>
            <a:r>
              <a:rPr lang="fr-FR" sz="2400" b="1" i="1" dirty="0"/>
              <a:t>Mère        adoptive)</a:t>
            </a:r>
          </a:p>
        </p:txBody>
      </p:sp>
      <p:pic>
        <p:nvPicPr>
          <p:cNvPr id="4" name="Image 5">
            <a:extLst>
              <a:ext uri="{FF2B5EF4-FFF2-40B4-BE49-F238E27FC236}">
                <a16:creationId xmlns:a16="http://schemas.microsoft.com/office/drawing/2014/main" xmlns="" id="{12FF9DF0-A0BF-8E47-9CC0-5A5AA9C765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9688" y="4522304"/>
            <a:ext cx="3758721" cy="2326862"/>
          </a:xfrm>
          <a:prstGeom prst="rect">
            <a:avLst/>
          </a:prstGeom>
        </p:spPr>
      </p:pic>
      <p:pic>
        <p:nvPicPr>
          <p:cNvPr id="6" name="Image 6">
            <a:extLst>
              <a:ext uri="{FF2B5EF4-FFF2-40B4-BE49-F238E27FC236}">
                <a16:creationId xmlns:a16="http://schemas.microsoft.com/office/drawing/2014/main" xmlns="" id="{635695EB-60A0-064A-A1E7-B03858E827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5776" y="1439333"/>
            <a:ext cx="3872633" cy="5409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821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15B0EB5-F779-494F-A9ED-A39BE6213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917" y="303896"/>
            <a:ext cx="6912864" cy="1749933"/>
          </a:xfrm>
        </p:spPr>
        <p:txBody>
          <a:bodyPr/>
          <a:lstStyle/>
          <a:p>
            <a:r>
              <a:rPr lang="fr-FR" b="1" dirty="0" smtClean="0"/>
              <a:t>Grands</a:t>
            </a:r>
            <a:r>
              <a:rPr lang="fr-FR" dirty="0" smtClean="0"/>
              <a:t> </a:t>
            </a:r>
            <a:r>
              <a:rPr lang="fr-FR" b="1" dirty="0" err="1" smtClean="0"/>
              <a:t>episodes</a:t>
            </a:r>
            <a:r>
              <a:rPr lang="fr-FR" b="1" dirty="0" smtClean="0"/>
              <a:t> </a:t>
            </a:r>
            <a:r>
              <a:rPr lang="fr-FR" b="1" dirty="0"/>
              <a:t/>
            </a:r>
            <a:br>
              <a:rPr lang="fr-FR" b="1" dirty="0"/>
            </a:br>
            <a:r>
              <a:rPr lang="fr-FR" b="1" dirty="0"/>
              <a:t>de </a:t>
            </a:r>
            <a:r>
              <a:rPr lang="fr-FR" b="1" dirty="0" smtClean="0"/>
              <a:t>leur vie</a:t>
            </a:r>
            <a:endParaRPr lang="fr-FR" b="1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AAA5EA50-8C4C-EF4A-91C8-56C302A6258C}"/>
              </a:ext>
            </a:extLst>
          </p:cNvPr>
          <p:cNvSpPr txBox="1"/>
          <p:nvPr/>
        </p:nvSpPr>
        <p:spPr>
          <a:xfrm>
            <a:off x="666154" y="2336006"/>
            <a:ext cx="33343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800" b="1" i="1" u="sng"/>
              <a:t>Rencontre avec la louve </a:t>
            </a:r>
          </a:p>
          <a:p>
            <a:pPr algn="l"/>
            <a:r>
              <a:rPr lang="fr-FR" sz="2800" b="1" i="1" u="sng"/>
              <a:t>Mère adoptive </a:t>
            </a:r>
          </a:p>
        </p:txBody>
      </p:sp>
      <p:pic>
        <p:nvPicPr>
          <p:cNvPr id="6" name="Image 6">
            <a:extLst>
              <a:ext uri="{FF2B5EF4-FFF2-40B4-BE49-F238E27FC236}">
                <a16:creationId xmlns:a16="http://schemas.microsoft.com/office/drawing/2014/main" xmlns="" id="{E706D534-47B3-0D44-A66F-B580DC08D7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7674" y="2207132"/>
            <a:ext cx="6962775" cy="46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844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6C0A45B-7F48-9843-B921-941743335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7007" y="135333"/>
            <a:ext cx="8823817" cy="1714469"/>
          </a:xfrm>
        </p:spPr>
        <p:txBody>
          <a:bodyPr/>
          <a:lstStyle/>
          <a:p>
            <a:r>
              <a:rPr lang="fr-FR"/>
              <a:t>Représentation d’aujourd’hui </a:t>
            </a:r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xmlns="" id="{DD986595-5A97-DA4D-B665-4C74417361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5670" y="2022646"/>
            <a:ext cx="5757986" cy="4396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120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6391440-AF69-D14C-AC95-4CC67306B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538" y="902951"/>
            <a:ext cx="6533150" cy="1216521"/>
          </a:xfrm>
        </p:spPr>
        <p:txBody>
          <a:bodyPr/>
          <a:lstStyle/>
          <a:p>
            <a:r>
              <a:rPr lang="fr-FR"/>
              <a:t>Mars </a:t>
            </a:r>
            <a:br>
              <a:rPr lang="fr-FR"/>
            </a:br>
            <a:r>
              <a:rPr lang="fr-FR"/>
              <a:t>Père de romulus et remus</a:t>
            </a:r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xmlns="" id="{728D8B3B-FA31-AE4A-95CC-2CAEDEBF452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251031" y="0"/>
            <a:ext cx="3940969" cy="6877700"/>
          </a:xfrm>
          <a:prstGeom prst="rect">
            <a:avLst/>
          </a:prstGeom>
        </p:spPr>
      </p:pic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xmlns="" id="{B2058B04-E79B-8245-9218-06CA9D017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2946" y="4149571"/>
            <a:ext cx="7422335" cy="1529710"/>
          </a:xfrm>
        </p:spPr>
        <p:txBody>
          <a:bodyPr>
            <a:normAutofit/>
          </a:bodyPr>
          <a:lstStyle/>
          <a:p>
            <a:r>
              <a:rPr lang="fr-FR" sz="2800" b="1"/>
              <a:t>Cette statue est conservée à Rome</a:t>
            </a:r>
            <a:r>
              <a:rPr lang="fr-FR" sz="2800"/>
              <a:t> </a:t>
            </a:r>
          </a:p>
          <a:p>
            <a:pPr marL="0" indent="0">
              <a:buNone/>
            </a:pPr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val="2485015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48DA135-A3E4-354E-BFB9-67F32BA48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183" y="350020"/>
            <a:ext cx="7537942" cy="1035438"/>
          </a:xfrm>
        </p:spPr>
        <p:txBody>
          <a:bodyPr/>
          <a:lstStyle/>
          <a:p>
            <a:r>
              <a:rPr lang="fr-FR"/>
              <a:t>Remus et romulus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A3F7934-7EBF-1B4F-9FB3-3CDD26CECF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0828" y="2196703"/>
            <a:ext cx="4366617" cy="3571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i="1" u="sng"/>
              <a:t>Cette toile a été peinte par l’artiste Pierre Paul Rubens</a:t>
            </a:r>
          </a:p>
          <a:p>
            <a:pPr marL="0" indent="0">
              <a:buNone/>
            </a:pPr>
            <a:r>
              <a:rPr lang="fr-FR" sz="2800" b="1" i="1" u="sng"/>
              <a:t>(peintre baroque flamand)</a:t>
            </a:r>
          </a:p>
        </p:txBody>
      </p:sp>
      <p:pic>
        <p:nvPicPr>
          <p:cNvPr id="5" name="Image 5">
            <a:extLst>
              <a:ext uri="{FF2B5EF4-FFF2-40B4-BE49-F238E27FC236}">
                <a16:creationId xmlns:a16="http://schemas.microsoft.com/office/drawing/2014/main" xmlns="" id="{28FBB6D4-AC4E-6348-9981-10EF3609188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853683" y="2051144"/>
            <a:ext cx="6202896" cy="4275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971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969C521-7CF4-F241-B123-EEC56F5C5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611" y="217498"/>
            <a:ext cx="4518420" cy="1925627"/>
          </a:xfrm>
        </p:spPr>
        <p:txBody>
          <a:bodyPr/>
          <a:lstStyle/>
          <a:p>
            <a:r>
              <a:rPr lang="fr-FR"/>
              <a:t>La louve</a:t>
            </a:r>
            <a:br>
              <a:rPr lang="fr-FR"/>
            </a:br>
            <a:r>
              <a:rPr lang="fr-FR"/>
              <a:t>Mère adoptive </a:t>
            </a:r>
          </a:p>
        </p:txBody>
      </p:sp>
      <p:pic>
        <p:nvPicPr>
          <p:cNvPr id="5" name="Image 5">
            <a:extLst>
              <a:ext uri="{FF2B5EF4-FFF2-40B4-BE49-F238E27FC236}">
                <a16:creationId xmlns:a16="http://schemas.microsoft.com/office/drawing/2014/main" xmlns="" id="{16D1025A-297A-8446-A54D-31011DD2C4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2031" y="1327967"/>
            <a:ext cx="7369969" cy="5530033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CB17BADE-2E54-D046-9B0B-D8D735778713}"/>
              </a:ext>
            </a:extLst>
          </p:cNvPr>
          <p:cNvSpPr txBox="1"/>
          <p:nvPr/>
        </p:nvSpPr>
        <p:spPr>
          <a:xfrm>
            <a:off x="734020" y="2514599"/>
            <a:ext cx="36415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800" b="1" i="1" u="sng"/>
              <a:t>Cette statue est gardée au </a:t>
            </a:r>
          </a:p>
          <a:p>
            <a:pPr algn="l"/>
            <a:r>
              <a:rPr lang="fr-FR" sz="2800" b="1" i="1" u="sng"/>
              <a:t>LOUVRE</a:t>
            </a:r>
          </a:p>
        </p:txBody>
      </p:sp>
    </p:spTree>
    <p:extLst>
      <p:ext uri="{BB962C8B-B14F-4D97-AF65-F5344CB8AC3E}">
        <p14:creationId xmlns:p14="http://schemas.microsoft.com/office/powerpoint/2010/main" val="1524242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xmlns="" id="{8B4C72B8-99F0-4C40-886C-AC7568A60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464" y="456485"/>
            <a:ext cx="4716161" cy="1293734"/>
          </a:xfrm>
        </p:spPr>
        <p:txBody>
          <a:bodyPr/>
          <a:lstStyle/>
          <a:p>
            <a:r>
              <a:rPr lang="fr-FR"/>
              <a:t>Leurs mortS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A9AEB526-F2E9-1646-B8D5-7A9AAE2C5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485" y="2135267"/>
            <a:ext cx="4716160" cy="2972515"/>
          </a:xfrm>
        </p:spPr>
        <p:txBody>
          <a:bodyPr anchor="ctr"/>
          <a:lstStyle/>
          <a:p>
            <a:pPr marL="0" indent="0" algn="ctr">
              <a:buNone/>
            </a:pPr>
            <a:r>
              <a:rPr lang="fr-FR" sz="2800" b="1" i="1" u="sng">
                <a:solidFill>
                  <a:srgbClr val="002060"/>
                </a:solidFill>
              </a:rPr>
              <a:t>Combat entre les deux jumeaux </a:t>
            </a:r>
          </a:p>
          <a:p>
            <a:pPr marL="0" indent="0" algn="ctr">
              <a:buNone/>
            </a:pPr>
            <a:r>
              <a:rPr lang="fr-FR" sz="2800" b="1" i="1" u="sng">
                <a:solidFill>
                  <a:srgbClr val="002060"/>
                </a:solidFill>
              </a:rPr>
              <a:t>Pour savoir qui va fonder Rome</a:t>
            </a:r>
          </a:p>
          <a:p>
            <a:pPr marL="342900" indent="-342900">
              <a:buFont typeface="+mj-lt"/>
              <a:buAutoNum type="arabicPeriod"/>
            </a:pPr>
            <a:endParaRPr lang="fr-FR" b="1" i="1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fr-FR" b="1" i="1">
              <a:solidFill>
                <a:srgbClr val="002060"/>
              </a:solidFill>
            </a:endParaRPr>
          </a:p>
        </p:txBody>
      </p:sp>
      <p:pic>
        <p:nvPicPr>
          <p:cNvPr id="2" name="Image 3">
            <a:extLst>
              <a:ext uri="{FF2B5EF4-FFF2-40B4-BE49-F238E27FC236}">
                <a16:creationId xmlns:a16="http://schemas.microsoft.com/office/drawing/2014/main" xmlns="" id="{D2A5C744-0B4E-2343-A2B1-02E6BECF3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9432" y="760094"/>
            <a:ext cx="5996083" cy="5601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252192"/>
      </p:ext>
    </p:extLst>
  </p:cSld>
  <p:clrMapOvr>
    <a:masterClrMapping/>
  </p:clrMapOvr>
</p:sld>
</file>

<file path=ppt/theme/theme1.xml><?xml version="1.0" encoding="utf-8"?>
<a:theme xmlns:a="http://schemas.openxmlformats.org/drawingml/2006/main" name="Colis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92</Words>
  <Application>Microsoft Macintosh PowerPoint</Application>
  <PresentationFormat>Grand écran</PresentationFormat>
  <Paragraphs>25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Colis</vt:lpstr>
      <vt:lpstr>Remus  et romulus</vt:lpstr>
      <vt:lpstr>Naissance/origines/CaracterisTiQues/ATTRIBUTS</vt:lpstr>
      <vt:lpstr>Grands episodes  de leur vie</vt:lpstr>
      <vt:lpstr>Représentation d’aujourd’hui </vt:lpstr>
      <vt:lpstr>Mars  Père de romulus et remus</vt:lpstr>
      <vt:lpstr>Remus et romulus</vt:lpstr>
      <vt:lpstr>La louve Mère adoptive </vt:lpstr>
      <vt:lpstr>Leurs mortS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Remus et Romulus</dc:title>
  <dc:creator>CEB</dc:creator>
  <cp:lastModifiedBy>Utilisateur de Microsoft Office</cp:lastModifiedBy>
  <cp:revision>11</cp:revision>
  <dcterms:modified xsi:type="dcterms:W3CDTF">2018-06-26T13:07:25Z</dcterms:modified>
</cp:coreProperties>
</file>