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sldIdLst>
    <p:sldId id="256" r:id="rId2"/>
    <p:sldId id="257" r:id="rId3"/>
    <p:sldId id="258" r:id="rId4"/>
    <p:sldId id="264" r:id="rId5"/>
    <p:sldId id="259" r:id="rId6"/>
    <p:sldId id="260"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218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11" name="Espace réservé du numéro de diapositive 10"/>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Espace réservé de la date 1"/>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01FD739-1E96-44FC-AC1D-53B04F55A93D}"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F1FBEBD-D5F7-4F36-A1FD-603E849FF5C2}" type="datetimeFigureOut">
              <a:rPr lang="fr-FR" smtClean="0"/>
              <a:pPr/>
              <a:t>26/09/13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01FD739-1E96-44FC-AC1D-53B04F55A93D}" type="slidenum">
              <a:rPr lang="fr-FR" smtClean="0"/>
              <a:pPr/>
              <a:t>‹#›</a:t>
            </a:fld>
            <a:endParaRPr lang="fr-FR" dirty="0"/>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2F1FBEBD-D5F7-4F36-A1FD-603E849FF5C2}" type="datetimeFigureOut">
              <a:rPr lang="fr-FR" smtClean="0"/>
              <a:pPr/>
              <a:t>26/09/13</a:t>
            </a:fld>
            <a:endParaRPr lang="fr-FR" dirty="0"/>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fr-FR" dirty="0"/>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801FD739-1E96-44FC-AC1D-53B04F55A93D}"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effectLst>
            <a:outerShdw blurRad="50800" dist="38100" dir="16200000" rotWithShape="0">
              <a:prstClr val="black">
                <a:alpha val="40000"/>
              </a:prstClr>
            </a:outerShdw>
          </a:effectLst>
        </p:spPr>
        <p:txBody>
          <a:bodyPr/>
          <a:lstStyle/>
          <a:p>
            <a:r>
              <a:rPr lang="fr-FR" dirty="0" smtClean="0">
                <a:solidFill>
                  <a:schemeClr val="tx1">
                    <a:lumMod val="95000"/>
                    <a:lumOff val="5000"/>
                  </a:schemeClr>
                </a:solidFill>
                <a:latin typeface="Comic Sans MS" pitchFamily="66" charset="0"/>
              </a:rPr>
              <a:t>Latone/Léto</a:t>
            </a:r>
            <a:r>
              <a:rPr lang="fr-FR" dirty="0" smtClean="0"/>
              <a:t/>
            </a:r>
            <a:br>
              <a:rPr lang="fr-FR" dirty="0" smtClean="0"/>
            </a:br>
            <a:r>
              <a:rPr lang="el-GR" dirty="0" smtClean="0">
                <a:solidFill>
                  <a:schemeClr val="accent6">
                    <a:lumMod val="75000"/>
                  </a:schemeClr>
                </a:solidFill>
              </a:rPr>
              <a:t>Λ</a:t>
            </a:r>
            <a:r>
              <a:rPr lang="el-GR" dirty="0" smtClean="0">
                <a:solidFill>
                  <a:schemeClr val="accent4">
                    <a:lumMod val="50000"/>
                  </a:schemeClr>
                </a:solidFill>
              </a:rPr>
              <a:t>η</a:t>
            </a:r>
            <a:r>
              <a:rPr lang="el-GR" dirty="0" smtClean="0">
                <a:solidFill>
                  <a:schemeClr val="accent5">
                    <a:lumMod val="75000"/>
                  </a:schemeClr>
                </a:solidFill>
              </a:rPr>
              <a:t>τ</a:t>
            </a:r>
            <a:r>
              <a:rPr lang="el-GR" dirty="0" smtClean="0">
                <a:solidFill>
                  <a:srgbClr val="FF0000"/>
                </a:solidFill>
              </a:rPr>
              <a:t>ο</a:t>
            </a:r>
            <a:endParaRPr lang="fr-FR" dirty="0">
              <a:solidFill>
                <a:srgbClr val="FF0000"/>
              </a:solidFill>
            </a:endParaRPr>
          </a:p>
        </p:txBody>
      </p:sp>
      <p:sp>
        <p:nvSpPr>
          <p:cNvPr id="3" name="Sous-titre 2"/>
          <p:cNvSpPr>
            <a:spLocks noGrp="1"/>
          </p:cNvSpPr>
          <p:nvPr>
            <p:ph type="subTitle" idx="1"/>
          </p:nvPr>
        </p:nvSpPr>
        <p:spPr/>
        <p:txBody>
          <a:bodyPr>
            <a:normAutofit/>
          </a:bodyPr>
          <a:lstStyle/>
          <a:p>
            <a:r>
              <a:rPr lang="fr-FR" dirty="0" smtClean="0">
                <a:latin typeface="Book Antiqua" pitchFamily="18" charset="0"/>
              </a:rPr>
              <a:t>De la fille des Titans à</a:t>
            </a:r>
          </a:p>
          <a:p>
            <a:r>
              <a:rPr lang="fr-FR" dirty="0" smtClean="0">
                <a:latin typeface="Book Antiqua" pitchFamily="18" charset="0"/>
              </a:rPr>
              <a:t>La mère des dieux</a:t>
            </a:r>
            <a:endParaRPr lang="fr-FR" dirty="0">
              <a:latin typeface="Book Antiqua" pitchFamily="18" charset="0"/>
            </a:endParaRP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Comic Sans MS" pitchFamily="66" charset="0"/>
              </a:rPr>
              <a:t>Introduction</a:t>
            </a:r>
            <a:endParaRPr lang="fr-FR" dirty="0">
              <a:solidFill>
                <a:srgbClr val="FF0000"/>
              </a:solidFill>
              <a:latin typeface="Comic Sans MS" pitchFamily="66" charset="0"/>
            </a:endParaRPr>
          </a:p>
        </p:txBody>
      </p:sp>
      <p:sp>
        <p:nvSpPr>
          <p:cNvPr id="3" name="Espace réservé du contenu 2"/>
          <p:cNvSpPr>
            <a:spLocks noGrp="1"/>
          </p:cNvSpPr>
          <p:nvPr>
            <p:ph idx="1"/>
          </p:nvPr>
        </p:nvSpPr>
        <p:spPr/>
        <p:txBody>
          <a:bodyPr>
            <a:normAutofit/>
          </a:bodyPr>
          <a:lstStyle/>
          <a:p>
            <a:endParaRPr lang="fr-FR" sz="2400" dirty="0" smtClean="0">
              <a:solidFill>
                <a:schemeClr val="bg1">
                  <a:lumMod val="50000"/>
                </a:schemeClr>
              </a:solidFill>
              <a:latin typeface="Comic Sans MS" pitchFamily="66" charset="0"/>
            </a:endParaRPr>
          </a:p>
          <a:p>
            <a:r>
              <a:rPr lang="fr-FR" sz="2400" dirty="0" smtClean="0">
                <a:solidFill>
                  <a:schemeClr val="bg1">
                    <a:lumMod val="50000"/>
                  </a:schemeClr>
                </a:solidFill>
                <a:latin typeface="Comic Sans MS" pitchFamily="66" charset="0"/>
              </a:rPr>
              <a:t>Fille du titan Céus</a:t>
            </a:r>
          </a:p>
          <a:p>
            <a:r>
              <a:rPr lang="fr-FR" sz="2400" dirty="0" smtClean="0">
                <a:solidFill>
                  <a:schemeClr val="bg1">
                    <a:lumMod val="50000"/>
                  </a:schemeClr>
                </a:solidFill>
                <a:latin typeface="Comic Sans MS" pitchFamily="66" charset="0"/>
              </a:rPr>
              <a:t>Mère des jumeaux Apollon et Artémis(Diane)</a:t>
            </a:r>
          </a:p>
          <a:p>
            <a:r>
              <a:rPr lang="fr-FR" sz="2400" dirty="0" smtClean="0">
                <a:solidFill>
                  <a:schemeClr val="bg1">
                    <a:lumMod val="50000"/>
                  </a:schemeClr>
                </a:solidFill>
                <a:latin typeface="Comic Sans MS" pitchFamily="66" charset="0"/>
              </a:rPr>
              <a:t>Zeus amoureux </a:t>
            </a:r>
            <a:endParaRPr lang="fr-FR" sz="2400" dirty="0" smtClean="0"/>
          </a:p>
          <a:p>
            <a:r>
              <a:rPr lang="fr-FR" sz="2400" dirty="0" smtClean="0">
                <a:solidFill>
                  <a:schemeClr val="bg1">
                    <a:lumMod val="50000"/>
                  </a:schemeClr>
                </a:solidFill>
                <a:latin typeface="Comic Sans MS" pitchFamily="66" charset="0"/>
              </a:rPr>
              <a:t>Condamnée à l’errance</a:t>
            </a:r>
          </a:p>
          <a:p>
            <a:r>
              <a:rPr lang="fr-FR" sz="2400" dirty="0" smtClean="0">
                <a:solidFill>
                  <a:schemeClr val="bg1">
                    <a:lumMod val="50000"/>
                  </a:schemeClr>
                </a:solidFill>
                <a:latin typeface="Comic Sans MS" pitchFamily="66" charset="0"/>
              </a:rPr>
              <a:t>Naissance à Délos</a:t>
            </a:r>
          </a:p>
          <a:p>
            <a:r>
              <a:rPr lang="fr-FR" sz="2400" dirty="0" smtClean="0">
                <a:solidFill>
                  <a:schemeClr val="bg1">
                    <a:lumMod val="50000"/>
                  </a:schemeClr>
                </a:solidFill>
                <a:latin typeface="Comic Sans MS" pitchFamily="66" charset="0"/>
              </a:rPr>
              <a:t>Les paysans Lyciens</a:t>
            </a:r>
          </a:p>
          <a:p>
            <a:r>
              <a:rPr lang="fr-FR" sz="2400" dirty="0" smtClean="0">
                <a:solidFill>
                  <a:schemeClr val="bg1">
                    <a:lumMod val="50000"/>
                  </a:schemeClr>
                </a:solidFill>
                <a:latin typeface="Comic Sans MS" pitchFamily="66" charset="0"/>
              </a:rPr>
              <a:t>Un meurtre sur demande</a:t>
            </a:r>
          </a:p>
          <a:p>
            <a:r>
              <a:rPr lang="fr-FR" sz="2400" dirty="0" smtClean="0">
                <a:solidFill>
                  <a:schemeClr val="bg1">
                    <a:lumMod val="50000"/>
                  </a:schemeClr>
                </a:solidFill>
                <a:latin typeface="Comic Sans MS" pitchFamily="66" charset="0"/>
              </a:rPr>
              <a:t>La métamorphose</a:t>
            </a:r>
          </a:p>
          <a:p>
            <a:pPr>
              <a:buNone/>
            </a:pPr>
            <a:endParaRPr lang="fr-FR" sz="2400" dirty="0" smtClean="0">
              <a:solidFill>
                <a:schemeClr val="bg1">
                  <a:lumMod val="50000"/>
                </a:schemeClr>
              </a:solidFill>
              <a:latin typeface="Comic Sans MS" pitchFamily="66"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omic Sans MS" pitchFamily="66" charset="0"/>
              </a:rPr>
              <a:t>Iconographie</a:t>
            </a:r>
            <a:endParaRPr lang="fr-FR" dirty="0">
              <a:latin typeface="Comic Sans MS" pitchFamily="66"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1143000" y="762000"/>
            <a:ext cx="3214710" cy="4380383"/>
          </a:xfrm>
          <a:prstGeom prst="rect">
            <a:avLst/>
          </a:prstGeom>
          <a:noFill/>
          <a:ln w="9525">
            <a:noFill/>
            <a:miter lim="800000"/>
            <a:headEnd/>
            <a:tailEnd/>
          </a:ln>
          <a:effectLst/>
        </p:spPr>
      </p:pic>
      <p:sp>
        <p:nvSpPr>
          <p:cNvPr id="5" name="ZoneTexte 4"/>
          <p:cNvSpPr txBox="1"/>
          <p:nvPr/>
        </p:nvSpPr>
        <p:spPr>
          <a:xfrm>
            <a:off x="5000628" y="2285992"/>
            <a:ext cx="3500462" cy="923330"/>
          </a:xfrm>
          <a:prstGeom prst="rect">
            <a:avLst/>
          </a:prstGeom>
          <a:noFill/>
        </p:spPr>
        <p:txBody>
          <a:bodyPr wrap="square" rtlCol="0">
            <a:spAutoFit/>
          </a:bodyPr>
          <a:lstStyle/>
          <a:p>
            <a:r>
              <a:rPr lang="fr-FR" dirty="0" smtClean="0">
                <a:latin typeface="Comic Sans MS" pitchFamily="66" charset="0"/>
              </a:rPr>
              <a:t>Statue de Latone et de ses enfants dans les jardins de Versailles</a:t>
            </a:r>
            <a:endParaRPr lang="fr-FR" dirty="0">
              <a:latin typeface="Comic Sans MS" pitchFamily="66"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ZoneTexte 4"/>
          <p:cNvSpPr txBox="1"/>
          <p:nvPr/>
        </p:nvSpPr>
        <p:spPr>
          <a:xfrm>
            <a:off x="500034" y="642918"/>
            <a:ext cx="8143932" cy="5355312"/>
          </a:xfrm>
          <a:prstGeom prst="rect">
            <a:avLst/>
          </a:prstGeom>
          <a:noFill/>
        </p:spPr>
        <p:txBody>
          <a:bodyPr wrap="square" rtlCol="0">
            <a:spAutoFit/>
          </a:bodyPr>
          <a:lstStyle/>
          <a:p>
            <a:pPr>
              <a:buFont typeface="Arial" pitchFamily="34" charset="0"/>
              <a:buChar char="•"/>
            </a:pPr>
            <a:endParaRPr lang="fr-FR" dirty="0" smtClean="0">
              <a:latin typeface="Comic Sans MS" pitchFamily="66" charset="0"/>
            </a:endParaRPr>
          </a:p>
          <a:p>
            <a:pPr>
              <a:buFont typeface="Arial" pitchFamily="34" charset="0"/>
              <a:buChar char="•"/>
            </a:pPr>
            <a:r>
              <a:rPr lang="fr-FR" dirty="0" smtClean="0">
                <a:latin typeface="Comic Sans MS" pitchFamily="66" charset="0"/>
              </a:rPr>
              <a:t>Cette statue représente Léto sous les traits d’une jeune femme accompagnée de deux jeunes enfants. Il s’agit de sa représentation la plus courante.</a:t>
            </a:r>
          </a:p>
          <a:p>
            <a:pPr>
              <a:buFont typeface="Arial" pitchFamily="34" charset="0"/>
              <a:buChar char="•"/>
            </a:pPr>
            <a:r>
              <a:rPr lang="fr-FR" dirty="0" smtClean="0">
                <a:latin typeface="Comic Sans MS" pitchFamily="66" charset="0"/>
              </a:rPr>
              <a:t>C’est une statue en marbre imaginée par Gaspard et Balthaser Marsy, réalisée entre 1668 et 1670.</a:t>
            </a:r>
          </a:p>
          <a:p>
            <a:pPr>
              <a:buFont typeface="Arial" pitchFamily="34" charset="0"/>
              <a:buChar char="•"/>
            </a:pPr>
            <a:r>
              <a:rPr lang="fr-FR" dirty="0" smtClean="0">
                <a:latin typeface="Comic Sans MS" pitchFamily="66" charset="0"/>
              </a:rPr>
              <a:t>Elle se trouve dans les jardins de Versailles, en contrebas du grand escalier, tournée vers l’ouest face à l’Allée royale.</a:t>
            </a:r>
          </a:p>
          <a:p>
            <a:pPr>
              <a:buFont typeface="Arial" pitchFamily="34" charset="0"/>
              <a:buChar char="•"/>
            </a:pPr>
            <a:r>
              <a:rPr lang="fr-FR" dirty="0" smtClean="0">
                <a:latin typeface="Comic Sans MS" pitchFamily="66" charset="0"/>
              </a:rPr>
              <a:t>Cette statue représente, au sommet de la fontaine de forme pyramidale, la déesse Léto au moment de la métamorphose des paysans Lyciens, qui sont représentés sur l’ensemble de la réalisation.</a:t>
            </a:r>
          </a:p>
          <a:p>
            <a:pPr>
              <a:buFont typeface="Arial" pitchFamily="34" charset="0"/>
              <a:buChar char="•"/>
            </a:pPr>
            <a:r>
              <a:rPr lang="fr-FR" dirty="0" smtClean="0">
                <a:latin typeface="Comic Sans MS" pitchFamily="66" charset="0"/>
              </a:rPr>
              <a:t>On retrouve les codes de l’art antique: semi-nudité des sujets, pieds nus, drapés des vêtements…Les feuillages dans ses cheveux sont un des attributs de Léto.</a:t>
            </a:r>
          </a:p>
          <a:p>
            <a:pPr>
              <a:buFont typeface="Arial" pitchFamily="34" charset="0"/>
              <a:buChar char="•"/>
            </a:pPr>
            <a:r>
              <a:rPr lang="fr-FR" dirty="0" smtClean="0">
                <a:latin typeface="Comic Sans MS" pitchFamily="66" charset="0"/>
              </a:rPr>
              <a:t>Au 3</a:t>
            </a:r>
            <a:r>
              <a:rPr lang="fr-FR" baseline="30000" dirty="0" smtClean="0">
                <a:latin typeface="Comic Sans MS" pitchFamily="66" charset="0"/>
              </a:rPr>
              <a:t>ème</a:t>
            </a:r>
            <a:r>
              <a:rPr lang="fr-FR" dirty="0" smtClean="0">
                <a:latin typeface="Comic Sans MS" pitchFamily="66" charset="0"/>
              </a:rPr>
              <a:t> niveau de la sculpture, on peut voir 6 paysans en transformation, séparés entre eux par des grenouilles. On retrouve à la base du bassin des lézards et des tortues qui symbolisent les paysans métamorphosés.</a:t>
            </a:r>
          </a:p>
          <a:p>
            <a:pPr>
              <a:buFont typeface="Arial" pitchFamily="34" charset="0"/>
              <a:buChar char="•"/>
            </a:pPr>
            <a:r>
              <a:rPr lang="fr-FR" dirty="0" smtClean="0">
                <a:latin typeface="Comic Sans MS" pitchFamily="66" charset="0"/>
              </a:rPr>
              <a:t>Il y a, de part et d’autre de la fontaine, 2 autres bassins qui montrent également des batraciens, ainsi que les paysans cueillant des roseaux.</a:t>
            </a:r>
            <a:endParaRPr lang="fr-F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omic Sans MS" pitchFamily="66" charset="0"/>
              </a:rPr>
              <a:t>Arbre généalogique</a:t>
            </a:r>
            <a:endParaRPr lang="fr-FR" dirty="0">
              <a:latin typeface="Comic Sans MS" pitchFamily="66" charset="0"/>
            </a:endParaRPr>
          </a:p>
        </p:txBody>
      </p:sp>
      <p:sp>
        <p:nvSpPr>
          <p:cNvPr id="3" name="Espace réservé du contenu 2"/>
          <p:cNvSpPr>
            <a:spLocks noGrp="1"/>
          </p:cNvSpPr>
          <p:nvPr>
            <p:ph idx="1"/>
          </p:nvPr>
        </p:nvSpPr>
        <p:spPr>
          <a:xfrm>
            <a:off x="502920" y="530352"/>
            <a:ext cx="8183880" cy="4827474"/>
          </a:xfrm>
        </p:spPr>
        <p:txBody>
          <a:bodyPr>
            <a:normAutofit lnSpcReduction="10000"/>
          </a:bodyPr>
          <a:lstStyle/>
          <a:p>
            <a:pPr>
              <a:buNone/>
            </a:pPr>
            <a:r>
              <a:rPr lang="fr-FR" sz="2000" dirty="0" smtClean="0"/>
              <a:t>                         </a:t>
            </a:r>
          </a:p>
          <a:p>
            <a:pPr>
              <a:buNone/>
            </a:pPr>
            <a:endParaRPr lang="fr-FR" sz="2000" dirty="0" smtClean="0"/>
          </a:p>
          <a:p>
            <a:pPr algn="ctr">
              <a:buNone/>
            </a:pPr>
            <a:endParaRPr lang="fr-FR" sz="2000" dirty="0" smtClean="0"/>
          </a:p>
          <a:p>
            <a:pPr algn="ctr">
              <a:buNone/>
            </a:pPr>
            <a:r>
              <a:rPr lang="fr-FR" sz="2000" dirty="0" smtClean="0"/>
              <a:t>Gaïa                Cronos       </a:t>
            </a:r>
            <a:r>
              <a:rPr lang="fr-FR" sz="2000" dirty="0" smtClean="0">
                <a:solidFill>
                  <a:srgbClr val="FF0000"/>
                </a:solidFill>
              </a:rPr>
              <a:t>Coéos </a:t>
            </a:r>
            <a:r>
              <a:rPr lang="fr-FR" sz="2000" dirty="0" smtClean="0"/>
              <a:t>      </a:t>
            </a:r>
            <a:r>
              <a:rPr lang="fr-FR" sz="2000" dirty="0" smtClean="0">
                <a:solidFill>
                  <a:schemeClr val="accent5">
                    <a:lumMod val="75000"/>
                  </a:schemeClr>
                </a:solidFill>
              </a:rPr>
              <a:t>Phébé</a:t>
            </a:r>
          </a:p>
          <a:p>
            <a:pPr>
              <a:buNone/>
            </a:pPr>
            <a:endParaRPr lang="fr-FR" sz="2000" dirty="0" smtClean="0"/>
          </a:p>
          <a:p>
            <a:pPr algn="ctr">
              <a:buNone/>
            </a:pPr>
            <a:r>
              <a:rPr lang="fr-FR" sz="2000" dirty="0" smtClean="0"/>
              <a:t>             </a:t>
            </a:r>
            <a:r>
              <a:rPr lang="fr-FR" sz="2000" dirty="0" smtClean="0">
                <a:solidFill>
                  <a:schemeClr val="accent3">
                    <a:lumMod val="75000"/>
                  </a:schemeClr>
                </a:solidFill>
              </a:rPr>
              <a:t>Zeus</a:t>
            </a:r>
            <a:r>
              <a:rPr lang="fr-FR" sz="2000" dirty="0" smtClean="0"/>
              <a:t>                 </a:t>
            </a:r>
            <a:r>
              <a:rPr lang="fr-FR" sz="2000" dirty="0" smtClean="0">
                <a:solidFill>
                  <a:schemeClr val="accent4"/>
                </a:solidFill>
              </a:rPr>
              <a:t>Latone</a:t>
            </a:r>
            <a:r>
              <a:rPr lang="fr-FR" sz="2000" dirty="0" smtClean="0"/>
              <a:t>        </a:t>
            </a:r>
            <a:r>
              <a:rPr lang="fr-FR" sz="2000" dirty="0" smtClean="0">
                <a:solidFill>
                  <a:srgbClr val="821866"/>
                </a:solidFill>
              </a:rPr>
              <a:t>Astéria</a:t>
            </a:r>
          </a:p>
          <a:p>
            <a:pPr algn="ctr">
              <a:buNone/>
            </a:pPr>
            <a:endParaRPr lang="fr-FR" sz="2000" dirty="0" smtClean="0"/>
          </a:p>
          <a:p>
            <a:pPr algn="ctr">
              <a:buNone/>
            </a:pPr>
            <a:r>
              <a:rPr lang="fr-FR" sz="2000" dirty="0" smtClean="0">
                <a:solidFill>
                  <a:schemeClr val="accent6">
                    <a:lumMod val="50000"/>
                  </a:schemeClr>
                </a:solidFill>
              </a:rPr>
              <a:t>Apollon et Diane</a:t>
            </a:r>
          </a:p>
          <a:p>
            <a:pPr algn="ctr">
              <a:buNone/>
            </a:pPr>
            <a:endParaRPr lang="fr-FR" sz="2000" dirty="0" smtClean="0"/>
          </a:p>
          <a:p>
            <a:pPr>
              <a:buFont typeface="+mj-lt"/>
              <a:buAutoNum type="arabicPeriod"/>
            </a:pPr>
            <a:r>
              <a:rPr lang="fr-FR" sz="1100" dirty="0" smtClean="0">
                <a:solidFill>
                  <a:srgbClr val="FF0000"/>
                </a:solidFill>
              </a:rPr>
              <a:t>Aussi nommé Céus.Titan et dieu des oracles. Après la Titanomachie, Zeus l’enferme au Tartare</a:t>
            </a:r>
          </a:p>
          <a:p>
            <a:pPr>
              <a:buFont typeface="+mj-lt"/>
              <a:buAutoNum type="arabicPeriod"/>
            </a:pPr>
            <a:r>
              <a:rPr lang="fr-FR" sz="1100" dirty="0" smtClean="0">
                <a:solidFill>
                  <a:schemeClr val="accent5">
                    <a:lumMod val="75000"/>
                  </a:schemeClr>
                </a:solidFill>
              </a:rPr>
              <a:t>Titanide et déesse de la lumière. Ses filles héritent ensuite de son titre.</a:t>
            </a:r>
          </a:p>
          <a:p>
            <a:pPr>
              <a:buFont typeface="+mj-lt"/>
              <a:buAutoNum type="arabicPeriod"/>
            </a:pPr>
            <a:r>
              <a:rPr lang="fr-FR" sz="1100" dirty="0" smtClean="0">
                <a:solidFill>
                  <a:schemeClr val="accent3">
                    <a:lumMod val="75000"/>
                  </a:schemeClr>
                </a:solidFill>
              </a:rPr>
              <a:t>Zeus séduit Latone en se changeant en cygne.</a:t>
            </a:r>
          </a:p>
          <a:p>
            <a:pPr>
              <a:buFont typeface="+mj-lt"/>
              <a:buAutoNum type="arabicPeriod"/>
            </a:pPr>
            <a:r>
              <a:rPr lang="fr-FR" sz="1100" dirty="0" smtClean="0">
                <a:solidFill>
                  <a:srgbClr val="821866"/>
                </a:solidFill>
              </a:rPr>
              <a:t>Aussi nommée Astérie. Elle possède l’île de Délos, aussi appelée l’île d’Astérie. Elle partage avec sa sœur le titre de déesse de la nuit et déesse de la lumière du jour, qu’elles s’échangent à tour de rôle.</a:t>
            </a:r>
          </a:p>
          <a:p>
            <a:pPr>
              <a:buFont typeface="+mj-lt"/>
              <a:buAutoNum type="arabicPeriod"/>
            </a:pPr>
            <a:r>
              <a:rPr lang="fr-FR" sz="1100" dirty="0" smtClean="0">
                <a:solidFill>
                  <a:schemeClr val="accent4"/>
                </a:solidFill>
              </a:rPr>
              <a:t>Latone ou Léto. Déesse de la maternité, de la sagesse, de la modestie féminine(voile) et protectrice des enfants. Son animal est le coq.</a:t>
            </a:r>
          </a:p>
          <a:p>
            <a:pPr>
              <a:buFont typeface="+mj-lt"/>
              <a:buAutoNum type="arabicPeriod"/>
            </a:pPr>
            <a:r>
              <a:rPr lang="fr-FR" sz="1100" dirty="0" smtClean="0">
                <a:solidFill>
                  <a:schemeClr val="accent6">
                    <a:lumMod val="50000"/>
                  </a:schemeClr>
                </a:solidFill>
              </a:rPr>
              <a:t>Ils combattent Python pour venger leur mère des affronts. Diane métamorphose Actéon, un chasseur devenu cerf et dévoré par ses propres chiens.</a:t>
            </a:r>
          </a:p>
          <a:p>
            <a:pPr>
              <a:buFont typeface="+mj-lt"/>
              <a:buAutoNum type="arabicPeriod"/>
            </a:pPr>
            <a:endParaRPr lang="fr-FR" sz="1100" dirty="0" smtClean="0">
              <a:solidFill>
                <a:schemeClr val="accent3">
                  <a:lumMod val="75000"/>
                </a:schemeClr>
              </a:solidFill>
            </a:endParaRPr>
          </a:p>
          <a:p>
            <a:pPr>
              <a:buNone/>
            </a:pPr>
            <a:endParaRPr lang="fr-FR" sz="2000" dirty="0"/>
          </a:p>
        </p:txBody>
      </p:sp>
      <p:cxnSp>
        <p:nvCxnSpPr>
          <p:cNvPr id="5" name="Connecteur droit avec flèche 4"/>
          <p:cNvCxnSpPr/>
          <p:nvPr/>
        </p:nvCxnSpPr>
        <p:spPr>
          <a:xfrm rot="5400000">
            <a:off x="2928926" y="2000240"/>
            <a:ext cx="572298"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Connecteur droit avec flèche 6"/>
          <p:cNvCxnSpPr/>
          <p:nvPr/>
        </p:nvCxnSpPr>
        <p:spPr>
          <a:xfrm rot="5400000">
            <a:off x="5965835" y="1749413"/>
            <a:ext cx="428628" cy="35877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cteur droit 8"/>
          <p:cNvCxnSpPr/>
          <p:nvPr/>
        </p:nvCxnSpPr>
        <p:spPr>
          <a:xfrm>
            <a:off x="2500298" y="1714488"/>
            <a:ext cx="1143008" cy="1588"/>
          </a:xfrm>
          <a:prstGeom prst="line">
            <a:avLst/>
          </a:prstGeom>
        </p:spPr>
        <p:style>
          <a:lnRef idx="2">
            <a:schemeClr val="dk1"/>
          </a:lnRef>
          <a:fillRef idx="0">
            <a:schemeClr val="dk1"/>
          </a:fillRef>
          <a:effectRef idx="1">
            <a:schemeClr val="dk1"/>
          </a:effectRef>
          <a:fontRef idx="minor">
            <a:schemeClr val="tx1"/>
          </a:fontRef>
        </p:style>
      </p:cxnSp>
      <p:cxnSp>
        <p:nvCxnSpPr>
          <p:cNvPr id="15" name="Connecteur droit 14"/>
          <p:cNvCxnSpPr/>
          <p:nvPr/>
        </p:nvCxnSpPr>
        <p:spPr>
          <a:xfrm>
            <a:off x="6215074" y="1714488"/>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17" name="Connecteur droit 16"/>
          <p:cNvCxnSpPr/>
          <p:nvPr/>
        </p:nvCxnSpPr>
        <p:spPr>
          <a:xfrm>
            <a:off x="3571868" y="2357430"/>
            <a:ext cx="1428760" cy="1588"/>
          </a:xfrm>
          <a:prstGeom prst="line">
            <a:avLst/>
          </a:prstGeom>
        </p:spPr>
        <p:style>
          <a:lnRef idx="2">
            <a:schemeClr val="dk1"/>
          </a:lnRef>
          <a:fillRef idx="0">
            <a:schemeClr val="dk1"/>
          </a:fillRef>
          <a:effectRef idx="1">
            <a:schemeClr val="dk1"/>
          </a:effectRef>
          <a:fontRef idx="minor">
            <a:schemeClr val="tx1"/>
          </a:fontRef>
        </p:style>
      </p:cxnSp>
      <p:cxnSp>
        <p:nvCxnSpPr>
          <p:cNvPr id="19" name="Connecteur droit avec flèche 18"/>
          <p:cNvCxnSpPr/>
          <p:nvPr/>
        </p:nvCxnSpPr>
        <p:spPr>
          <a:xfrm rot="5400000">
            <a:off x="4251323" y="2606669"/>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rot="16200000" flipH="1">
            <a:off x="6357156" y="1786720"/>
            <a:ext cx="428628" cy="2841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omic Sans MS" pitchFamily="66" charset="0"/>
              </a:rPr>
              <a:t>Questionnaire</a:t>
            </a:r>
            <a:endParaRPr lang="fr-FR" dirty="0">
              <a:latin typeface="Comic Sans MS" pitchFamily="66" charset="0"/>
            </a:endParaRPr>
          </a:p>
        </p:txBody>
      </p:sp>
      <p:sp>
        <p:nvSpPr>
          <p:cNvPr id="3" name="Espace réservé du contenu 2"/>
          <p:cNvSpPr>
            <a:spLocks noGrp="1"/>
          </p:cNvSpPr>
          <p:nvPr>
            <p:ph idx="1"/>
          </p:nvPr>
        </p:nvSpPr>
        <p:spPr/>
        <p:txBody>
          <a:bodyPr>
            <a:normAutofit/>
          </a:bodyPr>
          <a:lstStyle/>
          <a:p>
            <a:pPr>
              <a:buAutoNum type="arabicPeriod"/>
            </a:pPr>
            <a:r>
              <a:rPr lang="fr-FR" sz="1600" dirty="0" smtClean="0">
                <a:latin typeface="Comic Sans MS" pitchFamily="66" charset="0"/>
              </a:rPr>
              <a:t>Quel est l’animal associé à Léto?</a:t>
            </a:r>
          </a:p>
          <a:p>
            <a:pPr>
              <a:buAutoNum type="arabicPeriod"/>
            </a:pPr>
            <a:r>
              <a:rPr lang="fr-FR" sz="1600" dirty="0" smtClean="0">
                <a:latin typeface="Comic Sans MS" pitchFamily="66" charset="0"/>
              </a:rPr>
              <a:t>De qui Léto est-elle la fille?</a:t>
            </a:r>
          </a:p>
          <a:p>
            <a:pPr>
              <a:buAutoNum type="arabicPeriod"/>
            </a:pPr>
            <a:r>
              <a:rPr lang="fr-FR" sz="1600" dirty="0" smtClean="0">
                <a:latin typeface="Comic Sans MS" pitchFamily="66" charset="0"/>
              </a:rPr>
              <a:t>Sur quelle île Latone a-t-elle accouchée?</a:t>
            </a:r>
          </a:p>
          <a:p>
            <a:pPr>
              <a:buAutoNum type="arabicPeriod"/>
            </a:pPr>
            <a:r>
              <a:rPr lang="fr-FR" sz="1600" dirty="0" smtClean="0">
                <a:latin typeface="Comic Sans MS" pitchFamily="66" charset="0"/>
              </a:rPr>
              <a:t>Quels titres se partagent-elles avec sa sœur Astérie?</a:t>
            </a:r>
          </a:p>
          <a:p>
            <a:pPr>
              <a:buAutoNum type="arabicPeriod"/>
            </a:pPr>
            <a:r>
              <a:rPr lang="fr-FR" sz="1600" dirty="0" smtClean="0">
                <a:latin typeface="Comic Sans MS" pitchFamily="66" charset="0"/>
              </a:rPr>
              <a:t>De quel territoire étaient les paysans transformés en grenouilles?</a:t>
            </a:r>
          </a:p>
          <a:p>
            <a:pPr>
              <a:buAutoNum type="arabicPeriod"/>
            </a:pPr>
            <a:r>
              <a:rPr lang="fr-FR" sz="1600" dirty="0" smtClean="0">
                <a:latin typeface="Comic Sans MS" pitchFamily="66" charset="0"/>
              </a:rPr>
              <a:t>Pour quelle raison?</a:t>
            </a:r>
          </a:p>
          <a:p>
            <a:pPr>
              <a:buAutoNum type="arabicPeriod"/>
            </a:pPr>
            <a:r>
              <a:rPr lang="fr-FR" sz="1600" dirty="0" smtClean="0">
                <a:latin typeface="Comic Sans MS" pitchFamily="66" charset="0"/>
              </a:rPr>
              <a:t>Combien d’enfants avait Niobé?</a:t>
            </a:r>
          </a:p>
          <a:p>
            <a:pPr>
              <a:buAutoNum type="arabicPeriod"/>
            </a:pPr>
            <a:r>
              <a:rPr lang="fr-FR" sz="1600" dirty="0" smtClean="0">
                <a:latin typeface="Comic Sans MS" pitchFamily="66" charset="0"/>
              </a:rPr>
              <a:t>De quelle côté était Léto pendant la guerre de Troie?</a:t>
            </a:r>
          </a:p>
          <a:p>
            <a:pPr>
              <a:buAutoNum type="arabicPeriod"/>
            </a:pPr>
            <a:r>
              <a:rPr lang="fr-FR" sz="1600" dirty="0" smtClean="0">
                <a:latin typeface="Comic Sans MS" pitchFamily="66" charset="0"/>
              </a:rPr>
              <a:t>Qu’est-il arrivé à Céus, le père de Latone?</a:t>
            </a:r>
          </a:p>
          <a:p>
            <a:pPr>
              <a:buAutoNum type="arabicPeriod"/>
            </a:pPr>
            <a:r>
              <a:rPr lang="fr-FR" sz="1600" dirty="0" smtClean="0">
                <a:latin typeface="Comic Sans MS" pitchFamily="66" charset="0"/>
              </a:rPr>
              <a:t>Quelle divinité persécutait Léto pendant sa grossesse?</a:t>
            </a:r>
            <a:endParaRPr lang="fr-FR" sz="1600" dirty="0">
              <a:latin typeface="Comic Sans MS" pitchFamily="66"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latin typeface="Comic Sans MS" pitchFamily="66" charset="0"/>
              </a:rPr>
              <a:t>Bibliographie</a:t>
            </a:r>
            <a:endParaRPr lang="fr-FR" dirty="0">
              <a:latin typeface="Comic Sans MS" pitchFamily="66" charset="0"/>
            </a:endParaRPr>
          </a:p>
        </p:txBody>
      </p:sp>
      <p:sp>
        <p:nvSpPr>
          <p:cNvPr id="5" name="Espace réservé du contenu 4"/>
          <p:cNvSpPr>
            <a:spLocks noGrp="1"/>
          </p:cNvSpPr>
          <p:nvPr>
            <p:ph idx="1"/>
          </p:nvPr>
        </p:nvSpPr>
        <p:spPr/>
        <p:txBody>
          <a:bodyPr/>
          <a:lstStyle/>
          <a:p>
            <a:r>
              <a:rPr lang="fr-FR" dirty="0" smtClean="0">
                <a:latin typeface="Comic Sans MS" pitchFamily="66" charset="0"/>
              </a:rPr>
              <a:t>D’où peut bien provenir tout ce petit monde?</a:t>
            </a:r>
          </a:p>
          <a:p>
            <a:pPr>
              <a:buNone/>
            </a:pPr>
            <a:r>
              <a:rPr lang="fr-FR" dirty="0" smtClean="0">
                <a:latin typeface="Comic Sans MS" pitchFamily="66" charset="0"/>
              </a:rPr>
              <a:t>-encyclopédie Larousse</a:t>
            </a:r>
          </a:p>
          <a:p>
            <a:pPr>
              <a:buNone/>
            </a:pPr>
            <a:r>
              <a:rPr lang="fr-FR" dirty="0" smtClean="0">
                <a:latin typeface="Comic Sans MS" pitchFamily="66" charset="0"/>
              </a:rPr>
              <a:t>-Ovide, les Métamorphoses</a:t>
            </a:r>
          </a:p>
          <a:p>
            <a:pPr>
              <a:buNone/>
            </a:pPr>
            <a:r>
              <a:rPr lang="fr-FR" dirty="0" smtClean="0">
                <a:latin typeface="Comic Sans MS" pitchFamily="66" charset="0"/>
              </a:rPr>
              <a:t>-Wikipédia</a:t>
            </a:r>
          </a:p>
          <a:p>
            <a:pPr>
              <a:buNone/>
            </a:pPr>
            <a:r>
              <a:rPr lang="fr-FR" dirty="0" smtClean="0">
                <a:latin typeface="Comic Sans MS" pitchFamily="66" charset="0"/>
              </a:rPr>
              <a:t>-site André Le Nôtre</a:t>
            </a:r>
            <a:endParaRPr lang="fr-FR" dirty="0">
              <a:latin typeface="Comic Sans MS" pitchFamily="66" charset="0"/>
            </a:endParaRPr>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1586</TotalTime>
  <Words>527</Words>
  <Application>Microsoft Macintosh PowerPoint</Application>
  <PresentationFormat>Présentation à l'écran (4:3)</PresentationFormat>
  <Paragraphs>56</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Aspect</vt:lpstr>
      <vt:lpstr>Latone/Léto Λητο</vt:lpstr>
      <vt:lpstr>Introduction</vt:lpstr>
      <vt:lpstr>Iconographie</vt:lpstr>
      <vt:lpstr>Diapositive 4</vt:lpstr>
      <vt:lpstr>Arbre généalogique</vt:lpstr>
      <vt:lpstr>Questionnaire</vt:lpstr>
      <vt:lpstr>Bibliographie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Latone/Léto</dc:title>
  <dc:creator>marine</dc:creator>
  <cp:lastModifiedBy>Alexis Martinez</cp:lastModifiedBy>
  <cp:revision>31</cp:revision>
  <dcterms:created xsi:type="dcterms:W3CDTF">2013-09-26T09:01:52Z</dcterms:created>
  <dcterms:modified xsi:type="dcterms:W3CDTF">2013-09-26T09:02:29Z</dcterms:modified>
</cp:coreProperties>
</file>