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57" r:id="rId3"/>
    <p:sldId id="264" r:id="rId4"/>
    <p:sldId id="278" r:id="rId5"/>
    <p:sldId id="270" r:id="rId6"/>
    <p:sldId id="260" r:id="rId7"/>
    <p:sldId id="261" r:id="rId8"/>
    <p:sldId id="263" r:id="rId9"/>
    <p:sldId id="262" r:id="rId10"/>
    <p:sldId id="258" r:id="rId11"/>
    <p:sldId id="272"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5814"/>
  </p:normalViewPr>
  <p:slideViewPr>
    <p:cSldViewPr snapToGrid="0" snapToObjects="1">
      <p:cViewPr varScale="1">
        <p:scale>
          <a:sx n="93" d="100"/>
          <a:sy n="93" d="100"/>
        </p:scale>
        <p:origin x="21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3/17/20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inguee.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75A08-ED7D-E748-845A-16E83C3D3B1C}"/>
              </a:ext>
            </a:extLst>
          </p:cNvPr>
          <p:cNvSpPr>
            <a:spLocks noGrp="1"/>
          </p:cNvSpPr>
          <p:nvPr>
            <p:ph type="title"/>
          </p:nvPr>
        </p:nvSpPr>
        <p:spPr/>
        <p:txBody>
          <a:bodyPr/>
          <a:lstStyle/>
          <a:p>
            <a:pPr algn="ctr"/>
            <a:r>
              <a:rPr lang="en-GB" b="1" u="sng"/>
              <a:t>Dystopia : Course 2 </a:t>
            </a:r>
          </a:p>
        </p:txBody>
      </p:sp>
    </p:spTree>
    <p:extLst>
      <p:ext uri="{BB962C8B-B14F-4D97-AF65-F5344CB8AC3E}">
        <p14:creationId xmlns:p14="http://schemas.microsoft.com/office/powerpoint/2010/main" val="287700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FA3C29-4C92-5247-8823-36625D244068}"/>
              </a:ext>
            </a:extLst>
          </p:cNvPr>
          <p:cNvPicPr/>
          <p:nvPr/>
        </p:nvPicPr>
        <p:blipFill>
          <a:blip r:embed="rId2">
            <a:extLst>
              <a:ext uri="{28A0092B-C50C-407E-A947-70E740481C1C}">
                <a14:useLocalDpi xmlns:a14="http://schemas.microsoft.com/office/drawing/2010/main" val="0"/>
              </a:ext>
            </a:extLst>
          </a:blip>
          <a:stretch>
            <a:fillRect/>
          </a:stretch>
        </p:blipFill>
        <p:spPr>
          <a:xfrm>
            <a:off x="2023110" y="422910"/>
            <a:ext cx="8218170" cy="6080759"/>
          </a:xfrm>
          <a:prstGeom prst="rect">
            <a:avLst/>
          </a:prstGeom>
        </p:spPr>
      </p:pic>
    </p:spTree>
    <p:extLst>
      <p:ext uri="{BB962C8B-B14F-4D97-AF65-F5344CB8AC3E}">
        <p14:creationId xmlns:p14="http://schemas.microsoft.com/office/powerpoint/2010/main" val="298583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76B9F-C654-4747-9A69-306F15E65A1D}"/>
              </a:ext>
            </a:extLst>
          </p:cNvPr>
          <p:cNvSpPr>
            <a:spLocks noGrp="1"/>
          </p:cNvSpPr>
          <p:nvPr>
            <p:ph type="title"/>
          </p:nvPr>
        </p:nvSpPr>
        <p:spPr/>
        <p:txBody>
          <a:bodyPr/>
          <a:lstStyle/>
          <a:p>
            <a:r>
              <a:rPr lang="en-GB" b="1" u="sng"/>
              <a:t>Correction: pitch for the film equilibrium</a:t>
            </a:r>
          </a:p>
        </p:txBody>
      </p:sp>
      <p:sp>
        <p:nvSpPr>
          <p:cNvPr id="3" name="Espace réservé du contenu 2">
            <a:extLst>
              <a:ext uri="{FF2B5EF4-FFF2-40B4-BE49-F238E27FC236}">
                <a16:creationId xmlns:a16="http://schemas.microsoft.com/office/drawing/2014/main" id="{F4B9012C-E5DA-5744-9E2A-B72440036669}"/>
              </a:ext>
            </a:extLst>
          </p:cNvPr>
          <p:cNvSpPr>
            <a:spLocks noGrp="1"/>
          </p:cNvSpPr>
          <p:nvPr>
            <p:ph idx="1"/>
          </p:nvPr>
        </p:nvSpPr>
        <p:spPr>
          <a:xfrm>
            <a:off x="685801" y="2142067"/>
            <a:ext cx="10131425" cy="4338743"/>
          </a:xfrm>
        </p:spPr>
        <p:txBody>
          <a:bodyPr/>
          <a:lstStyle/>
          <a:p>
            <a:pPr algn="just"/>
            <a:r>
              <a:rPr lang="fr-FR" sz="2000" i="1"/>
              <a:t>Equilibrium </a:t>
            </a:r>
            <a:r>
              <a:rPr lang="fr-FR" sz="2000"/>
              <a:t>is set in the </a:t>
            </a:r>
            <a:r>
              <a:rPr lang="fr-FR" sz="2000" b="1" u="sng"/>
              <a:t>futuristic</a:t>
            </a:r>
            <a:r>
              <a:rPr lang="fr-FR" sz="2000"/>
              <a:t> and </a:t>
            </a:r>
            <a:r>
              <a:rPr lang="fr-FR" sz="2000" b="1" u="sng"/>
              <a:t>dystopian</a:t>
            </a:r>
            <a:r>
              <a:rPr lang="fr-FR" sz="2000"/>
              <a:t> city- state of Libria. After a devastating Third World War, world leaders fear that the human race cannot possibly </a:t>
            </a:r>
            <a:r>
              <a:rPr lang="fr-FR" sz="2000" b="1" u="sng"/>
              <a:t>survive</a:t>
            </a:r>
            <a:r>
              <a:rPr lang="fr-FR" sz="2000"/>
              <a:t> a Fourth World War, and so set about building a new society which is free of conflict. </a:t>
            </a:r>
          </a:p>
          <a:p>
            <a:pPr algn="just"/>
            <a:r>
              <a:rPr lang="fr-FR" sz="2000"/>
              <a:t>Believing that human emotion is responsible for man’s inhumanity to man, the new leaders </a:t>
            </a:r>
            <a:r>
              <a:rPr lang="fr-FR" sz="2000" b="1" u="sng"/>
              <a:t>ban</a:t>
            </a:r>
            <a:r>
              <a:rPr lang="fr-FR" sz="2000"/>
              <a:t> all materials that are likely to stimulate strong emotions: books, art and music </a:t>
            </a:r>
            <a:r>
              <a:rPr lang="fr-FR" sz="2000" u="sng"/>
              <a:t>are</a:t>
            </a:r>
            <a:r>
              <a:rPr lang="fr-FR" sz="2000"/>
              <a:t> </a:t>
            </a:r>
            <a:r>
              <a:rPr lang="fr-FR" sz="2000" b="1" u="sng"/>
              <a:t>forbidden</a:t>
            </a:r>
            <a:r>
              <a:rPr lang="fr-FR" sz="2000"/>
              <a:t> and feeling is a crime punishable by </a:t>
            </a:r>
            <a:r>
              <a:rPr lang="fr-FR" sz="2000" b="1" u="sng"/>
              <a:t>death</a:t>
            </a:r>
            <a:r>
              <a:rPr lang="fr-FR" sz="2000"/>
              <a:t>. Furthermore, all </a:t>
            </a:r>
            <a:r>
              <a:rPr lang="fr-FR" sz="2000" b="1" u="sng"/>
              <a:t>citizens</a:t>
            </a:r>
            <a:r>
              <a:rPr lang="fr-FR" sz="2000"/>
              <a:t> of Libria are required to take regular injections of a liquid drug called Prozium, to </a:t>
            </a:r>
            <a:r>
              <a:rPr lang="fr-FR" sz="2000" b="1" u="sng"/>
              <a:t>repress</a:t>
            </a:r>
            <a:r>
              <a:rPr lang="fr-FR" sz="2000"/>
              <a:t> their feelings. </a:t>
            </a:r>
          </a:p>
          <a:p>
            <a:pPr algn="just"/>
            <a:r>
              <a:rPr lang="fr-FR" sz="2000"/>
              <a:t>The film’s main protagonist, John Preston (actor Chris- tian Bale), is an elite law enforcement agent responsible for executing those who resist the </a:t>
            </a:r>
            <a:r>
              <a:rPr lang="fr-FR" sz="2000" b="1" u="sng"/>
              <a:t>laws</a:t>
            </a:r>
            <a:r>
              <a:rPr lang="fr-FR" sz="2000"/>
              <a:t> of the new regime. But one day, Preston misses his daily dose of Prozium and for the first time begins to </a:t>
            </a:r>
            <a:r>
              <a:rPr lang="fr-FR" sz="2000" b="1" u="sng"/>
              <a:t>experience</a:t>
            </a:r>
            <a:r>
              <a:rPr lang="fr-FR" sz="2000"/>
              <a:t> emotions himself. </a:t>
            </a:r>
          </a:p>
          <a:p>
            <a:endParaRPr lang="en-GB"/>
          </a:p>
        </p:txBody>
      </p:sp>
    </p:spTree>
    <p:extLst>
      <p:ext uri="{BB962C8B-B14F-4D97-AF65-F5344CB8AC3E}">
        <p14:creationId xmlns:p14="http://schemas.microsoft.com/office/powerpoint/2010/main" val="411206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40CA6-9442-6040-BB20-B67A599563F9}"/>
              </a:ext>
            </a:extLst>
          </p:cNvPr>
          <p:cNvSpPr>
            <a:spLocks noGrp="1"/>
          </p:cNvSpPr>
          <p:nvPr>
            <p:ph type="title"/>
          </p:nvPr>
        </p:nvSpPr>
        <p:spPr/>
        <p:txBody>
          <a:bodyPr/>
          <a:lstStyle/>
          <a:p>
            <a:r>
              <a:rPr lang="en-GB" b="1" u="sng"/>
              <a:t>HOMework</a:t>
            </a:r>
          </a:p>
        </p:txBody>
      </p:sp>
      <p:sp>
        <p:nvSpPr>
          <p:cNvPr id="3" name="Espace réservé du contenu 2">
            <a:extLst>
              <a:ext uri="{FF2B5EF4-FFF2-40B4-BE49-F238E27FC236}">
                <a16:creationId xmlns:a16="http://schemas.microsoft.com/office/drawing/2014/main" id="{C00C00C8-8C24-904B-A9B0-DCE8B77714F9}"/>
              </a:ext>
            </a:extLst>
          </p:cNvPr>
          <p:cNvSpPr>
            <a:spLocks noGrp="1"/>
          </p:cNvSpPr>
          <p:nvPr>
            <p:ph idx="1"/>
          </p:nvPr>
        </p:nvSpPr>
        <p:spPr/>
        <p:txBody>
          <a:bodyPr/>
          <a:lstStyle/>
          <a:p>
            <a:pPr marL="0" indent="0">
              <a:buNone/>
            </a:pPr>
            <a:r>
              <a:rPr lang="fr-FR" sz="2400" b="1"/>
              <a:t>*Underline all the new words in course 2 and find their definition on </a:t>
            </a:r>
            <a:r>
              <a:rPr lang="fr-FR" sz="2400" b="1">
                <a:hlinkClick r:id="rId2"/>
              </a:rPr>
              <a:t>https://www.linguee.fr/</a:t>
            </a:r>
            <a:endParaRPr lang="fr-FR" sz="2400" b="1"/>
          </a:p>
          <a:p>
            <a:pPr marL="0" indent="0">
              <a:buNone/>
            </a:pPr>
            <a:endParaRPr lang="fr-FR" sz="2400" b="1"/>
          </a:p>
          <a:p>
            <a:pPr marL="0" indent="0">
              <a:buNone/>
            </a:pPr>
            <a:r>
              <a:rPr lang="fr-FR" sz="2400" b="1" err="1"/>
              <a:t>*Learn the lesson and the new vocabulary</a:t>
            </a:r>
          </a:p>
          <a:p>
            <a:pPr marL="0" indent="0">
              <a:buNone/>
            </a:pPr>
            <a:endParaRPr lang="fr-FR" sz="2400" b="1"/>
          </a:p>
          <a:p>
            <a:pPr marL="0" indent="0">
              <a:buNone/>
            </a:pPr>
            <a:r>
              <a:rPr lang="fr-FR" sz="2400" b="1"/>
              <a:t>*Good luck </a:t>
            </a:r>
            <a:r>
              <a:rPr lang="fr-FR" sz="2400" b="1">
                <a:sym typeface="Wingdings" pitchFamily="2" charset="2"/>
              </a:rPr>
              <a:t></a:t>
            </a:r>
            <a:endParaRPr lang="fr-FR" sz="2400" b="1"/>
          </a:p>
          <a:p>
            <a:pPr marL="0" indent="0">
              <a:buNone/>
            </a:pPr>
            <a:endParaRPr lang="en-GB"/>
          </a:p>
        </p:txBody>
      </p:sp>
    </p:spTree>
    <p:extLst>
      <p:ext uri="{BB962C8B-B14F-4D97-AF65-F5344CB8AC3E}">
        <p14:creationId xmlns:p14="http://schemas.microsoft.com/office/powerpoint/2010/main" val="82921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4FA79-1C99-F240-8B11-FB12FDECA2AB}"/>
              </a:ext>
            </a:extLst>
          </p:cNvPr>
          <p:cNvSpPr>
            <a:spLocks noGrp="1"/>
          </p:cNvSpPr>
          <p:nvPr>
            <p:ph type="title"/>
          </p:nvPr>
        </p:nvSpPr>
        <p:spPr>
          <a:xfrm>
            <a:off x="102871" y="609600"/>
            <a:ext cx="10131425" cy="1456267"/>
          </a:xfrm>
        </p:spPr>
        <p:txBody>
          <a:bodyPr/>
          <a:lstStyle/>
          <a:p>
            <a:r>
              <a:rPr lang="fr-FR" u="sng" dirty="0" err="1"/>
              <a:t>Out loud 2 minutes</a:t>
            </a:r>
            <a:r>
              <a:rPr lang="fr-FR" dirty="0" err="1"/>
              <a:t>:</a:t>
            </a:r>
            <a:br>
              <a:rPr lang="fr-FR" dirty="0" err="1"/>
            </a:br>
            <a:r>
              <a:rPr lang="fr-FR" dirty="0" err="1"/>
              <a:t>what is a Dystopia</a:t>
            </a:r>
            <a:r>
              <a:rPr lang="fr-FR" dirty="0"/>
              <a:t> ? </a:t>
            </a:r>
          </a:p>
        </p:txBody>
      </p:sp>
      <p:pic>
        <p:nvPicPr>
          <p:cNvPr id="4" name="Espace réservé du contenu 3">
            <a:extLst>
              <a:ext uri="{FF2B5EF4-FFF2-40B4-BE49-F238E27FC236}">
                <a16:creationId xmlns:a16="http://schemas.microsoft.com/office/drawing/2014/main" id="{0FFA6E4D-D348-E841-861B-A10926770F51}"/>
              </a:ext>
            </a:extLst>
          </p:cNvPr>
          <p:cNvPicPr>
            <a:picLocks noGrp="1" noChangeAspect="1"/>
          </p:cNvPicPr>
          <p:nvPr>
            <p:ph idx="1"/>
          </p:nvPr>
        </p:nvPicPr>
        <p:blipFill>
          <a:blip r:embed="rId2"/>
          <a:stretch>
            <a:fillRect/>
          </a:stretch>
        </p:blipFill>
        <p:spPr>
          <a:xfrm>
            <a:off x="5168583" y="504293"/>
            <a:ext cx="4073318" cy="5849414"/>
          </a:xfrm>
          <a:prstGeom prst="rect">
            <a:avLst/>
          </a:prstGeom>
        </p:spPr>
      </p:pic>
    </p:spTree>
    <p:extLst>
      <p:ext uri="{BB962C8B-B14F-4D97-AF65-F5344CB8AC3E}">
        <p14:creationId xmlns:p14="http://schemas.microsoft.com/office/powerpoint/2010/main" val="231025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FACE2-3D8F-5C41-947B-2BCD4C652801}"/>
              </a:ext>
            </a:extLst>
          </p:cNvPr>
          <p:cNvSpPr>
            <a:spLocks noGrp="1"/>
          </p:cNvSpPr>
          <p:nvPr>
            <p:ph type="title"/>
          </p:nvPr>
        </p:nvSpPr>
        <p:spPr/>
        <p:txBody>
          <a:bodyPr/>
          <a:lstStyle/>
          <a:p>
            <a:r>
              <a:rPr lang="en-GB" b="1" u="sng"/>
              <a:t>Watch the 2 trailers. </a:t>
            </a:r>
            <a:r>
              <a:rPr lang="fr-FR" b="1"/>
              <a:t>Do they correspond to what we said about dystopia? </a:t>
            </a:r>
            <a:br>
              <a:rPr lang="fr-FR"/>
            </a:br>
            <a:endParaRPr lang="en-GB" b="1" u="sng"/>
          </a:p>
        </p:txBody>
      </p:sp>
      <p:sp>
        <p:nvSpPr>
          <p:cNvPr id="4" name="Espace réservé du contenu 2">
            <a:extLst>
              <a:ext uri="{FF2B5EF4-FFF2-40B4-BE49-F238E27FC236}">
                <a16:creationId xmlns:a16="http://schemas.microsoft.com/office/drawing/2014/main" id="{7292DD40-E6AE-484E-BC54-A6A5DF1C9267}"/>
              </a:ext>
            </a:extLst>
          </p:cNvPr>
          <p:cNvSpPr>
            <a:spLocks noGrp="1"/>
          </p:cNvSpPr>
          <p:nvPr>
            <p:ph idx="1"/>
          </p:nvPr>
        </p:nvSpPr>
        <p:spPr>
          <a:xfrm>
            <a:off x="685801" y="2142067"/>
            <a:ext cx="10131425" cy="3649133"/>
          </a:xfrm>
        </p:spPr>
        <p:txBody>
          <a:bodyPr>
            <a:normAutofit/>
          </a:bodyPr>
          <a:lstStyle/>
          <a:p>
            <a:r>
              <a:rPr lang="en-GB" sz="2800"/>
              <a:t>Take notes of what you understand of the story</a:t>
            </a:r>
          </a:p>
          <a:p>
            <a:r>
              <a:rPr lang="en-GB" sz="2800"/>
              <a:t> Take notes of the elements that correspond to the universe of a dystopia (characters, atmosphere, system,...)</a:t>
            </a:r>
          </a:p>
        </p:txBody>
      </p:sp>
    </p:spTree>
    <p:extLst>
      <p:ext uri="{BB962C8B-B14F-4D97-AF65-F5344CB8AC3E}">
        <p14:creationId xmlns:p14="http://schemas.microsoft.com/office/powerpoint/2010/main" val="15414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67250-1DBC-244B-ABFC-D97C279B6979}"/>
              </a:ext>
            </a:extLst>
          </p:cNvPr>
          <p:cNvSpPr>
            <a:spLocks noGrp="1"/>
          </p:cNvSpPr>
          <p:nvPr>
            <p:ph type="title"/>
          </p:nvPr>
        </p:nvSpPr>
        <p:spPr/>
        <p:txBody>
          <a:bodyPr/>
          <a:lstStyle/>
          <a:p>
            <a:r>
              <a:rPr lang="en-GB" b="1" u="sng"/>
              <a:t>Divergent trailer = on the blog</a:t>
            </a:r>
          </a:p>
        </p:txBody>
      </p:sp>
      <p:sp>
        <p:nvSpPr>
          <p:cNvPr id="4" name="Titre 1">
            <a:extLst>
              <a:ext uri="{FF2B5EF4-FFF2-40B4-BE49-F238E27FC236}">
                <a16:creationId xmlns:a16="http://schemas.microsoft.com/office/drawing/2014/main" id="{8DB0D74D-78E0-6842-8FB5-C09F9CA8992D}"/>
              </a:ext>
            </a:extLst>
          </p:cNvPr>
          <p:cNvSpPr txBox="1">
            <a:spLocks/>
          </p:cNvSpPr>
          <p:nvPr/>
        </p:nvSpPr>
        <p:spPr>
          <a:xfrm>
            <a:off x="685801" y="2189018"/>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u="sng"/>
              <a:t>The hunger games trailer = on the blog</a:t>
            </a:r>
          </a:p>
        </p:txBody>
      </p:sp>
    </p:spTree>
    <p:extLst>
      <p:ext uri="{BB962C8B-B14F-4D97-AF65-F5344CB8AC3E}">
        <p14:creationId xmlns:p14="http://schemas.microsoft.com/office/powerpoint/2010/main" val="249400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8BA2A-B09F-1941-9AA8-F0AD8E9B2E3A}"/>
              </a:ext>
            </a:extLst>
          </p:cNvPr>
          <p:cNvSpPr>
            <a:spLocks noGrp="1"/>
          </p:cNvSpPr>
          <p:nvPr>
            <p:ph type="title"/>
          </p:nvPr>
        </p:nvSpPr>
        <p:spPr>
          <a:xfrm>
            <a:off x="685801" y="139382"/>
            <a:ext cx="10131425" cy="1456267"/>
          </a:xfrm>
        </p:spPr>
        <p:txBody>
          <a:bodyPr/>
          <a:lstStyle/>
          <a:p>
            <a:r>
              <a:rPr lang="en-GB" b="1" u="sng"/>
              <a:t>correction</a:t>
            </a:r>
          </a:p>
        </p:txBody>
      </p:sp>
      <p:graphicFrame>
        <p:nvGraphicFramePr>
          <p:cNvPr id="4" name="Espace réservé du contenu 3">
            <a:extLst>
              <a:ext uri="{FF2B5EF4-FFF2-40B4-BE49-F238E27FC236}">
                <a16:creationId xmlns:a16="http://schemas.microsoft.com/office/drawing/2014/main" id="{6AD325B4-DC87-4548-9EE1-3BDC6997CBCD}"/>
              </a:ext>
            </a:extLst>
          </p:cNvPr>
          <p:cNvGraphicFramePr>
            <a:graphicFrameLocks noGrp="1"/>
          </p:cNvGraphicFramePr>
          <p:nvPr>
            <p:ph idx="1"/>
            <p:extLst>
              <p:ext uri="{D42A27DB-BD31-4B8C-83A1-F6EECF244321}">
                <p14:modId xmlns:p14="http://schemas.microsoft.com/office/powerpoint/2010/main" val="67855942"/>
              </p:ext>
            </p:extLst>
          </p:nvPr>
        </p:nvGraphicFramePr>
        <p:xfrm>
          <a:off x="685801" y="1497330"/>
          <a:ext cx="10458450" cy="5041159"/>
        </p:xfrm>
        <a:graphic>
          <a:graphicData uri="http://schemas.openxmlformats.org/drawingml/2006/table">
            <a:tbl>
              <a:tblPr firstRow="1" bandRow="1">
                <a:tableStyleId>{5C22544A-7EE6-4342-B048-85BDC9FD1C3A}</a:tableStyleId>
              </a:tblPr>
              <a:tblGrid>
                <a:gridCol w="5229225">
                  <a:extLst>
                    <a:ext uri="{9D8B030D-6E8A-4147-A177-3AD203B41FA5}">
                      <a16:colId xmlns:a16="http://schemas.microsoft.com/office/drawing/2014/main" val="1710744445"/>
                    </a:ext>
                  </a:extLst>
                </a:gridCol>
                <a:gridCol w="5229225">
                  <a:extLst>
                    <a:ext uri="{9D8B030D-6E8A-4147-A177-3AD203B41FA5}">
                      <a16:colId xmlns:a16="http://schemas.microsoft.com/office/drawing/2014/main" val="1334048568"/>
                    </a:ext>
                  </a:extLst>
                </a:gridCol>
              </a:tblGrid>
              <a:tr h="408440">
                <a:tc>
                  <a:txBody>
                    <a:bodyPr/>
                    <a:lstStyle/>
                    <a:p>
                      <a:pPr algn="ctr"/>
                      <a:r>
                        <a:rPr lang="en-GB"/>
                        <a:t>The Hunger Games</a:t>
                      </a:r>
                    </a:p>
                  </a:txBody>
                  <a:tcPr/>
                </a:tc>
                <a:tc>
                  <a:txBody>
                    <a:bodyPr/>
                    <a:lstStyle/>
                    <a:p>
                      <a:pPr algn="ctr"/>
                      <a:r>
                        <a:rPr lang="en-GB"/>
                        <a:t>Divergent</a:t>
                      </a:r>
                    </a:p>
                  </a:txBody>
                  <a:tcPr/>
                </a:tc>
                <a:extLst>
                  <a:ext uri="{0D108BD9-81ED-4DB2-BD59-A6C34878D82A}">
                    <a16:rowId xmlns:a16="http://schemas.microsoft.com/office/drawing/2014/main" val="820725482"/>
                  </a:ext>
                </a:extLst>
              </a:tr>
              <a:tr h="4632719">
                <a:tc>
                  <a:txBody>
                    <a:bodyPr/>
                    <a:lstStyle/>
                    <a:p>
                      <a:pPr algn="just"/>
                      <a:r>
                        <a:rPr lang="fr-FR" sz="1800" b="0" kern="1200">
                          <a:solidFill>
                            <a:schemeClr val="dk1"/>
                          </a:solidFill>
                          <a:effectLst/>
                          <a:latin typeface="+mn-lt"/>
                          <a:ea typeface="+mn-ea"/>
                          <a:cs typeface="+mn-cs"/>
                        </a:rPr>
                        <a:t>We can see the young people having to play the Hunger Games, where they fight against one another until there is only one left. </a:t>
                      </a:r>
                      <a:endParaRPr lang="fr-FR">
                        <a:effectLst/>
                      </a:endParaRPr>
                    </a:p>
                    <a:p>
                      <a:pPr algn="just"/>
                      <a:r>
                        <a:rPr lang="fr-FR" sz="1800" b="0" kern="1200">
                          <a:solidFill>
                            <a:schemeClr val="dk1"/>
                          </a:solidFill>
                          <a:effectLst/>
                          <a:latin typeface="+mn-lt"/>
                          <a:ea typeface="+mn-ea"/>
                          <a:cs typeface="+mn-cs"/>
                        </a:rPr>
                        <a:t>People seem to be struggling, some of them look very poor (their clothes are worn out, all grey or blue). </a:t>
                      </a:r>
                      <a:endParaRPr lang="fr-FR">
                        <a:effectLst/>
                      </a:endParaRPr>
                    </a:p>
                    <a:p>
                      <a:pPr algn="just"/>
                      <a:r>
                        <a:rPr lang="fr-FR" sz="1800" b="0" kern="1200">
                          <a:solidFill>
                            <a:schemeClr val="dk1"/>
                          </a:solidFill>
                          <a:effectLst/>
                          <a:latin typeface="+mn-lt"/>
                          <a:ea typeface="+mn-ea"/>
                          <a:cs typeface="+mn-cs"/>
                        </a:rPr>
                        <a:t>We can see people watching the Games on big screens, and the rich seem to even enjoy it. </a:t>
                      </a:r>
                      <a:endParaRPr lang="fr-FR">
                        <a:effectLst/>
                      </a:endParaRPr>
                    </a:p>
                    <a:p>
                      <a:pPr algn="just"/>
                      <a:r>
                        <a:rPr lang="fr-FR" sz="1800" b="0" kern="1200">
                          <a:solidFill>
                            <a:schemeClr val="dk1"/>
                          </a:solidFill>
                          <a:effectLst/>
                          <a:latin typeface="+mn-lt"/>
                          <a:ea typeface="+mn-ea"/>
                          <a:cs typeface="+mn-cs"/>
                        </a:rPr>
                        <a:t>They make a whole show out of these young people’s misery, which shows the importance that TV has taken in our lives. Reality TV, for example, often shows shocking behaviours, relishes scornful attitudes and even sometimes bullying, because it is good for their audience ratings. </a:t>
                      </a:r>
                      <a:endParaRPr lang="fr-FR">
                        <a:effectLst/>
                      </a:endParaRPr>
                    </a:p>
                    <a:p>
                      <a:endParaRPr lang="en-GB"/>
                    </a:p>
                  </a:txBody>
                  <a:tcPr/>
                </a:tc>
                <a:tc>
                  <a:txBody>
                    <a:bodyPr/>
                    <a:lstStyle/>
                    <a:p>
                      <a:pPr algn="just"/>
                      <a:r>
                        <a:rPr lang="en-GB"/>
                        <a:t>In this trailer, we also see young people, but they are not playing games, they are choosing a 'faction'. </a:t>
                      </a:r>
                    </a:p>
                    <a:p>
                      <a:pPr algn="just"/>
                      <a:r>
                        <a:rPr lang="en-GB"/>
                        <a:t>Indeed, in this world, people are divided into 5 different factions, depending on their qualities; we can recognize them with the colour of their clothes (orange/yellow, black, blue...). </a:t>
                      </a:r>
                    </a:p>
                    <a:p>
                      <a:pPr algn="just"/>
                      <a:r>
                        <a:rPr lang="en-GB"/>
                        <a:t>The main character is getting prepared for a 'test' that will help her decide to which faction she belongs. But she understands that she is a divergent, someone who does not belong to any faction. </a:t>
                      </a:r>
                    </a:p>
                    <a:p>
                      <a:pPr algn="just"/>
                      <a:r>
                        <a:rPr lang="en-GB"/>
                        <a:t>This world is very different from our world. We understand that people are being observed and that those who are different are dangerous for the system.</a:t>
                      </a:r>
                    </a:p>
                  </a:txBody>
                  <a:tcPr/>
                </a:tc>
                <a:extLst>
                  <a:ext uri="{0D108BD9-81ED-4DB2-BD59-A6C34878D82A}">
                    <a16:rowId xmlns:a16="http://schemas.microsoft.com/office/drawing/2014/main" val="2829563760"/>
                  </a:ext>
                </a:extLst>
              </a:tr>
            </a:tbl>
          </a:graphicData>
        </a:graphic>
      </p:graphicFrame>
    </p:spTree>
    <p:extLst>
      <p:ext uri="{BB962C8B-B14F-4D97-AF65-F5344CB8AC3E}">
        <p14:creationId xmlns:p14="http://schemas.microsoft.com/office/powerpoint/2010/main" val="291321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2990564A-347F-B645-A672-92ECEA5E5ED9}"/>
              </a:ext>
            </a:extLst>
          </p:cNvPr>
          <p:cNvPicPr>
            <a:picLocks noGrp="1" noChangeAspect="1"/>
          </p:cNvPicPr>
          <p:nvPr>
            <p:ph idx="1"/>
          </p:nvPr>
        </p:nvPicPr>
        <p:blipFill>
          <a:blip r:embed="rId2"/>
          <a:stretch>
            <a:fillRect/>
          </a:stretch>
        </p:blipFill>
        <p:spPr>
          <a:xfrm>
            <a:off x="1300956" y="1449709"/>
            <a:ext cx="9590088" cy="3790003"/>
          </a:xfrm>
          <a:prstGeom prst="rect">
            <a:avLst/>
          </a:prstGeom>
        </p:spPr>
      </p:pic>
      <p:sp>
        <p:nvSpPr>
          <p:cNvPr id="5" name="Espace réservé du texte 2">
            <a:extLst>
              <a:ext uri="{FF2B5EF4-FFF2-40B4-BE49-F238E27FC236}">
                <a16:creationId xmlns:a16="http://schemas.microsoft.com/office/drawing/2014/main" id="{B70B60A4-0829-1E4D-8255-4737AE3FDD75}"/>
              </a:ext>
            </a:extLst>
          </p:cNvPr>
          <p:cNvSpPr txBox="1">
            <a:spLocks/>
          </p:cNvSpPr>
          <p:nvPr/>
        </p:nvSpPr>
        <p:spPr>
          <a:xfrm>
            <a:off x="845818" y="5511161"/>
            <a:ext cx="10698481" cy="860400"/>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fr-FR" sz="2400" b="1" dirty="0"/>
              <a:t>The film </a:t>
            </a:r>
            <a:r>
              <a:rPr lang="fr-FR" sz="2400" b="1" dirty="0" err="1"/>
              <a:t>is</a:t>
            </a:r>
            <a:r>
              <a:rPr lang="fr-FR" sz="2400" b="1" dirty="0"/>
              <a:t> set in 2072 in </a:t>
            </a:r>
            <a:r>
              <a:rPr lang="fr-FR" sz="2400" b="1" dirty="0" err="1"/>
              <a:t>Libria</a:t>
            </a:r>
            <a:r>
              <a:rPr lang="fr-FR" sz="2400" b="1" dirty="0"/>
              <a:t>, a city-state </a:t>
            </a:r>
            <a:r>
              <a:rPr lang="fr-FR" sz="2400" b="1" dirty="0" err="1"/>
              <a:t>established</a:t>
            </a:r>
            <a:r>
              <a:rPr lang="fr-FR" sz="2400" b="1" dirty="0"/>
              <a:t> by the </a:t>
            </a:r>
            <a:r>
              <a:rPr lang="fr-FR" sz="2400" b="1" dirty="0" err="1"/>
              <a:t>survivors</a:t>
            </a:r>
            <a:r>
              <a:rPr lang="fr-FR" sz="2400" b="1" dirty="0"/>
              <a:t> of WWIII</a:t>
            </a:r>
          </a:p>
        </p:txBody>
      </p:sp>
      <p:sp>
        <p:nvSpPr>
          <p:cNvPr id="6" name="Espace réservé du texte 2">
            <a:extLst>
              <a:ext uri="{FF2B5EF4-FFF2-40B4-BE49-F238E27FC236}">
                <a16:creationId xmlns:a16="http://schemas.microsoft.com/office/drawing/2014/main" id="{0CB00442-5777-AA4F-A206-14CAE4F933DD}"/>
              </a:ext>
            </a:extLst>
          </p:cNvPr>
          <p:cNvSpPr txBox="1">
            <a:spLocks/>
          </p:cNvSpPr>
          <p:nvPr/>
        </p:nvSpPr>
        <p:spPr>
          <a:xfrm>
            <a:off x="746759" y="317860"/>
            <a:ext cx="10698481" cy="860400"/>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fr-FR" sz="2400" b="1" dirty="0"/>
              <a:t>EQUILIBRIUM</a:t>
            </a:r>
          </a:p>
        </p:txBody>
      </p:sp>
    </p:spTree>
    <p:extLst>
      <p:ext uri="{BB962C8B-B14F-4D97-AF65-F5344CB8AC3E}">
        <p14:creationId xmlns:p14="http://schemas.microsoft.com/office/powerpoint/2010/main" val="160918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067BB1-DCDC-AC49-877E-7311150D18D8}"/>
              </a:ext>
            </a:extLst>
          </p:cNvPr>
          <p:cNvSpPr>
            <a:spLocks noGrp="1"/>
          </p:cNvSpPr>
          <p:nvPr>
            <p:ph type="title"/>
          </p:nvPr>
        </p:nvSpPr>
        <p:spPr>
          <a:xfrm>
            <a:off x="1030287" y="172279"/>
            <a:ext cx="10131425" cy="1456267"/>
          </a:xfrm>
        </p:spPr>
        <p:txBody>
          <a:bodyPr/>
          <a:lstStyle/>
          <a:p>
            <a:r>
              <a:rPr lang="fr-FR" u="sng" dirty="0" err="1"/>
              <a:t>Listen</a:t>
            </a:r>
            <a:r>
              <a:rPr lang="fr-FR" u="sng" dirty="0"/>
              <a:t> to the </a:t>
            </a:r>
            <a:r>
              <a:rPr lang="fr-FR" u="sng" dirty="0" err="1"/>
              <a:t>soundtrack of the extract</a:t>
            </a:r>
            <a:endParaRPr lang="fr-FR" u="sng" dirty="0"/>
          </a:p>
        </p:txBody>
      </p:sp>
      <p:sp>
        <p:nvSpPr>
          <p:cNvPr id="3" name="Espace réservé du contenu 2">
            <a:extLst>
              <a:ext uri="{FF2B5EF4-FFF2-40B4-BE49-F238E27FC236}">
                <a16:creationId xmlns:a16="http://schemas.microsoft.com/office/drawing/2014/main" id="{C24014E8-B2EE-574F-9FCF-897D7E907FAE}"/>
              </a:ext>
            </a:extLst>
          </p:cNvPr>
          <p:cNvSpPr>
            <a:spLocks noGrp="1"/>
          </p:cNvSpPr>
          <p:nvPr>
            <p:ph idx="1"/>
          </p:nvPr>
        </p:nvSpPr>
        <p:spPr>
          <a:xfrm>
            <a:off x="467141" y="2180720"/>
            <a:ext cx="10131425" cy="3649133"/>
          </a:xfrm>
        </p:spPr>
        <p:txBody>
          <a:bodyPr>
            <a:normAutofit fontScale="92500" lnSpcReduction="20000"/>
          </a:bodyPr>
          <a:lstStyle/>
          <a:p>
            <a:pPr marL="0" indent="0">
              <a:buNone/>
            </a:pPr>
            <a:r>
              <a:rPr lang="fr-FR" sz="2600" b="1" u="sng" dirty="0"/>
              <a:t>PART 1 (jusqu'à 1 minute 05)</a:t>
            </a:r>
          </a:p>
          <a:p>
            <a:pPr marL="0" indent="0">
              <a:buNone/>
            </a:pPr>
            <a:endParaRPr lang="fr-FR" sz="2600" b="1" u="sng" dirty="0"/>
          </a:p>
          <a:p>
            <a:r>
              <a:rPr lang="fr-FR" sz="2600" dirty="0" err="1"/>
              <a:t>What</a:t>
            </a:r>
            <a:r>
              <a:rPr lang="fr-FR" sz="2600" dirty="0"/>
              <a:t> are the </a:t>
            </a:r>
            <a:r>
              <a:rPr lang="fr-FR" sz="2600" dirty="0" err="1"/>
              <a:t>problems/the symptoms</a:t>
            </a:r>
            <a:r>
              <a:rPr lang="fr-FR" sz="2600" dirty="0"/>
              <a:t>?</a:t>
            </a:r>
          </a:p>
          <a:p>
            <a:r>
              <a:rPr lang="fr-FR" sz="2600" dirty="0" err="1"/>
              <a:t>What</a:t>
            </a:r>
            <a:r>
              <a:rPr lang="fr-FR" sz="2600" dirty="0"/>
              <a:t> </a:t>
            </a:r>
            <a:r>
              <a:rPr lang="fr-FR" sz="2600" dirty="0" err="1"/>
              <a:t>is</a:t>
            </a:r>
            <a:r>
              <a:rPr lang="fr-FR" sz="2600" dirty="0"/>
              <a:t> </a:t>
            </a:r>
            <a:r>
              <a:rPr lang="fr-FR" sz="2600" dirty="0" err="1"/>
              <a:t>forbidden</a:t>
            </a:r>
            <a:r>
              <a:rPr lang="fr-FR" sz="2600" dirty="0"/>
              <a:t> in </a:t>
            </a:r>
            <a:r>
              <a:rPr lang="fr-FR" sz="2600" dirty="0" err="1"/>
              <a:t>that</a:t>
            </a:r>
            <a:r>
              <a:rPr lang="fr-FR" sz="2600" dirty="0"/>
              <a:t> society ? </a:t>
            </a:r>
          </a:p>
          <a:p>
            <a:endParaRPr lang="fr-FR" sz="2600" dirty="0"/>
          </a:p>
          <a:p>
            <a:pPr marL="0" indent="0">
              <a:buNone/>
            </a:pPr>
            <a:r>
              <a:rPr lang="fr-FR" sz="2600" b="1" u="sng" dirty="0"/>
              <a:t>PART 2 (à partir d'1 minute 05)</a:t>
            </a:r>
          </a:p>
          <a:p>
            <a:pPr marL="0" indent="0">
              <a:buNone/>
            </a:pPr>
            <a:endParaRPr lang="fr-FR" sz="2600" dirty="0"/>
          </a:p>
          <a:p>
            <a:r>
              <a:rPr lang="fr-FR" sz="2600" dirty="0" err="1"/>
              <a:t>What</a:t>
            </a:r>
            <a:r>
              <a:rPr lang="fr-FR" sz="2600" dirty="0"/>
              <a:t> is the solution to the problem?</a:t>
            </a:r>
          </a:p>
          <a:p>
            <a:r>
              <a:rPr lang="fr-FR" sz="2600" dirty="0"/>
              <a:t>What are the consequences of this solution? </a:t>
            </a:r>
            <a:endParaRPr lang="fr-FR" sz="2800" dirty="0"/>
          </a:p>
          <a:p>
            <a:endParaRPr lang="fr-FR" sz="2600" dirty="0"/>
          </a:p>
          <a:p>
            <a:endParaRPr lang="fr-FR" sz="2600" dirty="0"/>
          </a:p>
          <a:p>
            <a:endParaRPr lang="fr-FR" dirty="0"/>
          </a:p>
        </p:txBody>
      </p:sp>
      <p:pic>
        <p:nvPicPr>
          <p:cNvPr id="4" name="Equilibrium.m4a" descr="Equilibrium.m4a">
            <a:hlinkClick r:id="" action="ppaction://media"/>
            <a:extLst>
              <a:ext uri="{FF2B5EF4-FFF2-40B4-BE49-F238E27FC236}">
                <a16:creationId xmlns:a16="http://schemas.microsoft.com/office/drawing/2014/main" id="{BFA4EFD0-D5F6-E242-982A-55ECBD6DB74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61201" y="4632739"/>
            <a:ext cx="812800" cy="812800"/>
          </a:xfrm>
          <a:prstGeom prst="rect">
            <a:avLst/>
          </a:prstGeom>
        </p:spPr>
      </p:pic>
    </p:spTree>
    <p:extLst>
      <p:ext uri="{BB962C8B-B14F-4D97-AF65-F5344CB8AC3E}">
        <p14:creationId xmlns:p14="http://schemas.microsoft.com/office/powerpoint/2010/main" val="30358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6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57352-47ED-2A4C-9E89-F9D68FFDD765}"/>
              </a:ext>
            </a:extLst>
          </p:cNvPr>
          <p:cNvSpPr>
            <a:spLocks noGrp="1"/>
          </p:cNvSpPr>
          <p:nvPr>
            <p:ph type="title"/>
          </p:nvPr>
        </p:nvSpPr>
        <p:spPr/>
        <p:txBody>
          <a:bodyPr>
            <a:normAutofit fontScale="90000"/>
          </a:bodyPr>
          <a:lstStyle/>
          <a:p>
            <a:r>
              <a:rPr lang="fr-FR" b="1" u="sng" dirty="0"/>
              <a:t>2 minutes</a:t>
            </a:r>
            <a:br>
              <a:rPr lang="fr-FR" dirty="0"/>
            </a:br>
            <a:br>
              <a:rPr lang="fr-FR" dirty="0"/>
            </a:br>
            <a:r>
              <a:rPr lang="fr-FR" dirty="0" err="1"/>
              <a:t>write</a:t>
            </a:r>
            <a:r>
              <a:rPr lang="fr-FR" dirty="0"/>
              <a:t> down </a:t>
            </a:r>
            <a:r>
              <a:rPr lang="fr-FR" dirty="0" err="1"/>
              <a:t>What</a:t>
            </a:r>
            <a:r>
              <a:rPr lang="fr-FR" dirty="0"/>
              <a:t> </a:t>
            </a:r>
            <a:r>
              <a:rPr lang="fr-FR" dirty="0" err="1"/>
              <a:t>is</a:t>
            </a:r>
            <a:r>
              <a:rPr lang="fr-FR" dirty="0"/>
              <a:t> </a:t>
            </a:r>
            <a:r>
              <a:rPr lang="fr-FR" dirty="0" err="1"/>
              <a:t>forbidden</a:t>
            </a:r>
            <a:r>
              <a:rPr lang="fr-FR" dirty="0"/>
              <a:t>? </a:t>
            </a:r>
            <a:r>
              <a:rPr lang="fr-FR" dirty="0" err="1"/>
              <a:t>What</a:t>
            </a:r>
            <a:r>
              <a:rPr lang="fr-FR" dirty="0"/>
              <a:t> </a:t>
            </a:r>
            <a:r>
              <a:rPr lang="fr-FR" dirty="0" err="1"/>
              <a:t>is</a:t>
            </a:r>
            <a:r>
              <a:rPr lang="fr-FR" dirty="0"/>
              <a:t> </a:t>
            </a:r>
            <a:r>
              <a:rPr lang="fr-FR" dirty="0" err="1"/>
              <a:t>allowed</a:t>
            </a:r>
            <a:r>
              <a:rPr lang="fr-FR" dirty="0"/>
              <a:t>?</a:t>
            </a:r>
            <a:br>
              <a:rPr lang="fr-FR" dirty="0"/>
            </a:br>
            <a:r>
              <a:rPr lang="fr-FR" dirty="0"/>
              <a:t>(ce qui est interdit/ Ce qui est autorisé)</a:t>
            </a:r>
          </a:p>
        </p:txBody>
      </p:sp>
      <p:sp>
        <p:nvSpPr>
          <p:cNvPr id="3" name="Espace réservé du contenu 2">
            <a:extLst>
              <a:ext uri="{FF2B5EF4-FFF2-40B4-BE49-F238E27FC236}">
                <a16:creationId xmlns:a16="http://schemas.microsoft.com/office/drawing/2014/main" id="{C5B4609B-1760-3A47-9D4A-951EC6C32724}"/>
              </a:ext>
            </a:extLst>
          </p:cNvPr>
          <p:cNvSpPr>
            <a:spLocks noGrp="1"/>
          </p:cNvSpPr>
          <p:nvPr>
            <p:ph idx="1"/>
          </p:nvPr>
        </p:nvSpPr>
        <p:spPr/>
        <p:txBody>
          <a:bodyPr>
            <a:normAutofit/>
          </a:bodyPr>
          <a:lstStyle/>
          <a:p>
            <a:r>
              <a:rPr lang="fr-FR" sz="3200" dirty="0"/>
              <a:t>In the city of </a:t>
            </a:r>
            <a:r>
              <a:rPr lang="fr-FR" sz="3200" dirty="0" err="1"/>
              <a:t>Libria</a:t>
            </a:r>
            <a:r>
              <a:rPr lang="fr-FR" sz="3200" dirty="0"/>
              <a:t>, </a:t>
            </a:r>
            <a:r>
              <a:rPr lang="fr-FR" sz="3200" dirty="0" err="1"/>
              <a:t>it</a:t>
            </a:r>
            <a:r>
              <a:rPr lang="fr-FR" sz="3200" dirty="0"/>
              <a:t> </a:t>
            </a:r>
            <a:r>
              <a:rPr lang="fr-FR" sz="3200" dirty="0" err="1"/>
              <a:t>is</a:t>
            </a:r>
            <a:r>
              <a:rPr lang="fr-FR" sz="3200" dirty="0"/>
              <a:t> </a:t>
            </a:r>
            <a:r>
              <a:rPr lang="fr-FR" sz="3200" dirty="0" err="1"/>
              <a:t>allowed</a:t>
            </a:r>
            <a:r>
              <a:rPr lang="fr-FR" sz="3200" dirty="0"/>
              <a:t> to…</a:t>
            </a:r>
          </a:p>
          <a:p>
            <a:r>
              <a:rPr lang="fr-FR" sz="3200" dirty="0"/>
              <a:t>It </a:t>
            </a:r>
            <a:r>
              <a:rPr lang="fr-FR" sz="3200" dirty="0" err="1"/>
              <a:t>is</a:t>
            </a:r>
            <a:r>
              <a:rPr lang="fr-FR" sz="3200" dirty="0"/>
              <a:t> </a:t>
            </a:r>
            <a:r>
              <a:rPr lang="fr-FR" sz="3200" dirty="0" err="1"/>
              <a:t>forbidden</a:t>
            </a:r>
            <a:r>
              <a:rPr lang="fr-FR" sz="3200" dirty="0"/>
              <a:t> to… </a:t>
            </a:r>
          </a:p>
        </p:txBody>
      </p:sp>
    </p:spTree>
    <p:extLst>
      <p:ext uri="{BB962C8B-B14F-4D97-AF65-F5344CB8AC3E}">
        <p14:creationId xmlns:p14="http://schemas.microsoft.com/office/powerpoint/2010/main" val="136233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E0FFB-4F3C-AA4C-A25C-5C83DD717517}"/>
              </a:ext>
            </a:extLst>
          </p:cNvPr>
          <p:cNvSpPr>
            <a:spLocks noGrp="1"/>
          </p:cNvSpPr>
          <p:nvPr>
            <p:ph type="title"/>
          </p:nvPr>
        </p:nvSpPr>
        <p:spPr/>
        <p:txBody>
          <a:bodyPr/>
          <a:lstStyle/>
          <a:p>
            <a:r>
              <a:rPr lang="fr-FR" b="1" u="sng" dirty="0" err="1"/>
              <a:t>Correction: Libria</a:t>
            </a:r>
            <a:endParaRPr lang="fr-FR" b="1" u="sng" dirty="0"/>
          </a:p>
        </p:txBody>
      </p:sp>
      <p:sp>
        <p:nvSpPr>
          <p:cNvPr id="3" name="Espace réservé du contenu 2">
            <a:extLst>
              <a:ext uri="{FF2B5EF4-FFF2-40B4-BE49-F238E27FC236}">
                <a16:creationId xmlns:a16="http://schemas.microsoft.com/office/drawing/2014/main" id="{EE7D8038-BF4D-5F4B-A0B0-DB6E9F1829D7}"/>
              </a:ext>
            </a:extLst>
          </p:cNvPr>
          <p:cNvSpPr>
            <a:spLocks noGrp="1"/>
          </p:cNvSpPr>
          <p:nvPr>
            <p:ph idx="1"/>
          </p:nvPr>
        </p:nvSpPr>
        <p:spPr/>
        <p:txBody>
          <a:bodyPr/>
          <a:lstStyle/>
          <a:p>
            <a:pPr marL="0" indent="0">
              <a:buNone/>
            </a:pPr>
            <a:r>
              <a:rPr lang="fr-FR" sz="2400"/>
              <a:t>In the city-state of Libria: </a:t>
            </a:r>
          </a:p>
          <a:p>
            <a:pPr marL="0" indent="0">
              <a:buNone/>
            </a:pPr>
            <a:endParaRPr lang="fr-FR" sz="2400"/>
          </a:p>
          <a:p>
            <a:pPr marL="0" indent="0" algn="just">
              <a:buNone/>
            </a:pPr>
            <a:r>
              <a:rPr lang="fr-FR" sz="2400"/>
              <a:t>*It is forbidden to feel emotions / It is forbidden to read books / It is forbidden to watch movies</a:t>
            </a:r>
          </a:p>
          <a:p>
            <a:pPr marL="0" indent="0" algn="just">
              <a:buNone/>
            </a:pPr>
            <a:r>
              <a:rPr lang="fr-FR" sz="2400"/>
              <a:t>* You are not allowed to listen to music / People are not allowed to have feelings, such as hate, love, anger, rage, happiness... </a:t>
            </a:r>
          </a:p>
          <a:p>
            <a:endParaRPr lang="fr-FR" dirty="0"/>
          </a:p>
        </p:txBody>
      </p:sp>
    </p:spTree>
    <p:extLst>
      <p:ext uri="{BB962C8B-B14F-4D97-AF65-F5344CB8AC3E}">
        <p14:creationId xmlns:p14="http://schemas.microsoft.com/office/powerpoint/2010/main" val="2300706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Céleste</Template>
  <TotalTime>103</TotalTime>
  <Words>716</Words>
  <Application>Microsoft Macintosh PowerPoint</Application>
  <PresentationFormat>Grand écran</PresentationFormat>
  <Paragraphs>49</Paragraphs>
  <Slides>12</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Céleste</vt:lpstr>
      <vt:lpstr>Dystopia : Course 2 </vt:lpstr>
      <vt:lpstr>Out loud 2 minutes: what is a Dystopia ? </vt:lpstr>
      <vt:lpstr>Watch the 2 trailers. Do they correspond to what we said about dystopia?  </vt:lpstr>
      <vt:lpstr>Divergent trailer = on the blog</vt:lpstr>
      <vt:lpstr>correction</vt:lpstr>
      <vt:lpstr>Présentation PowerPoint</vt:lpstr>
      <vt:lpstr>Listen to the soundtrack of the extract</vt:lpstr>
      <vt:lpstr>2 minutes  write down What is forbidden? What is allowed? (ce qui est interdit/ Ce qui est autorisé)</vt:lpstr>
      <vt:lpstr>Correction: Libria</vt:lpstr>
      <vt:lpstr>Présentation PowerPoint</vt:lpstr>
      <vt:lpstr>Correction: pitch for the film equilibrium</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Dystopia ? </dc:title>
  <dc:creator>Sophie Maetz</dc:creator>
  <cp:lastModifiedBy>Sophie Maetz</cp:lastModifiedBy>
  <cp:revision>26</cp:revision>
  <dcterms:created xsi:type="dcterms:W3CDTF">2020-03-09T09:15:58Z</dcterms:created>
  <dcterms:modified xsi:type="dcterms:W3CDTF">2020-03-17T22:02:42Z</dcterms:modified>
</cp:coreProperties>
</file>