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67" r:id="rId2"/>
    <p:sldId id="259" r:id="rId3"/>
    <p:sldId id="257" r:id="rId4"/>
    <p:sldId id="258" r:id="rId5"/>
    <p:sldId id="270" r:id="rId6"/>
    <p:sldId id="261" r:id="rId7"/>
    <p:sldId id="268" r:id="rId8"/>
    <p:sldId id="262" r:id="rId9"/>
    <p:sldId id="272" r:id="rId10"/>
    <p:sldId id="275" r:id="rId11"/>
    <p:sldId id="274" r:id="rId12"/>
    <p:sldId id="264" r:id="rId13"/>
    <p:sldId id="27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/>
    <p:restoredTop sz="95814"/>
  </p:normalViewPr>
  <p:slideViewPr>
    <p:cSldViewPr snapToGrid="0" snapToObjects="1">
      <p:cViewPr varScale="1">
        <p:scale>
          <a:sx n="87" d="100"/>
          <a:sy n="87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40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71A0-2A35-614B-A2F5-30B8C4BB8765}" type="datetimeFigureOut">
              <a:rPr lang="fr-FR" smtClean="0"/>
              <a:t>16/03/2020</a:t>
            </a:fld>
            <a:endParaRPr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C5648-41DC-6045-ADE9-4EBF296C98E1}" type="slidenum">
              <a:rPr lang="fr-FR" smtClean="0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43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C5648-41DC-6045-ADE9-4EBF296C98E1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37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C5648-41DC-6045-ADE9-4EBF296C98E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51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C5648-41DC-6045-ADE9-4EBF296C98E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34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guee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C81AF4-9151-C14B-A459-F959C5C3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Fonctionnement de la classe en ligne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053189-6995-874E-A817-2A105CCFD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1 PowerPoint = un cours d’une heure </a:t>
            </a:r>
            <a:r>
              <a:rPr lang="fr-FR" sz="2800" dirty="0">
                <a:sym typeface="Wingdings" pitchFamily="2" charset="2"/>
              </a:rPr>
              <a:t> 3 powerpoints/semaine</a:t>
            </a:r>
          </a:p>
          <a:p>
            <a:r>
              <a:rPr lang="fr-FR" sz="2800" dirty="0">
                <a:sym typeface="Wingdings" pitchFamily="2" charset="2"/>
              </a:rPr>
              <a:t>Devoirs, documents = </a:t>
            </a:r>
            <a:r>
              <a:rPr lang="fr-FR" sz="2800" u="sng" dirty="0">
                <a:sym typeface="Wingdings" pitchFamily="2" charset="2"/>
              </a:rPr>
              <a:t>OZE</a:t>
            </a:r>
          </a:p>
          <a:p>
            <a:r>
              <a:rPr lang="fr-FR" sz="2800" dirty="0">
                <a:sym typeface="Wingdings" pitchFamily="2" charset="2"/>
              </a:rPr>
              <a:t>Devoirs à rendre = environ 1/semaine (oral ou écrit)</a:t>
            </a:r>
          </a:p>
          <a:p>
            <a:r>
              <a:rPr lang="fr-FR" sz="2800" dirty="0">
                <a:sym typeface="Wingdings" pitchFamily="2" charset="2"/>
              </a:rPr>
              <a:t>Séquence du manuel d’anglais (possibilité de travailler sans l'ordinateur/tablette/smartphone)</a:t>
            </a:r>
          </a:p>
          <a:p>
            <a:r>
              <a:rPr lang="fr-FR" sz="2800" dirty="0">
                <a:sym typeface="Wingdings" pitchFamily="2" charset="2"/>
              </a:rPr>
              <a:t>Questions = </a:t>
            </a:r>
            <a:r>
              <a:rPr lang="fr-FR" sz="2800" u="sng" dirty="0">
                <a:sym typeface="Wingdings" pitchFamily="2" charset="2"/>
              </a:rPr>
              <a:t>OZE</a:t>
            </a:r>
            <a:endParaRPr lang="fr-FR" sz="2800" u="sng" dirty="0"/>
          </a:p>
        </p:txBody>
      </p:sp>
    </p:spTree>
    <p:extLst>
      <p:ext uri="{BB962C8B-B14F-4D97-AF65-F5344CB8AC3E}">
        <p14:creationId xmlns:p14="http://schemas.microsoft.com/office/powerpoint/2010/main" val="403257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FB90F-B19A-D343-B0A0-7B65A0D7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1" y="-123831"/>
            <a:ext cx="11626969" cy="1456267"/>
          </a:xfrm>
        </p:spPr>
        <p:txBody>
          <a:bodyPr/>
          <a:lstStyle/>
          <a:p>
            <a:r>
              <a:rPr lang="fr-FR" b="1" u="sng"/>
              <a:t>Listen to the second part of the audio and complte the table: "definition of dystopia"</a:t>
            </a:r>
            <a:endParaRPr lang="fr-FR" u="sng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87A46FE-194F-A64D-BD16-51E99C0E9C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596290"/>
              </p:ext>
            </p:extLst>
          </p:nvPr>
        </p:nvGraphicFramePr>
        <p:xfrm>
          <a:off x="823254" y="2001520"/>
          <a:ext cx="1013142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142">
                  <a:extLst>
                    <a:ext uri="{9D8B030D-6E8A-4147-A177-3AD203B41FA5}">
                      <a16:colId xmlns:a16="http://schemas.microsoft.com/office/drawing/2014/main" val="2922259420"/>
                    </a:ext>
                  </a:extLst>
                </a:gridCol>
                <a:gridCol w="2286668">
                  <a:extLst>
                    <a:ext uri="{9D8B030D-6E8A-4147-A177-3AD203B41FA5}">
                      <a16:colId xmlns:a16="http://schemas.microsoft.com/office/drawing/2014/main" val="4178755755"/>
                    </a:ext>
                  </a:extLst>
                </a:gridCol>
                <a:gridCol w="4467616">
                  <a:extLst>
                    <a:ext uri="{9D8B030D-6E8A-4147-A177-3AD203B41FA5}">
                      <a16:colId xmlns:a16="http://schemas.microsoft.com/office/drawing/2014/main" val="3125848209"/>
                    </a:ext>
                  </a:extLst>
                </a:gridCol>
              </a:tblGrid>
              <a:tr h="446072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Utopia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Dystopia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16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000" b="1">
                          <a:solidFill>
                            <a:schemeClr val="tx1"/>
                          </a:solidFill>
                        </a:rPr>
                        <a:t>Definition of dystopia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88336"/>
                  </a:ext>
                </a:extLst>
              </a:tr>
            </a:tbl>
          </a:graphicData>
        </a:graphic>
      </p:graphicFrame>
      <p:pic>
        <p:nvPicPr>
          <p:cNvPr id="5" name="e4english_3e_u4_piste_065.mp3" descr="e4english_3e_u4_piste_065.mp3">
            <a:hlinkClick r:id="" action="ppaction://media"/>
            <a:extLst>
              <a:ext uri="{FF2B5EF4-FFF2-40B4-BE49-F238E27FC236}">
                <a16:creationId xmlns:a16="http://schemas.microsoft.com/office/drawing/2014/main" id="{AF1328D7-A3BD-0040-ADCB-B653400E39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2567" y="47127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FB90F-B19A-D343-B0A0-7B65A0D7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1" y="-345057"/>
            <a:ext cx="10131425" cy="1456267"/>
          </a:xfrm>
        </p:spPr>
        <p:txBody>
          <a:bodyPr/>
          <a:lstStyle/>
          <a:p>
            <a:r>
              <a:rPr lang="fr-FR" u="sng"/>
              <a:t>correction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87A46FE-194F-A64D-BD16-51E99C0E9C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3254" y="746760"/>
          <a:ext cx="10131426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142">
                  <a:extLst>
                    <a:ext uri="{9D8B030D-6E8A-4147-A177-3AD203B41FA5}">
                      <a16:colId xmlns:a16="http://schemas.microsoft.com/office/drawing/2014/main" val="2922259420"/>
                    </a:ext>
                  </a:extLst>
                </a:gridCol>
                <a:gridCol w="2286668">
                  <a:extLst>
                    <a:ext uri="{9D8B030D-6E8A-4147-A177-3AD203B41FA5}">
                      <a16:colId xmlns:a16="http://schemas.microsoft.com/office/drawing/2014/main" val="4178755755"/>
                    </a:ext>
                  </a:extLst>
                </a:gridCol>
                <a:gridCol w="4467616">
                  <a:extLst>
                    <a:ext uri="{9D8B030D-6E8A-4147-A177-3AD203B41FA5}">
                      <a16:colId xmlns:a16="http://schemas.microsoft.com/office/drawing/2014/main" val="3125848209"/>
                    </a:ext>
                  </a:extLst>
                </a:gridCol>
              </a:tblGrid>
              <a:tr h="446072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Utopia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Dystopia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16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000" b="1">
                          <a:solidFill>
                            <a:schemeClr val="tx1"/>
                          </a:solidFill>
                        </a:rPr>
                        <a:t>Words that are common to both definitions </a:t>
                      </a:r>
                    </a:p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Opposite / antithesis / anti-idea / opposing idea / reversing idea of the concept</a:t>
                      </a:r>
                      <a:endParaRPr lang="fr-FR" u="sn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982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000" b="1">
                          <a:solidFill>
                            <a:schemeClr val="tx1"/>
                          </a:solidFill>
                        </a:rPr>
                        <a:t>Words or expressions in link with utopia or dystopia </a:t>
                      </a:r>
                    </a:p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Ideal</a:t>
                      </a:r>
                      <a:b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Perfect society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want to go 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of society </a:t>
                      </a:r>
                      <a:endParaRPr lang="fr-FR"/>
                    </a:p>
                    <a:p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</a:t>
                      </a:r>
                      <a:b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Oppressive</a:t>
                      </a:r>
                      <a:b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want to escape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Worst of society</a:t>
                      </a:r>
                      <a:b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Derive from our society 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60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000" b="1">
                          <a:solidFill>
                            <a:schemeClr val="tx1"/>
                          </a:solidFill>
                        </a:rPr>
                        <a:t>Definition of dystopia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Post-apocalyptic (= after the apocalypse, after something big and bad has happened → people are struggling to survive) </a:t>
                      </a:r>
                      <a:endParaRPr lang="fr-FR"/>
                    </a:p>
                    <a:p>
                      <a:r>
                        <a:rPr lang="fr-FR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Derives from our society: we could end up there, it is a potential, a possibility, a risk if we make mistakes </a:t>
                      </a:r>
                      <a:endParaRPr lang="fr-FR"/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88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40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9E5BED-5045-534B-8B45-A142D591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err="1"/>
              <a:t>2 minutes: write </a:t>
            </a:r>
            <a:r>
              <a:rPr lang="fr-FR" b="1" u="sng" err="1">
                <a:sym typeface="Wingdings" pitchFamily="2" charset="2"/>
              </a:rPr>
              <a:t> </a:t>
            </a:r>
            <a:r>
              <a:rPr lang="fr-FR" b="1" u="sng" err="1"/>
              <a:t>What</a:t>
            </a:r>
            <a:r>
              <a:rPr lang="fr-FR" b="1" u="sng"/>
              <a:t> </a:t>
            </a:r>
            <a:r>
              <a:rPr lang="fr-FR" b="1" u="sng" err="1"/>
              <a:t>is</a:t>
            </a:r>
            <a:r>
              <a:rPr lang="fr-FR" b="1" u="sng"/>
              <a:t> </a:t>
            </a:r>
            <a:r>
              <a:rPr lang="fr-FR" b="1" u="sng" err="1"/>
              <a:t>dystopia</a:t>
            </a:r>
            <a:r>
              <a:rPr lang="fr-FR" b="1" u="sng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909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97461-32E0-CE42-A4AA-D12FBB9E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/>
              <a:t>Correction: a definition of Dystopia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448DA4-A2FD-7249-9169-CB9A6B6B4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3200"/>
              <a:t>A dystopia is a horrible world that derives from our world but is worse. It is bad and oppressive. People want to escape. </a:t>
            </a:r>
            <a:endParaRPr lang="fr-FR" sz="48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08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8C8D9-A910-CD4A-96E8-AB8C6BE1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8792"/>
            <a:ext cx="10131425" cy="1167442"/>
          </a:xfrm>
        </p:spPr>
        <p:txBody>
          <a:bodyPr/>
          <a:lstStyle/>
          <a:p>
            <a:r>
              <a:rPr lang="fr-FR" b="1" u="sng"/>
              <a:t>Homework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B9B089-1F59-EC4A-9509-0A6A278D5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/>
              <a:t>*Underline all the new words in course 1 and find their definition on </a:t>
            </a:r>
            <a:r>
              <a:rPr lang="fr-FR" sz="3200" b="1">
                <a:hlinkClick r:id="rId2"/>
              </a:rPr>
              <a:t>https://www.linguee.fr/</a:t>
            </a:r>
            <a:endParaRPr lang="fr-FR" sz="3200" b="1"/>
          </a:p>
          <a:p>
            <a:pPr marL="0" indent="0">
              <a:buNone/>
            </a:pPr>
            <a:endParaRPr lang="fr-FR" sz="3200" b="1"/>
          </a:p>
          <a:p>
            <a:pPr marL="0" indent="0">
              <a:buNone/>
            </a:pPr>
            <a:r>
              <a:rPr lang="fr-FR" sz="3200" b="1" err="1"/>
              <a:t>*Learn the lesson and the new vocabulary</a:t>
            </a:r>
          </a:p>
          <a:p>
            <a:pPr marL="0" indent="0">
              <a:buNone/>
            </a:pPr>
            <a:endParaRPr lang="fr-FR" sz="3200" b="1"/>
          </a:p>
          <a:p>
            <a:pPr marL="0" indent="0">
              <a:buNone/>
            </a:pPr>
            <a:r>
              <a:rPr lang="fr-FR" sz="3200" b="1"/>
              <a:t>*Good luck </a:t>
            </a:r>
            <a:r>
              <a:rPr lang="fr-FR" sz="3200" b="1">
                <a:sym typeface="Wingdings" pitchFamily="2" charset="2"/>
              </a:rPr>
              <a:t></a:t>
            </a:r>
            <a:endParaRPr lang="fr-FR" sz="3200" b="1"/>
          </a:p>
        </p:txBody>
      </p:sp>
    </p:spTree>
    <p:extLst>
      <p:ext uri="{BB962C8B-B14F-4D97-AF65-F5344CB8AC3E}">
        <p14:creationId xmlns:p14="http://schemas.microsoft.com/office/powerpoint/2010/main" val="34590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F0527-7A76-074A-AC29-5A9B0A27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u="sng" dirty="0"/>
              <a:t>2 minutes : </a:t>
            </a:r>
            <a:r>
              <a:rPr lang="fr-FR" b="1" u="sng" dirty="0" err="1"/>
              <a:t>Describe the pictures</a:t>
            </a:r>
            <a:r>
              <a:rPr lang="fr-FR" b="1" u="sng"/>
              <a:t>  (out </a:t>
            </a:r>
            <a:r>
              <a:rPr lang="fr-FR" b="1" u="sng" err="1"/>
              <a:t>loud</a:t>
            </a:r>
            <a:r>
              <a:rPr lang="fr-FR" b="1" u="sng"/>
              <a:t> </a:t>
            </a:r>
            <a:r>
              <a:rPr lang="fr-FR" b="1" u="sng">
                <a:sym typeface="Wingdings" pitchFamily="2" charset="2"/>
              </a:rPr>
              <a:t> à haute voix)</a:t>
            </a:r>
            <a:br>
              <a:rPr lang="fr-FR" b="1" u="sng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9A071B-ADD6-F340-910F-20F1BD0B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99267"/>
            <a:ext cx="10131425" cy="3649133"/>
          </a:xfrm>
        </p:spPr>
        <p:txBody>
          <a:bodyPr>
            <a:normAutofit/>
          </a:bodyPr>
          <a:lstStyle/>
          <a:p>
            <a:r>
              <a:rPr lang="fr-FR" sz="3200" err="1"/>
              <a:t>What</a:t>
            </a:r>
            <a:r>
              <a:rPr lang="fr-FR" sz="3200"/>
              <a:t> do </a:t>
            </a:r>
            <a:r>
              <a:rPr lang="fr-FR" sz="3200" err="1"/>
              <a:t>you</a:t>
            </a:r>
            <a:r>
              <a:rPr lang="fr-FR" sz="3200"/>
              <a:t> </a:t>
            </a:r>
            <a:r>
              <a:rPr lang="fr-FR" sz="3200" err="1"/>
              <a:t>see</a:t>
            </a:r>
            <a:r>
              <a:rPr lang="fr-FR" sz="3200"/>
              <a:t> on the poster</a:t>
            </a:r>
          </a:p>
          <a:p>
            <a:r>
              <a:rPr lang="fr-FR" sz="3200" err="1"/>
              <a:t>Who</a:t>
            </a:r>
            <a:r>
              <a:rPr lang="fr-FR" sz="3200"/>
              <a:t> are the people</a:t>
            </a:r>
          </a:p>
          <a:p>
            <a:r>
              <a:rPr lang="fr-FR" sz="3200" err="1"/>
              <a:t>What</a:t>
            </a:r>
            <a:r>
              <a:rPr lang="fr-FR" sz="3200"/>
              <a:t> </a:t>
            </a:r>
            <a:r>
              <a:rPr lang="fr-FR" sz="3200" err="1"/>
              <a:t>is</a:t>
            </a:r>
            <a:r>
              <a:rPr lang="fr-FR" sz="3200"/>
              <a:t> </a:t>
            </a:r>
            <a:r>
              <a:rPr lang="fr-FR" sz="3200" err="1"/>
              <a:t>special</a:t>
            </a:r>
            <a:endParaRPr lang="fr-FR" sz="3200"/>
          </a:p>
          <a:p>
            <a:r>
              <a:rPr lang="fr-FR" sz="3200" err="1"/>
              <a:t>What</a:t>
            </a:r>
            <a:r>
              <a:rPr lang="fr-FR" sz="3200"/>
              <a:t> </a:t>
            </a:r>
            <a:r>
              <a:rPr lang="fr-FR" sz="3200" err="1"/>
              <a:t>is</a:t>
            </a:r>
            <a:r>
              <a:rPr lang="fr-FR" sz="3200"/>
              <a:t> the </a:t>
            </a:r>
            <a:r>
              <a:rPr lang="fr-FR" sz="3200" err="1"/>
              <a:t>atmosphere</a:t>
            </a:r>
            <a:endParaRPr lang="fr-FR" sz="3200"/>
          </a:p>
          <a:p>
            <a:endParaRPr lang="fr-FR" sz="3200"/>
          </a:p>
          <a:p>
            <a:endParaRPr lang="fr-FR" sz="3200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39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12FE00-5BCD-FE4B-87A3-71645D9EC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169" y="0"/>
            <a:ext cx="4775662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89134B-2569-174D-84B6-427027BDDABA}"/>
              </a:ext>
            </a:extLst>
          </p:cNvPr>
          <p:cNvSpPr txBox="1">
            <a:spLocks/>
          </p:cNvSpPr>
          <p:nvPr/>
        </p:nvSpPr>
        <p:spPr>
          <a:xfrm>
            <a:off x="685800" y="951385"/>
            <a:ext cx="3680885" cy="1371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err="1"/>
              <a:t>Movie</a:t>
            </a:r>
            <a:r>
              <a:rPr lang="fr-FR" b="1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58124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073FE64-30D1-924B-BCD6-AD06834AA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701" y="250728"/>
            <a:ext cx="7443537" cy="6356544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19C4D1BE-6FB4-774D-9F3D-E005D3945704}"/>
              </a:ext>
            </a:extLst>
          </p:cNvPr>
          <p:cNvSpPr txBox="1">
            <a:spLocks/>
          </p:cNvSpPr>
          <p:nvPr/>
        </p:nvSpPr>
        <p:spPr>
          <a:xfrm>
            <a:off x="316832" y="774922"/>
            <a:ext cx="3680885" cy="1371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err="1"/>
              <a:t>Movie</a:t>
            </a:r>
            <a:r>
              <a:rPr lang="fr-FR" b="1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04020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F0527-7A76-074A-AC29-5A9B0A27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u="sng" dirty="0"/>
              <a:t>2 minutes : </a:t>
            </a:r>
            <a:r>
              <a:rPr lang="fr-FR" b="1" u="sng" dirty="0" err="1"/>
              <a:t>Explain the common points between the 2 pictures</a:t>
            </a:r>
            <a:br>
              <a:rPr lang="fr-FR" b="1" u="sng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9A071B-ADD6-F340-910F-20F1BD0B8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99267"/>
            <a:ext cx="10131425" cy="3649133"/>
          </a:xfrm>
        </p:spPr>
        <p:txBody>
          <a:bodyPr>
            <a:normAutofit/>
          </a:bodyPr>
          <a:lstStyle/>
          <a:p>
            <a:endParaRPr lang="fr-FR" sz="3200"/>
          </a:p>
          <a:p>
            <a:r>
              <a:rPr lang="fr-FR" sz="3200"/>
              <a:t>People</a:t>
            </a:r>
          </a:p>
          <a:p>
            <a:r>
              <a:rPr lang="fr-FR" sz="3200"/>
              <a:t>Atmoshpere </a:t>
            </a:r>
          </a:p>
          <a:p>
            <a:r>
              <a:rPr lang="fr-FR" sz="3200"/>
              <a:t>Colours</a:t>
            </a:r>
          </a:p>
          <a:p>
            <a:r>
              <a:rPr lang="fr-FR" sz="3200"/>
              <a:t>...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58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AF3012-82A1-AC48-9FCD-B1DAE330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Copybook</a:t>
            </a:r>
            <a:r>
              <a:rPr lang="fr-FR"/>
              <a:t> : </a:t>
            </a:r>
            <a:r>
              <a:rPr lang="fr-FR" b="1" u="sng" err="1">
                <a:solidFill>
                  <a:srgbClr val="FF0000"/>
                </a:solidFill>
              </a:rPr>
              <a:t>Sequence</a:t>
            </a:r>
            <a:r>
              <a:rPr lang="fr-FR" b="1" u="sng">
                <a:solidFill>
                  <a:srgbClr val="FF0000"/>
                </a:solidFill>
              </a:rPr>
              <a:t> 5: DYSTOPIA</a:t>
            </a:r>
          </a:p>
        </p:txBody>
      </p:sp>
    </p:spTree>
    <p:extLst>
      <p:ext uri="{BB962C8B-B14F-4D97-AF65-F5344CB8AC3E}">
        <p14:creationId xmlns:p14="http://schemas.microsoft.com/office/powerpoint/2010/main" val="217872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8E86A6-4192-1448-947D-072B23BB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" y="243444"/>
            <a:ext cx="11724968" cy="1456267"/>
          </a:xfrm>
        </p:spPr>
        <p:txBody>
          <a:bodyPr/>
          <a:lstStyle/>
          <a:p>
            <a:r>
              <a:rPr lang="fr-FR" u="sng"/>
              <a:t>Correction : Common points </a:t>
            </a:r>
            <a:r>
              <a:rPr lang="fr-FR" u="sng" err="1"/>
              <a:t>between</a:t>
            </a:r>
            <a:r>
              <a:rPr lang="fr-FR" u="sng"/>
              <a:t> the posters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E6CCE44-4C74-5143-B66C-9A7B5CFA6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96291"/>
            <a:ext cx="10131425" cy="5118265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/>
              <a:t> </a:t>
            </a:r>
            <a:r>
              <a:rPr lang="fr-FR" sz="2600" dirty="0" err="1"/>
              <a:t>These</a:t>
            </a:r>
            <a:r>
              <a:rPr lang="fr-FR" sz="2600" dirty="0"/>
              <a:t> films are </a:t>
            </a:r>
            <a:r>
              <a:rPr lang="en-GB" sz="2600" dirty="0"/>
              <a:t>science</a:t>
            </a:r>
            <a:r>
              <a:rPr lang="fr-FR" sz="2600" dirty="0"/>
              <a:t> fiction </a:t>
            </a:r>
            <a:r>
              <a:rPr lang="fr-FR" sz="2600" dirty="0" err="1"/>
              <a:t>movies</a:t>
            </a:r>
            <a:r>
              <a:rPr lang="fr-FR" sz="2600" dirty="0"/>
              <a:t>. </a:t>
            </a:r>
            <a:r>
              <a:rPr lang="fr-FR" sz="2600" dirty="0" err="1"/>
              <a:t>They</a:t>
            </a:r>
            <a:r>
              <a:rPr lang="fr-FR" sz="2600" dirty="0"/>
              <a:t> </a:t>
            </a:r>
            <a:r>
              <a:rPr lang="fr-FR" sz="2600" dirty="0" err="1"/>
              <a:t>both</a:t>
            </a:r>
            <a:r>
              <a:rPr lang="fr-FR" sz="2600" dirty="0"/>
              <a:t> </a:t>
            </a:r>
            <a:r>
              <a:rPr lang="fr-FR" sz="2600" dirty="0" err="1"/>
              <a:t>involve</a:t>
            </a:r>
            <a:r>
              <a:rPr lang="fr-FR" sz="2600" dirty="0"/>
              <a:t> </a:t>
            </a:r>
            <a:r>
              <a:rPr lang="fr-FR" sz="2600" dirty="0" err="1"/>
              <a:t>young</a:t>
            </a:r>
            <a:r>
              <a:rPr lang="fr-FR" sz="2600" dirty="0"/>
              <a:t> </a:t>
            </a:r>
            <a:r>
              <a:rPr lang="fr-FR" sz="2600" dirty="0" err="1"/>
              <a:t>adults</a:t>
            </a:r>
            <a:r>
              <a:rPr lang="fr-FR" sz="2600" dirty="0"/>
              <a:t> and teenagers. </a:t>
            </a:r>
          </a:p>
          <a:p>
            <a:r>
              <a:rPr lang="fr-FR" sz="2600" dirty="0"/>
              <a:t> The </a:t>
            </a:r>
            <a:r>
              <a:rPr lang="fr-FR" sz="2600" dirty="0" err="1"/>
              <a:t>colours</a:t>
            </a:r>
            <a:r>
              <a:rPr lang="fr-FR" sz="2600" dirty="0"/>
              <a:t> are </a:t>
            </a:r>
            <a:r>
              <a:rPr lang="fr-FR" sz="2600" dirty="0" err="1"/>
              <a:t>quite</a:t>
            </a:r>
            <a:r>
              <a:rPr lang="fr-FR" sz="2600" dirty="0"/>
              <a:t> </a:t>
            </a:r>
            <a:r>
              <a:rPr lang="fr-FR" sz="2600" dirty="0" err="1"/>
              <a:t>dark</a:t>
            </a:r>
            <a:r>
              <a:rPr lang="fr-FR" sz="2600" dirty="0"/>
              <a:t> and in </a:t>
            </a:r>
            <a:r>
              <a:rPr lang="fr-FR" sz="2600" dirty="0" err="1"/>
              <a:t>both</a:t>
            </a:r>
            <a:r>
              <a:rPr lang="fr-FR" sz="2600" dirty="0"/>
              <a:t> posters, </a:t>
            </a:r>
            <a:r>
              <a:rPr lang="fr-FR" sz="2600" dirty="0" err="1"/>
              <a:t>we</a:t>
            </a:r>
            <a:r>
              <a:rPr lang="fr-FR" sz="2600" dirty="0"/>
              <a:t> </a:t>
            </a:r>
            <a:r>
              <a:rPr lang="fr-FR" sz="2600" dirty="0" err="1"/>
              <a:t>can</a:t>
            </a:r>
            <a:r>
              <a:rPr lang="fr-FR" sz="2600" dirty="0"/>
              <a:t> </a:t>
            </a:r>
            <a:r>
              <a:rPr lang="fr-FR" sz="2600" dirty="0" err="1"/>
              <a:t>see</a:t>
            </a:r>
            <a:r>
              <a:rPr lang="fr-FR" sz="2600" dirty="0"/>
              <a:t> </a:t>
            </a:r>
            <a:r>
              <a:rPr lang="fr-FR" sz="2600" dirty="0" err="1"/>
              <a:t>that</a:t>
            </a:r>
            <a:r>
              <a:rPr lang="fr-FR" sz="2600" dirty="0"/>
              <a:t> </a:t>
            </a:r>
            <a:r>
              <a:rPr lang="fr-FR" sz="2600" dirty="0" err="1"/>
              <a:t>there</a:t>
            </a:r>
            <a:r>
              <a:rPr lang="fr-FR" sz="2600" dirty="0"/>
              <a:t> </a:t>
            </a:r>
            <a:r>
              <a:rPr lang="fr-FR" sz="2600" dirty="0" err="1"/>
              <a:t>is</a:t>
            </a:r>
            <a:r>
              <a:rPr lang="fr-FR" sz="2600" dirty="0"/>
              <a:t> </a:t>
            </a:r>
            <a:r>
              <a:rPr lang="fr-FR" sz="2600" dirty="0" err="1"/>
              <a:t>something</a:t>
            </a:r>
            <a:r>
              <a:rPr lang="fr-FR" sz="2600" dirty="0"/>
              <a:t> </a:t>
            </a:r>
            <a:r>
              <a:rPr lang="fr-FR" sz="2600" dirty="0" err="1"/>
              <a:t>bigger</a:t>
            </a:r>
            <a:r>
              <a:rPr lang="fr-FR" sz="2600" dirty="0"/>
              <a:t> </a:t>
            </a:r>
            <a:r>
              <a:rPr lang="fr-FR" sz="2600" dirty="0" err="1"/>
              <a:t>than</a:t>
            </a:r>
            <a:r>
              <a:rPr lang="fr-FR" sz="2600" dirty="0"/>
              <a:t> the </a:t>
            </a:r>
            <a:r>
              <a:rPr lang="fr-FR" sz="2600" dirty="0" err="1"/>
              <a:t>characters</a:t>
            </a:r>
            <a:r>
              <a:rPr lang="fr-FR" sz="2600" dirty="0"/>
              <a:t>, </a:t>
            </a:r>
            <a:r>
              <a:rPr lang="fr-FR" sz="2600" dirty="0" err="1"/>
              <a:t>above</a:t>
            </a:r>
            <a:r>
              <a:rPr lang="fr-FR" sz="2600" dirty="0"/>
              <a:t> </a:t>
            </a:r>
            <a:r>
              <a:rPr lang="fr-FR" sz="2600" dirty="0" err="1"/>
              <a:t>their</a:t>
            </a:r>
            <a:r>
              <a:rPr lang="fr-FR" sz="2600" dirty="0"/>
              <a:t> </a:t>
            </a:r>
            <a:r>
              <a:rPr lang="fr-FR" sz="2600" dirty="0" err="1"/>
              <a:t>heads</a:t>
            </a:r>
            <a:r>
              <a:rPr lang="fr-FR" sz="2600" dirty="0"/>
              <a:t>, as if </a:t>
            </a:r>
            <a:r>
              <a:rPr lang="fr-FR" sz="2600" dirty="0" err="1"/>
              <a:t>they</a:t>
            </a:r>
            <a:r>
              <a:rPr lang="fr-FR" sz="2600" dirty="0"/>
              <a:t> </a:t>
            </a:r>
            <a:r>
              <a:rPr lang="fr-FR" sz="2600" dirty="0" err="1"/>
              <a:t>were</a:t>
            </a:r>
            <a:r>
              <a:rPr lang="fr-FR" sz="2600" dirty="0"/>
              <a:t> </a:t>
            </a:r>
            <a:r>
              <a:rPr lang="fr-FR" sz="2600" dirty="0" err="1"/>
              <a:t>inferior</a:t>
            </a:r>
            <a:r>
              <a:rPr lang="fr-FR" sz="2600" dirty="0"/>
              <a:t> to </a:t>
            </a:r>
            <a:r>
              <a:rPr lang="fr-FR" sz="2600" dirty="0" err="1"/>
              <a:t>this</a:t>
            </a:r>
            <a:r>
              <a:rPr lang="fr-FR" sz="2600" dirty="0"/>
              <a:t> </a:t>
            </a:r>
            <a:r>
              <a:rPr lang="fr-FR" sz="2600" dirty="0" err="1"/>
              <a:t>thing</a:t>
            </a:r>
            <a:r>
              <a:rPr lang="fr-FR" sz="2600" dirty="0"/>
              <a:t>. </a:t>
            </a:r>
          </a:p>
          <a:p>
            <a:r>
              <a:rPr lang="fr-FR" sz="2600" dirty="0"/>
              <a:t> </a:t>
            </a:r>
            <a:r>
              <a:rPr lang="fr-FR" sz="2600" dirty="0" err="1"/>
              <a:t>These</a:t>
            </a:r>
            <a:r>
              <a:rPr lang="fr-FR" sz="2600" dirty="0"/>
              <a:t> </a:t>
            </a:r>
            <a:r>
              <a:rPr lang="fr-FR" sz="2600" dirty="0" err="1"/>
              <a:t>movies</a:t>
            </a:r>
            <a:r>
              <a:rPr lang="fr-FR" sz="2600" dirty="0"/>
              <a:t> </a:t>
            </a:r>
            <a:r>
              <a:rPr lang="fr-FR" sz="2600" dirty="0" err="1"/>
              <a:t>seem</a:t>
            </a:r>
            <a:r>
              <a:rPr lang="fr-FR" sz="2600" dirty="0"/>
              <a:t> to </a:t>
            </a:r>
            <a:r>
              <a:rPr lang="fr-FR" sz="2600" dirty="0" err="1"/>
              <a:t>represent</a:t>
            </a:r>
            <a:r>
              <a:rPr lang="fr-FR" sz="2600" dirty="0"/>
              <a:t> </a:t>
            </a:r>
            <a:r>
              <a:rPr lang="fr-FR" sz="2600" dirty="0" err="1"/>
              <a:t>dark</a:t>
            </a:r>
            <a:r>
              <a:rPr lang="fr-FR" sz="2600" dirty="0"/>
              <a:t>, </a:t>
            </a:r>
            <a:r>
              <a:rPr lang="fr-FR" sz="2600" dirty="0" err="1"/>
              <a:t>dangerous</a:t>
            </a:r>
            <a:r>
              <a:rPr lang="fr-FR" sz="2600" dirty="0"/>
              <a:t> and terrible </a:t>
            </a:r>
            <a:r>
              <a:rPr lang="fr-FR" sz="2600" dirty="0" err="1"/>
              <a:t>worlds</a:t>
            </a:r>
            <a:r>
              <a:rPr lang="fr-FR" sz="2600" dirty="0"/>
              <a:t>. It looks </a:t>
            </a:r>
            <a:r>
              <a:rPr lang="fr-FR" sz="2600" dirty="0" err="1"/>
              <a:t>like</a:t>
            </a:r>
            <a:r>
              <a:rPr lang="fr-FR" sz="2600" dirty="0"/>
              <a:t> a science-fiction </a:t>
            </a:r>
            <a:r>
              <a:rPr lang="fr-FR" sz="2600" dirty="0" err="1"/>
              <a:t>universe</a:t>
            </a:r>
            <a:r>
              <a:rPr lang="fr-FR" sz="2600" dirty="0"/>
              <a:t>... </a:t>
            </a:r>
          </a:p>
          <a:p>
            <a:r>
              <a:rPr lang="fr-FR" sz="2600" dirty="0"/>
              <a:t> </a:t>
            </a:r>
            <a:r>
              <a:rPr lang="fr-FR" sz="2600" dirty="0" err="1"/>
              <a:t>We</a:t>
            </a:r>
            <a:r>
              <a:rPr lang="fr-FR" sz="2600" dirty="0"/>
              <a:t> know </a:t>
            </a:r>
            <a:r>
              <a:rPr lang="fr-FR" sz="2600" dirty="0" err="1"/>
              <a:t>that</a:t>
            </a:r>
            <a:r>
              <a:rPr lang="fr-FR" sz="2600" dirty="0"/>
              <a:t> </a:t>
            </a:r>
            <a:r>
              <a:rPr lang="fr-FR" sz="2600" i="1" dirty="0" err="1"/>
              <a:t>Hunger</a:t>
            </a:r>
            <a:r>
              <a:rPr lang="fr-FR" sz="2600" i="1" dirty="0"/>
              <a:t> </a:t>
            </a:r>
            <a:r>
              <a:rPr lang="fr-FR" sz="2600" i="1" dirty="0" err="1"/>
              <a:t>Games</a:t>
            </a:r>
            <a:r>
              <a:rPr lang="fr-FR" sz="2600" i="1" dirty="0"/>
              <a:t> </a:t>
            </a:r>
            <a:r>
              <a:rPr lang="fr-FR" sz="2600" dirty="0" err="1"/>
              <a:t>is</a:t>
            </a:r>
            <a:r>
              <a:rPr lang="fr-FR" sz="2600" dirty="0"/>
              <a:t> about </a:t>
            </a:r>
            <a:r>
              <a:rPr lang="fr-FR" sz="2600" dirty="0" err="1"/>
              <a:t>games</a:t>
            </a:r>
            <a:r>
              <a:rPr lang="fr-FR" sz="2600" dirty="0"/>
              <a:t> </a:t>
            </a:r>
            <a:r>
              <a:rPr lang="fr-FR" sz="2600" dirty="0" err="1"/>
              <a:t>where</a:t>
            </a:r>
            <a:r>
              <a:rPr lang="fr-FR" sz="2600" dirty="0"/>
              <a:t> </a:t>
            </a:r>
            <a:r>
              <a:rPr lang="fr-FR" sz="2600" dirty="0" err="1"/>
              <a:t>young</a:t>
            </a:r>
            <a:r>
              <a:rPr lang="fr-FR" sz="2600" dirty="0"/>
              <a:t> people have to </a:t>
            </a:r>
            <a:r>
              <a:rPr lang="fr-FR" sz="2600" dirty="0" err="1"/>
              <a:t>kill</a:t>
            </a:r>
            <a:r>
              <a:rPr lang="fr-FR" sz="2600" dirty="0"/>
              <a:t> </a:t>
            </a:r>
            <a:r>
              <a:rPr lang="fr-FR" sz="2600" dirty="0" err="1"/>
              <a:t>each</a:t>
            </a:r>
            <a:r>
              <a:rPr lang="fr-FR" sz="2600" dirty="0"/>
              <a:t> </a:t>
            </a:r>
            <a:r>
              <a:rPr lang="fr-FR" sz="2600" dirty="0" err="1"/>
              <a:t>other</a:t>
            </a:r>
            <a:r>
              <a:rPr lang="fr-FR" sz="2600" dirty="0"/>
              <a:t> </a:t>
            </a:r>
            <a:r>
              <a:rPr lang="fr-FR" sz="2600" dirty="0" err="1"/>
              <a:t>until</a:t>
            </a:r>
            <a:r>
              <a:rPr lang="fr-FR" sz="2600" dirty="0"/>
              <a:t> </a:t>
            </a:r>
            <a:r>
              <a:rPr lang="fr-FR" sz="2600" dirty="0" err="1"/>
              <a:t>only</a:t>
            </a:r>
            <a:r>
              <a:rPr lang="fr-FR" sz="2600" dirty="0"/>
              <a:t> one of </a:t>
            </a:r>
            <a:r>
              <a:rPr lang="en-GB" sz="2600" noProof="1"/>
              <a:t>them</a:t>
            </a:r>
            <a:r>
              <a:rPr lang="fr-FR" sz="2600" dirty="0"/>
              <a:t> </a:t>
            </a:r>
            <a:r>
              <a:rPr lang="fr-FR" sz="2600" dirty="0" err="1"/>
              <a:t>is</a:t>
            </a:r>
            <a:r>
              <a:rPr lang="fr-FR" sz="2600" dirty="0"/>
              <a:t> </a:t>
            </a:r>
            <a:r>
              <a:rPr lang="fr-FR" sz="2600" dirty="0" err="1"/>
              <a:t>left</a:t>
            </a:r>
            <a:r>
              <a:rPr lang="fr-FR" sz="2600" dirty="0"/>
              <a:t>. </a:t>
            </a:r>
            <a:r>
              <a:rPr lang="fr-FR" sz="2600" dirty="0" err="1"/>
              <a:t>These</a:t>
            </a:r>
            <a:r>
              <a:rPr lang="fr-FR" sz="2600" dirty="0"/>
              <a:t> </a:t>
            </a:r>
            <a:r>
              <a:rPr lang="fr-FR" sz="2600" dirty="0" err="1"/>
              <a:t>games</a:t>
            </a:r>
            <a:r>
              <a:rPr lang="fr-FR" sz="2600" dirty="0"/>
              <a:t> are </a:t>
            </a:r>
            <a:r>
              <a:rPr lang="fr-FR" sz="2600" dirty="0" err="1"/>
              <a:t>filmed</a:t>
            </a:r>
            <a:r>
              <a:rPr lang="fr-FR" sz="2600" dirty="0"/>
              <a:t> and </a:t>
            </a:r>
            <a:r>
              <a:rPr lang="fr-FR" sz="2600" dirty="0" err="1"/>
              <a:t>shown</a:t>
            </a:r>
            <a:r>
              <a:rPr lang="fr-FR" sz="2600" dirty="0"/>
              <a:t> / broadcast in the </a:t>
            </a:r>
            <a:r>
              <a:rPr lang="fr-FR" sz="2600" dirty="0" err="1"/>
              <a:t>whole</a:t>
            </a:r>
            <a:r>
              <a:rPr lang="fr-FR" sz="2600" dirty="0"/>
              <a:t> country, </a:t>
            </a:r>
            <a:r>
              <a:rPr lang="fr-FR" sz="2600" dirty="0" err="1"/>
              <a:t>so</a:t>
            </a:r>
            <a:r>
              <a:rPr lang="fr-FR" sz="2600" dirty="0"/>
              <a:t> </a:t>
            </a:r>
            <a:r>
              <a:rPr lang="fr-FR" sz="2600" dirty="0" err="1"/>
              <a:t>everyone</a:t>
            </a:r>
            <a:r>
              <a:rPr lang="fr-FR" sz="2600" dirty="0"/>
              <a:t> </a:t>
            </a:r>
            <a:r>
              <a:rPr lang="fr-FR" sz="2600" dirty="0" err="1"/>
              <a:t>can</a:t>
            </a:r>
            <a:r>
              <a:rPr lang="fr-FR" sz="2600" dirty="0"/>
              <a:t> </a:t>
            </a:r>
            <a:r>
              <a:rPr lang="fr-FR" sz="2600" dirty="0" err="1"/>
              <a:t>watch</a:t>
            </a:r>
            <a:r>
              <a:rPr lang="fr-FR" sz="2600" dirty="0"/>
              <a:t> (as the </a:t>
            </a:r>
            <a:r>
              <a:rPr lang="fr-FR" sz="2600" dirty="0" err="1"/>
              <a:t>screens</a:t>
            </a:r>
            <a:r>
              <a:rPr lang="fr-FR" sz="2600" dirty="0"/>
              <a:t> and the </a:t>
            </a:r>
            <a:r>
              <a:rPr lang="fr-FR" sz="2600" dirty="0" err="1"/>
              <a:t>tagline</a:t>
            </a:r>
            <a:r>
              <a:rPr lang="fr-FR" sz="2600" dirty="0"/>
              <a:t> on the poster show). </a:t>
            </a:r>
          </a:p>
          <a:p>
            <a:r>
              <a:rPr lang="fr-FR" sz="2600" i="1" dirty="0"/>
              <a:t> Divergent </a:t>
            </a:r>
            <a:r>
              <a:rPr lang="fr-FR" sz="2600" dirty="0" err="1"/>
              <a:t>is</a:t>
            </a:r>
            <a:r>
              <a:rPr lang="fr-FR" sz="2600" dirty="0"/>
              <a:t> about a world </a:t>
            </a:r>
            <a:r>
              <a:rPr lang="fr-FR" sz="2600" dirty="0" err="1"/>
              <a:t>where</a:t>
            </a:r>
            <a:r>
              <a:rPr lang="fr-FR" sz="2600" dirty="0"/>
              <a:t> </a:t>
            </a:r>
            <a:r>
              <a:rPr lang="fr-FR" sz="2600" dirty="0" err="1"/>
              <a:t>young</a:t>
            </a:r>
            <a:r>
              <a:rPr lang="fr-FR" sz="2600" dirty="0"/>
              <a:t> people are put </a:t>
            </a:r>
            <a:r>
              <a:rPr lang="fr-FR" sz="2600" dirty="0" err="1"/>
              <a:t>into</a:t>
            </a:r>
            <a:r>
              <a:rPr lang="fr-FR" sz="2600" dirty="0"/>
              <a:t> </a:t>
            </a:r>
            <a:r>
              <a:rPr lang="fr-FR" sz="2600" dirty="0" err="1"/>
              <a:t>different</a:t>
            </a:r>
            <a:r>
              <a:rPr lang="fr-FR" sz="2600" dirty="0"/>
              <a:t> castes / groups. The </a:t>
            </a:r>
            <a:r>
              <a:rPr lang="fr-FR" sz="2600" dirty="0" err="1"/>
              <a:t>characters</a:t>
            </a:r>
            <a:r>
              <a:rPr lang="fr-FR" sz="2600" dirty="0"/>
              <a:t> on </a:t>
            </a:r>
            <a:r>
              <a:rPr lang="fr-FR" sz="2600" dirty="0" err="1"/>
              <a:t>this</a:t>
            </a:r>
            <a:r>
              <a:rPr lang="fr-FR" sz="2600" dirty="0"/>
              <a:t> poster look </a:t>
            </a:r>
            <a:r>
              <a:rPr lang="fr-FR" sz="2600" dirty="0" err="1"/>
              <a:t>determined</a:t>
            </a:r>
            <a:r>
              <a:rPr lang="fr-FR" sz="2600" dirty="0"/>
              <a:t>, and </a:t>
            </a:r>
            <a:r>
              <a:rPr lang="fr-FR" sz="2600" dirty="0" err="1"/>
              <a:t>they</a:t>
            </a:r>
            <a:r>
              <a:rPr lang="fr-FR" sz="2600" dirty="0"/>
              <a:t> are </a:t>
            </a:r>
            <a:r>
              <a:rPr lang="fr-FR" sz="2600" dirty="0" err="1"/>
              <a:t>carrying</a:t>
            </a:r>
            <a:r>
              <a:rPr lang="fr-FR" sz="2600" dirty="0"/>
              <a:t> </a:t>
            </a:r>
            <a:r>
              <a:rPr lang="fr-FR" sz="2600" dirty="0" err="1"/>
              <a:t>weapons</a:t>
            </a:r>
            <a:r>
              <a:rPr lang="fr-FR" sz="2600" dirty="0"/>
              <a:t>, </a:t>
            </a:r>
            <a:r>
              <a:rPr lang="fr-FR" sz="2600" dirty="0" err="1"/>
              <a:t>so</a:t>
            </a:r>
            <a:r>
              <a:rPr lang="fr-FR" sz="2600" dirty="0"/>
              <a:t> </a:t>
            </a:r>
            <a:r>
              <a:rPr lang="fr-FR" sz="2600" dirty="0" err="1"/>
              <a:t>maybe</a:t>
            </a:r>
            <a:r>
              <a:rPr lang="fr-FR" sz="2600" dirty="0"/>
              <a:t> </a:t>
            </a:r>
            <a:r>
              <a:rPr lang="fr-FR" sz="2600" dirty="0" err="1"/>
              <a:t>they</a:t>
            </a:r>
            <a:r>
              <a:rPr lang="fr-FR" sz="2600" dirty="0"/>
              <a:t> are </a:t>
            </a:r>
            <a:r>
              <a:rPr lang="fr-FR" sz="2600" dirty="0" err="1"/>
              <a:t>rebelling</a:t>
            </a:r>
            <a:r>
              <a:rPr lang="fr-FR" sz="2600" dirty="0"/>
              <a:t> </a:t>
            </a:r>
            <a:r>
              <a:rPr lang="fr-FR" sz="2600" dirty="0" err="1"/>
              <a:t>against</a:t>
            </a:r>
            <a:r>
              <a:rPr lang="fr-FR" sz="2600" dirty="0"/>
              <a:t> </a:t>
            </a:r>
            <a:r>
              <a:rPr lang="fr-FR" sz="2600" dirty="0" err="1"/>
              <a:t>this</a:t>
            </a:r>
            <a:r>
              <a:rPr lang="fr-FR" sz="2600" dirty="0"/>
              <a:t> world.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14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24D60-135E-A54E-9516-B736669F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u="sng"/>
              <a:t>Listen to the audioS, answer the questions</a:t>
            </a:r>
            <a:br>
              <a:rPr lang="fr-FR" u="sng"/>
            </a:br>
            <a:endParaRPr lang="fr-FR" u="sng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28A60B-18B8-D54D-B1CA-0CA9FBBB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2826326" cy="3649133"/>
          </a:xfrm>
        </p:spPr>
        <p:txBody>
          <a:bodyPr>
            <a:normAutofit/>
          </a:bodyPr>
          <a:lstStyle/>
          <a:p>
            <a:r>
              <a:rPr lang="fr-FR" sz="3200" err="1"/>
              <a:t>What do you understand?</a:t>
            </a:r>
            <a:endParaRPr lang="fr-FR" sz="320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20031C2-F062-8842-BDB1-1A67AD4373EF}"/>
              </a:ext>
            </a:extLst>
          </p:cNvPr>
          <p:cNvSpPr txBox="1">
            <a:spLocks/>
          </p:cNvSpPr>
          <p:nvPr/>
        </p:nvSpPr>
        <p:spPr>
          <a:xfrm>
            <a:off x="4682837" y="2427625"/>
            <a:ext cx="2826326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fr-FR" sz="3200"/>
          </a:p>
        </p:txBody>
      </p:sp>
      <p:pic>
        <p:nvPicPr>
          <p:cNvPr id="9" name="e4english_3e_u4_piste_064.mp3" descr="e4english_3e_u4_piste_064.mp3">
            <a:hlinkClick r:id="" action="ppaction://media"/>
            <a:extLst>
              <a:ext uri="{FF2B5EF4-FFF2-40B4-BE49-F238E27FC236}">
                <a16:creationId xmlns:a16="http://schemas.microsoft.com/office/drawing/2014/main" id="{B06D6B30-8269-284D-A4DC-9452FE55B7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96363" y="3153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FB90F-B19A-D343-B0A0-7B65A0D7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1" y="-345057"/>
            <a:ext cx="11626969" cy="1456267"/>
          </a:xfrm>
        </p:spPr>
        <p:txBody>
          <a:bodyPr/>
          <a:lstStyle/>
          <a:p>
            <a:r>
              <a:rPr lang="fr-FR" u="sng"/>
              <a:t>Listen to the Audio a 2</a:t>
            </a:r>
            <a:r>
              <a:rPr lang="fr-FR" u="sng" baseline="30000"/>
              <a:t>nd </a:t>
            </a:r>
            <a:r>
              <a:rPr lang="fr-FR" u="sng"/>
              <a:t>time and Complete the table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87A46FE-194F-A64D-BD16-51E99C0E9C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828341"/>
              </p:ext>
            </p:extLst>
          </p:nvPr>
        </p:nvGraphicFramePr>
        <p:xfrm>
          <a:off x="823254" y="1111210"/>
          <a:ext cx="10131426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142">
                  <a:extLst>
                    <a:ext uri="{9D8B030D-6E8A-4147-A177-3AD203B41FA5}">
                      <a16:colId xmlns:a16="http://schemas.microsoft.com/office/drawing/2014/main" val="2922259420"/>
                    </a:ext>
                  </a:extLst>
                </a:gridCol>
                <a:gridCol w="2286668">
                  <a:extLst>
                    <a:ext uri="{9D8B030D-6E8A-4147-A177-3AD203B41FA5}">
                      <a16:colId xmlns:a16="http://schemas.microsoft.com/office/drawing/2014/main" val="4178755755"/>
                    </a:ext>
                  </a:extLst>
                </a:gridCol>
                <a:gridCol w="4467616">
                  <a:extLst>
                    <a:ext uri="{9D8B030D-6E8A-4147-A177-3AD203B41FA5}">
                      <a16:colId xmlns:a16="http://schemas.microsoft.com/office/drawing/2014/main" val="3125848209"/>
                    </a:ext>
                  </a:extLst>
                </a:gridCol>
              </a:tblGrid>
              <a:tr h="446072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Utopia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Dystopia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16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000" b="1">
                          <a:solidFill>
                            <a:schemeClr val="tx1"/>
                          </a:solidFill>
                        </a:rPr>
                        <a:t>Words that are common to both definitions </a:t>
                      </a:r>
                    </a:p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982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000" b="1">
                          <a:solidFill>
                            <a:schemeClr val="tx1"/>
                          </a:solidFill>
                        </a:rPr>
                        <a:t>Words or expressions in link with utopia or dystopia </a:t>
                      </a:r>
                    </a:p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60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2000" b="1">
                          <a:solidFill>
                            <a:schemeClr val="tx1"/>
                          </a:solidFill>
                        </a:rPr>
                        <a:t>Definition of dystopia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88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711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{9A821FC2-376F-4442-9DD7-440B20DC40B9}tf10001058</Template>
  <TotalTime>452</TotalTime>
  <Words>543</Words>
  <Application>Microsoft Macintosh PowerPoint</Application>
  <PresentationFormat>Grand écran</PresentationFormat>
  <Paragraphs>86</Paragraphs>
  <Slides>14</Slides>
  <Notes>3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Céleste</vt:lpstr>
      <vt:lpstr>Fonctionnement de la classe en ligne </vt:lpstr>
      <vt:lpstr>2 minutes : Describe the pictures  (out loud  à haute voix) </vt:lpstr>
      <vt:lpstr>Présentation PowerPoint</vt:lpstr>
      <vt:lpstr>Présentation PowerPoint</vt:lpstr>
      <vt:lpstr>2 minutes : Explain the common points between the 2 pictures </vt:lpstr>
      <vt:lpstr>Copybook : Sequence 5: DYSTOPIA</vt:lpstr>
      <vt:lpstr>Correction : Common points between the posters</vt:lpstr>
      <vt:lpstr>Listen to the audioS, answer the questions </vt:lpstr>
      <vt:lpstr>Listen to the Audio a 2nd time and Complete the table </vt:lpstr>
      <vt:lpstr>Listen to the second part of the audio and complte the table: "definition of dystopia"</vt:lpstr>
      <vt:lpstr>correction</vt:lpstr>
      <vt:lpstr>2 minutes: write  What is dystopia?</vt:lpstr>
      <vt:lpstr>Correction: a definition of Dystopia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Pair work: 2 minutes  Student 1 explains movie 1 to student 2 Student 2 explains movie 2 to student 1</dc:title>
  <dc:creator>Sophie Maetz</dc:creator>
  <cp:lastModifiedBy>Sophie Maetz</cp:lastModifiedBy>
  <cp:revision>32</cp:revision>
  <dcterms:created xsi:type="dcterms:W3CDTF">2020-03-09T08:53:35Z</dcterms:created>
  <dcterms:modified xsi:type="dcterms:W3CDTF">2020-03-16T21:34:28Z</dcterms:modified>
</cp:coreProperties>
</file>