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71" r:id="rId3"/>
    <p:sldId id="265" r:id="rId4"/>
    <p:sldId id="262" r:id="rId5"/>
    <p:sldId id="268" r:id="rId6"/>
    <p:sldId id="272" r:id="rId7"/>
    <p:sldId id="267" r:id="rId8"/>
    <p:sldId id="260" r:id="rId9"/>
    <p:sldId id="261" r:id="rId10"/>
    <p:sldId id="264"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933934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300376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186126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89360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1010176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248262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389684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476999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316214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165147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2061280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1283514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183940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269243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9749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3593165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18F672-815A-4529-B25F-C112B1147792}" type="datetimeFigureOut">
              <a:rPr lang="en-US" smtClean="0"/>
              <a:t>4/11/2016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AD4719-8C3E-4E5A-B2BB-37CAB8CC1124}" type="slidenum">
              <a:rPr lang="en-US" smtClean="0"/>
              <a:t>‹#›</a:t>
            </a:fld>
            <a:endParaRPr lang="en-US" dirty="0"/>
          </a:p>
        </p:txBody>
      </p:sp>
    </p:spTree>
    <p:extLst>
      <p:ext uri="{BB962C8B-B14F-4D97-AF65-F5344CB8AC3E}">
        <p14:creationId xmlns:p14="http://schemas.microsoft.com/office/powerpoint/2010/main" val="222190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418F672-815A-4529-B25F-C112B1147792}" type="datetimeFigureOut">
              <a:rPr lang="en-US" smtClean="0"/>
              <a:t>4/11/2016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8AD4719-8C3E-4E5A-B2BB-37CAB8CC1124}" type="slidenum">
              <a:rPr lang="en-US" smtClean="0"/>
              <a:t>‹#›</a:t>
            </a:fld>
            <a:endParaRPr lang="en-US" dirty="0"/>
          </a:p>
        </p:txBody>
      </p:sp>
    </p:spTree>
    <p:extLst>
      <p:ext uri="{BB962C8B-B14F-4D97-AF65-F5344CB8AC3E}">
        <p14:creationId xmlns:p14="http://schemas.microsoft.com/office/powerpoint/2010/main" val="303471289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Goodbye!</a:t>
            </a:r>
            <a:br>
              <a:rPr lang="en-US" dirty="0" smtClean="0"/>
            </a:br>
            <a:r>
              <a:rPr lang="en-US" dirty="0" smtClean="0"/>
              <a:t>Au revoir!</a:t>
            </a:r>
            <a:br>
              <a:rPr lang="en-US" dirty="0" smtClean="0"/>
            </a:br>
            <a:endParaRPr lang="en-US" dirty="0"/>
          </a:p>
        </p:txBody>
      </p:sp>
      <p:sp>
        <p:nvSpPr>
          <p:cNvPr id="3" name="Subtitle 2"/>
          <p:cNvSpPr>
            <a:spLocks noGrp="1"/>
          </p:cNvSpPr>
          <p:nvPr>
            <p:ph type="subTitle" idx="1"/>
          </p:nvPr>
        </p:nvSpPr>
        <p:spPr/>
        <p:txBody>
          <a:bodyPr/>
          <a:lstStyle/>
          <a:p>
            <a:r>
              <a:rPr lang="en-US" dirty="0" smtClean="0"/>
              <a:t>Darlene Cervantes </a:t>
            </a:r>
          </a:p>
          <a:p>
            <a:r>
              <a:rPr lang="en-US" dirty="0" smtClean="0"/>
              <a:t>English assistant Oct. 2015-april2016</a:t>
            </a:r>
            <a:endParaRPr lang="en-US" dirty="0"/>
          </a:p>
        </p:txBody>
      </p:sp>
      <p:pic>
        <p:nvPicPr>
          <p:cNvPr id="4" name="We're All in This Toge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8974" y="195469"/>
            <a:ext cx="609600" cy="609600"/>
          </a:xfrm>
          <a:prstGeom prst="rect">
            <a:avLst/>
          </a:prstGeom>
        </p:spPr>
      </p:pic>
    </p:spTree>
    <p:extLst>
      <p:ext uri="{BB962C8B-B14F-4D97-AF65-F5344CB8AC3E}">
        <p14:creationId xmlns:p14="http://schemas.microsoft.com/office/powerpoint/2010/main" val="1803957566"/>
      </p:ext>
    </p:extLst>
  </p:cSld>
  <p:clrMapOvr>
    <a:masterClrMapping/>
  </p:clrMapOvr>
  <mc:AlternateContent xmlns:mc="http://schemas.openxmlformats.org/markup-compatibility/2006" xmlns:p14="http://schemas.microsoft.com/office/powerpoint/2010/main">
    <mc:Choice Requires="p14">
      <p:transition spd="med" p14:dur="700" advTm="3898">
        <p:fade/>
      </p:transition>
    </mc:Choice>
    <mc:Fallback xmlns="">
      <p:transition spd="med" advTm="38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76" y="4738126"/>
            <a:ext cx="2481401" cy="993439"/>
          </a:xfrm>
        </p:spPr>
        <p:txBody>
          <a:bodyPr/>
          <a:lstStyle/>
          <a:p>
            <a:r>
              <a:rPr lang="en-US" sz="2000" dirty="0" smtClean="0"/>
              <a:t>Downtown Brea</a:t>
            </a:r>
            <a:endParaRPr lang="en-US" sz="2000" dirty="0"/>
          </a:p>
        </p:txBody>
      </p:sp>
      <p:sp>
        <p:nvSpPr>
          <p:cNvPr id="3" name="Content Placeholder 2"/>
          <p:cNvSpPr>
            <a:spLocks noGrp="1"/>
          </p:cNvSpPr>
          <p:nvPr>
            <p:ph idx="1"/>
          </p:nvPr>
        </p:nvSpPr>
        <p:spPr>
          <a:xfrm>
            <a:off x="1249086" y="1534611"/>
            <a:ext cx="6556445" cy="1071755"/>
          </a:xfrm>
        </p:spPr>
        <p:txBody>
          <a:bodyPr/>
          <a:lstStyle/>
          <a:p>
            <a:pPr marL="0" indent="0" algn="ctr">
              <a:buNone/>
            </a:pPr>
            <a:r>
              <a:rPr lang="en-US" dirty="0" smtClean="0"/>
              <a:t>If you go to California, you should visit Brea, CA. It’s not a well-known city but it has a great vibe (and it’s my </a:t>
            </a:r>
            <a:r>
              <a:rPr lang="en-US" dirty="0"/>
              <a:t>hometown</a:t>
            </a:r>
            <a:r>
              <a:rPr lang="en-US" dirty="0" smtClean="0"/>
              <a:t>!)! </a:t>
            </a:r>
            <a:endParaRPr lang="en-US" dirty="0"/>
          </a:p>
        </p:txBody>
      </p:sp>
      <p:pic>
        <p:nvPicPr>
          <p:cNvPr id="4" name="Picture 3"/>
          <p:cNvPicPr>
            <a:picLocks noChangeAspect="1"/>
          </p:cNvPicPr>
          <p:nvPr/>
        </p:nvPicPr>
        <p:blipFill>
          <a:blip r:embed="rId2"/>
          <a:stretch>
            <a:fillRect/>
          </a:stretch>
        </p:blipFill>
        <p:spPr>
          <a:xfrm>
            <a:off x="5572959" y="2694819"/>
            <a:ext cx="5715000" cy="2857500"/>
          </a:xfrm>
          <a:prstGeom prst="rect">
            <a:avLst/>
          </a:prstGeom>
        </p:spPr>
      </p:pic>
      <p:pic>
        <p:nvPicPr>
          <p:cNvPr id="5" name="Picture 4"/>
          <p:cNvPicPr>
            <a:picLocks noChangeAspect="1"/>
          </p:cNvPicPr>
          <p:nvPr/>
        </p:nvPicPr>
        <p:blipFill>
          <a:blip r:embed="rId3"/>
          <a:stretch>
            <a:fillRect/>
          </a:stretch>
        </p:blipFill>
        <p:spPr>
          <a:xfrm>
            <a:off x="9688587" y="188857"/>
            <a:ext cx="2247900" cy="1257300"/>
          </a:xfrm>
          <a:prstGeom prst="rect">
            <a:avLst/>
          </a:prstGeom>
        </p:spPr>
      </p:pic>
      <p:pic>
        <p:nvPicPr>
          <p:cNvPr id="6" name="Picture 5"/>
          <p:cNvPicPr>
            <a:picLocks noChangeAspect="1"/>
          </p:cNvPicPr>
          <p:nvPr/>
        </p:nvPicPr>
        <p:blipFill>
          <a:blip r:embed="rId4"/>
          <a:stretch>
            <a:fillRect/>
          </a:stretch>
        </p:blipFill>
        <p:spPr>
          <a:xfrm>
            <a:off x="818587" y="2694819"/>
            <a:ext cx="2619375" cy="1743075"/>
          </a:xfrm>
          <a:prstGeom prst="rect">
            <a:avLst/>
          </a:prstGeom>
        </p:spPr>
      </p:pic>
      <p:sp>
        <p:nvSpPr>
          <p:cNvPr id="7" name="TextBox 6"/>
          <p:cNvSpPr txBox="1"/>
          <p:nvPr/>
        </p:nvSpPr>
        <p:spPr>
          <a:xfrm>
            <a:off x="940904" y="356282"/>
            <a:ext cx="6983896" cy="584775"/>
          </a:xfrm>
          <a:prstGeom prst="rect">
            <a:avLst/>
          </a:prstGeom>
          <a:noFill/>
        </p:spPr>
        <p:txBody>
          <a:bodyPr wrap="square" rtlCol="0">
            <a:spAutoFit/>
          </a:bodyPr>
          <a:lstStyle/>
          <a:p>
            <a:r>
              <a:rPr lang="en-US" sz="3200" dirty="0" smtClean="0"/>
              <a:t>On a different note…</a:t>
            </a:r>
            <a:endParaRPr lang="en-US" sz="3200" dirty="0"/>
          </a:p>
        </p:txBody>
      </p:sp>
      <p:sp>
        <p:nvSpPr>
          <p:cNvPr id="8" name="TextBox 7"/>
          <p:cNvSpPr txBox="1"/>
          <p:nvPr/>
        </p:nvSpPr>
        <p:spPr>
          <a:xfrm>
            <a:off x="5459896" y="5870713"/>
            <a:ext cx="6361043" cy="646331"/>
          </a:xfrm>
          <a:prstGeom prst="rect">
            <a:avLst/>
          </a:prstGeom>
          <a:noFill/>
        </p:spPr>
        <p:txBody>
          <a:bodyPr wrap="square" rtlCol="0">
            <a:spAutoFit/>
          </a:bodyPr>
          <a:lstStyle/>
          <a:p>
            <a:r>
              <a:rPr lang="en-US" dirty="0" smtClean="0"/>
              <a:t>And remember to cross the street ONLY when it’s your turn to go!</a:t>
            </a:r>
            <a:endParaRPr lang="en-US" dirty="0"/>
          </a:p>
        </p:txBody>
      </p:sp>
    </p:spTree>
    <p:extLst>
      <p:ext uri="{BB962C8B-B14F-4D97-AF65-F5344CB8AC3E}">
        <p14:creationId xmlns:p14="http://schemas.microsoft.com/office/powerpoint/2010/main" val="2550383470"/>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wish you the best!</a:t>
            </a:r>
            <a:endParaRPr lang="en-US" dirty="0"/>
          </a:p>
        </p:txBody>
      </p:sp>
      <p:sp>
        <p:nvSpPr>
          <p:cNvPr id="3" name="Content Placeholder 2"/>
          <p:cNvSpPr>
            <a:spLocks noGrp="1"/>
          </p:cNvSpPr>
          <p:nvPr>
            <p:ph idx="1"/>
          </p:nvPr>
        </p:nvSpPr>
        <p:spPr>
          <a:xfrm>
            <a:off x="875201" y="1340365"/>
            <a:ext cx="8946541" cy="4195481"/>
          </a:xfrm>
        </p:spPr>
        <p:txBody>
          <a:bodyPr/>
          <a:lstStyle/>
          <a:p>
            <a:pPr marL="0" indent="0">
              <a:buNone/>
            </a:pPr>
            <a:r>
              <a:rPr lang="en-US" dirty="0" smtClean="0"/>
              <a:t>Although I’m sad to leave, I’m extremely glad I had the opportunity to work with you. I hope you know that you are all creative in your own way and that you have so much potential! Thank you again for making this a wonderful experience for me! I can’t wait to become a teacher, and I hope that my future students will be a lot like you </a:t>
            </a:r>
            <a:r>
              <a:rPr lang="en-US" dirty="0" smtClean="0">
                <a:sym typeface="Wingdings" panose="05000000000000000000" pitchFamily="2" charset="2"/>
              </a:rPr>
              <a:t></a:t>
            </a:r>
          </a:p>
          <a:p>
            <a:pPr marL="0" indent="0">
              <a:buNone/>
            </a:pPr>
            <a:endParaRPr lang="en-US" dirty="0">
              <a:sym typeface="Wingdings" panose="05000000000000000000" pitchFamily="2" charset="2"/>
            </a:endParaRPr>
          </a:p>
          <a:p>
            <a:pPr marL="0" indent="0">
              <a:buNone/>
            </a:pPr>
            <a:r>
              <a:rPr lang="en-US" dirty="0" smtClean="0">
                <a:sym typeface="Wingdings" panose="05000000000000000000" pitchFamily="2" charset="2"/>
              </a:rPr>
              <a:t>Thank you for all of the remarkable teaching moments, participation, the smiles, and laughs…and for just being you! Au revoir!</a:t>
            </a:r>
            <a:endParaRPr lang="en-US" dirty="0" smtClean="0"/>
          </a:p>
        </p:txBody>
      </p:sp>
      <p:pic>
        <p:nvPicPr>
          <p:cNvPr id="5" name="Picture 4"/>
          <p:cNvPicPr>
            <a:picLocks noChangeAspect="1"/>
          </p:cNvPicPr>
          <p:nvPr/>
        </p:nvPicPr>
        <p:blipFill>
          <a:blip r:embed="rId2"/>
          <a:stretch>
            <a:fillRect/>
          </a:stretch>
        </p:blipFill>
        <p:spPr>
          <a:xfrm>
            <a:off x="2106501" y="4721458"/>
            <a:ext cx="2800350" cy="1628775"/>
          </a:xfrm>
          <a:prstGeom prst="rect">
            <a:avLst/>
          </a:prstGeom>
        </p:spPr>
      </p:pic>
      <p:sp>
        <p:nvSpPr>
          <p:cNvPr id="6" name="TextBox 5"/>
          <p:cNvSpPr txBox="1"/>
          <p:nvPr/>
        </p:nvSpPr>
        <p:spPr>
          <a:xfrm>
            <a:off x="4906851" y="5241701"/>
            <a:ext cx="5847008" cy="646331"/>
          </a:xfrm>
          <a:prstGeom prst="rect">
            <a:avLst/>
          </a:prstGeom>
          <a:noFill/>
        </p:spPr>
        <p:txBody>
          <a:bodyPr wrap="square" rtlCol="0">
            <a:spAutoFit/>
          </a:bodyPr>
          <a:lstStyle/>
          <a:p>
            <a:r>
              <a:rPr lang="en-US" dirty="0" smtClean="0"/>
              <a:t>I wish I had </a:t>
            </a:r>
            <a:r>
              <a:rPr lang="en-US" b="1" dirty="0" smtClean="0"/>
              <a:t>S’MORE</a:t>
            </a:r>
            <a:r>
              <a:rPr lang="en-US" dirty="0" smtClean="0"/>
              <a:t> time with you!!</a:t>
            </a:r>
          </a:p>
          <a:p>
            <a:r>
              <a:rPr lang="en-US" dirty="0" smtClean="0"/>
              <a:t>(popular </a:t>
            </a:r>
            <a:r>
              <a:rPr lang="en-US" dirty="0" smtClean="0"/>
              <a:t>campfire </a:t>
            </a:r>
            <a:r>
              <a:rPr lang="en-US" dirty="0" smtClean="0"/>
              <a:t>treat in the U.S.)</a:t>
            </a:r>
            <a:endParaRPr lang="en-US" dirty="0"/>
          </a:p>
        </p:txBody>
      </p:sp>
    </p:spTree>
    <p:extLst>
      <p:ext uri="{BB962C8B-B14F-4D97-AF65-F5344CB8AC3E}">
        <p14:creationId xmlns:p14="http://schemas.microsoft.com/office/powerpoint/2010/main" val="2785738713"/>
      </p:ext>
    </p:extLst>
  </p:cSld>
  <p:clrMapOvr>
    <a:masterClrMapping/>
  </p:clrMapOvr>
  <mc:AlternateContent xmlns:mc="http://schemas.openxmlformats.org/markup-compatibility/2006" xmlns:p14="http://schemas.microsoft.com/office/powerpoint/2010/main">
    <mc:Choice Requires="p14">
      <p:transition spd="slow" p14:dur="2000" advTm="44934"/>
    </mc:Choice>
    <mc:Fallback xmlns="">
      <p:transition spd="slow" advTm="4493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Verdana" panose="020B0604030504040204" pitchFamily="34" charset="0"/>
                <a:ea typeface="Verdana" panose="020B0604030504040204" pitchFamily="34" charset="0"/>
                <a:cs typeface="Verdana" panose="020B0604030504040204" pitchFamily="34" charset="0"/>
              </a:rPr>
              <a:t>Bonjour! My name is Darlene, and I was the English teaching assistant (2015-2016) at </a:t>
            </a:r>
            <a:r>
              <a:rPr lang="en-US" sz="1800" dirty="0" smtClean="0">
                <a:latin typeface="Verdana" panose="020B0604030504040204" pitchFamily="34" charset="0"/>
                <a:ea typeface="Verdana" panose="020B0604030504040204" pitchFamily="34" charset="0"/>
                <a:cs typeface="Verdana" panose="020B0604030504040204" pitchFamily="34" charset="0"/>
              </a:rPr>
              <a:t>Lycée </a:t>
            </a:r>
            <a:r>
              <a:rPr lang="en-US" sz="1800" dirty="0">
                <a:latin typeface="Verdana" panose="020B0604030504040204" pitchFamily="34" charset="0"/>
                <a:ea typeface="Verdana" panose="020B0604030504040204" pitchFamily="34" charset="0"/>
                <a:cs typeface="Verdana" panose="020B0604030504040204" pitchFamily="34" charset="0"/>
              </a:rPr>
              <a:t>Albert Camus. This was an amazing opportunity, and I wanted to thank you for making it a great experience for me! I learned so much from you, and I will miss you!</a:t>
            </a:r>
            <a:r>
              <a:rPr lang="en-US" sz="1800" dirty="0"/>
              <a:t/>
            </a:r>
            <a:br>
              <a:rPr lang="en-US" sz="1800" dirty="0"/>
            </a:b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25418" y="2464903"/>
            <a:ext cx="3737113" cy="2802835"/>
          </a:xfrm>
        </p:spPr>
      </p:pic>
    </p:spTree>
    <p:extLst>
      <p:ext uri="{BB962C8B-B14F-4D97-AF65-F5344CB8AC3E}">
        <p14:creationId xmlns:p14="http://schemas.microsoft.com/office/powerpoint/2010/main" val="2946938199"/>
      </p:ext>
    </p:extLst>
  </p:cSld>
  <p:clrMapOvr>
    <a:masterClrMapping/>
  </p:clrMapOvr>
  <mc:AlternateContent xmlns:mc="http://schemas.openxmlformats.org/markup-compatibility/2006" xmlns:p14="http://schemas.microsoft.com/office/powerpoint/2010/main">
    <mc:Choice Requires="p14">
      <p:transition spd="slow" p14:dur="2000" advTm="12632"/>
    </mc:Choice>
    <mc:Fallback xmlns="">
      <p:transition spd="slow" advTm="1263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360" y="5109213"/>
            <a:ext cx="8020727" cy="1232501"/>
          </a:xfrm>
        </p:spPr>
        <p:txBody>
          <a:bodyPr/>
          <a:lstStyle/>
          <a:p>
            <a:pPr algn="ctr"/>
            <a:r>
              <a:rPr lang="en-US" sz="2400" dirty="0" smtClean="0"/>
              <a:t/>
            </a:r>
            <a:br>
              <a:rPr lang="en-US" sz="2400" dirty="0" smtClean="0"/>
            </a:br>
            <a:endParaRPr lang="en-US" sz="2400" dirty="0"/>
          </a:p>
        </p:txBody>
      </p:sp>
      <p:pic>
        <p:nvPicPr>
          <p:cNvPr id="4" name="Content Placeholder 3"/>
          <p:cNvPicPr>
            <a:picLocks noGrp="1" noChangeAspect="1"/>
          </p:cNvPicPr>
          <p:nvPr>
            <p:ph idx="1"/>
          </p:nvPr>
        </p:nvPicPr>
        <p:blipFill>
          <a:blip r:embed="rId2"/>
          <a:stretch>
            <a:fillRect/>
          </a:stretch>
        </p:blipFill>
        <p:spPr>
          <a:xfrm>
            <a:off x="3277440" y="1019467"/>
            <a:ext cx="5018423" cy="3760472"/>
          </a:xfrm>
          <a:prstGeom prst="rect">
            <a:avLst/>
          </a:prstGeom>
        </p:spPr>
      </p:pic>
      <p:sp>
        <p:nvSpPr>
          <p:cNvPr id="13" name="Oval Callout 12"/>
          <p:cNvSpPr/>
          <p:nvPr/>
        </p:nvSpPr>
        <p:spPr>
          <a:xfrm>
            <a:off x="6919529" y="1178299"/>
            <a:ext cx="2061029" cy="1359091"/>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185836" y="1413376"/>
            <a:ext cx="1794722" cy="800219"/>
          </a:xfrm>
          <a:prstGeom prst="rect">
            <a:avLst/>
          </a:prstGeom>
          <a:noFill/>
        </p:spPr>
        <p:txBody>
          <a:bodyPr wrap="square" rtlCol="0">
            <a:spAutoFit/>
          </a:bodyPr>
          <a:lstStyle/>
          <a:p>
            <a:r>
              <a:rPr lang="en-US" b="1" dirty="0" smtClean="0">
                <a:solidFill>
                  <a:schemeClr val="accent1">
                    <a:lumMod val="50000"/>
                  </a:schemeClr>
                </a:solidFill>
                <a:latin typeface="Lucida Handwriting" panose="03010101010101010101" pitchFamily="66" charset="0"/>
              </a:rPr>
              <a:t>BONJOUR!</a:t>
            </a:r>
          </a:p>
          <a:p>
            <a:r>
              <a:rPr lang="fr-FR" sz="1400" dirty="0" smtClean="0">
                <a:solidFill>
                  <a:schemeClr val="accent1">
                    <a:lumMod val="50000"/>
                  </a:schemeClr>
                </a:solidFill>
                <a:latin typeface="Lucida Handwriting" panose="03010101010101010101" pitchFamily="66" charset="0"/>
              </a:rPr>
              <a:t>Je m’appelle Darlene.</a:t>
            </a:r>
            <a:endParaRPr lang="fr-FR" sz="1400" dirty="0">
              <a:solidFill>
                <a:schemeClr val="accent1">
                  <a:lumMod val="50000"/>
                </a:schemeClr>
              </a:solidFill>
              <a:latin typeface="Lucida Handwriting" panose="03010101010101010101" pitchFamily="66" charset="0"/>
            </a:endParaRPr>
          </a:p>
        </p:txBody>
      </p:sp>
      <p:sp>
        <p:nvSpPr>
          <p:cNvPr id="16" name="Explosion 2 15"/>
          <p:cNvSpPr/>
          <p:nvPr/>
        </p:nvSpPr>
        <p:spPr>
          <a:xfrm>
            <a:off x="-56447" y="2670260"/>
            <a:ext cx="3309257" cy="2594590"/>
          </a:xfrm>
          <a:prstGeom prst="irregularSeal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66064" y="3735132"/>
            <a:ext cx="2494253" cy="369332"/>
          </a:xfrm>
          <a:prstGeom prst="rect">
            <a:avLst/>
          </a:prstGeom>
          <a:noFill/>
        </p:spPr>
        <p:txBody>
          <a:bodyPr wrap="square" rtlCol="0">
            <a:spAutoFit/>
          </a:bodyPr>
          <a:lstStyle/>
          <a:p>
            <a:r>
              <a:rPr lang="en-US" b="1" dirty="0" smtClean="0">
                <a:solidFill>
                  <a:schemeClr val="accent1">
                    <a:lumMod val="50000"/>
                  </a:schemeClr>
                </a:solidFill>
                <a:latin typeface="Lucida Handwriting" panose="03010101010101010101" pitchFamily="66" charset="0"/>
              </a:rPr>
              <a:t>GO WILDCATS!</a:t>
            </a:r>
            <a:endParaRPr lang="en-US" b="1" dirty="0">
              <a:solidFill>
                <a:schemeClr val="accent1">
                  <a:lumMod val="50000"/>
                </a:schemeClr>
              </a:solidFill>
              <a:latin typeface="Lucida Handwriting" panose="03010101010101010101" pitchFamily="66" charset="0"/>
            </a:endParaRPr>
          </a:p>
        </p:txBody>
      </p:sp>
      <p:sp>
        <p:nvSpPr>
          <p:cNvPr id="3" name="TextBox 2"/>
          <p:cNvSpPr txBox="1"/>
          <p:nvPr/>
        </p:nvSpPr>
        <p:spPr>
          <a:xfrm>
            <a:off x="8613914" y="2861185"/>
            <a:ext cx="2584174" cy="1200329"/>
          </a:xfrm>
          <a:prstGeom prst="rect">
            <a:avLst/>
          </a:prstGeom>
          <a:noFill/>
        </p:spPr>
        <p:txBody>
          <a:bodyPr wrap="square" rtlCol="0">
            <a:spAutoFit/>
          </a:bodyPr>
          <a:lstStyle/>
          <a:p>
            <a:r>
              <a:rPr lang="en-US" dirty="0" smtClean="0"/>
              <a:t>This was my </a:t>
            </a:r>
            <a:r>
              <a:rPr lang="en-US" dirty="0"/>
              <a:t>senior year of high school with my French group and </a:t>
            </a:r>
            <a:r>
              <a:rPr lang="en-US" dirty="0" smtClean="0"/>
              <a:t>teacher.</a:t>
            </a:r>
            <a:endParaRPr lang="en-US" dirty="0"/>
          </a:p>
        </p:txBody>
      </p:sp>
      <p:pic>
        <p:nvPicPr>
          <p:cNvPr id="8" name="Picture 7"/>
          <p:cNvPicPr>
            <a:picLocks noChangeAspect="1"/>
          </p:cNvPicPr>
          <p:nvPr/>
        </p:nvPicPr>
        <p:blipFill>
          <a:blip r:embed="rId3"/>
          <a:stretch>
            <a:fillRect/>
          </a:stretch>
        </p:blipFill>
        <p:spPr>
          <a:xfrm>
            <a:off x="8613914" y="4624302"/>
            <a:ext cx="2621507" cy="1743607"/>
          </a:xfrm>
          <a:prstGeom prst="rect">
            <a:avLst/>
          </a:prstGeom>
        </p:spPr>
      </p:pic>
      <p:pic>
        <p:nvPicPr>
          <p:cNvPr id="9" name="Picture 8"/>
          <p:cNvPicPr>
            <a:picLocks noChangeAspect="1"/>
          </p:cNvPicPr>
          <p:nvPr/>
        </p:nvPicPr>
        <p:blipFill>
          <a:blip r:embed="rId4"/>
          <a:stretch>
            <a:fillRect/>
          </a:stretch>
        </p:blipFill>
        <p:spPr>
          <a:xfrm>
            <a:off x="226463" y="669756"/>
            <a:ext cx="2743438" cy="2060627"/>
          </a:xfrm>
          <a:prstGeom prst="rect">
            <a:avLst/>
          </a:prstGeom>
        </p:spPr>
      </p:pic>
      <p:sp>
        <p:nvSpPr>
          <p:cNvPr id="10" name="TextBox 9"/>
          <p:cNvSpPr txBox="1"/>
          <p:nvPr/>
        </p:nvSpPr>
        <p:spPr>
          <a:xfrm>
            <a:off x="1073426" y="5264850"/>
            <a:ext cx="7222437" cy="1200329"/>
          </a:xfrm>
          <a:prstGeom prst="rect">
            <a:avLst/>
          </a:prstGeom>
          <a:noFill/>
        </p:spPr>
        <p:txBody>
          <a:bodyPr wrap="square" rtlCol="0">
            <a:spAutoFit/>
          </a:bodyPr>
          <a:lstStyle/>
          <a:p>
            <a:r>
              <a:rPr lang="en-US" dirty="0" smtClean="0"/>
              <a:t>High school was a fun experience for me. Make the best out of your high school experience! Stay motivated, make friends, organize school clubs, etc. If there’s something you want to do, GO for it!!</a:t>
            </a:r>
            <a:endParaRPr lang="en-US" dirty="0"/>
          </a:p>
        </p:txBody>
      </p:sp>
    </p:spTree>
    <p:extLst>
      <p:ext uri="{BB962C8B-B14F-4D97-AF65-F5344CB8AC3E}">
        <p14:creationId xmlns:p14="http://schemas.microsoft.com/office/powerpoint/2010/main" val="3512173880"/>
      </p:ext>
    </p:extLst>
  </p:cSld>
  <p:clrMapOvr>
    <a:masterClrMapping/>
  </p:clrMapOvr>
  <mc:AlternateContent xmlns:mc="http://schemas.openxmlformats.org/markup-compatibility/2006" xmlns:p14="http://schemas.microsoft.com/office/powerpoint/2010/main">
    <mc:Choice Requires="p14">
      <p:transition spd="slow" p14:dur="2000" advTm="22835"/>
    </mc:Choice>
    <mc:Fallback xmlns="">
      <p:transition spd="slow" advTm="2283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9404723" cy="1601369"/>
          </a:xfrm>
        </p:spPr>
        <p:txBody>
          <a:bodyPr/>
          <a:lstStyle/>
          <a:p>
            <a:pPr algn="ctr"/>
            <a:r>
              <a:rPr lang="en-US" sz="2400" dirty="0" smtClean="0"/>
              <a:t>Since I was 15, my dream was to go to France. After so much hard work and dedication, I finally accomplished it!...and I got to share that with my sister! </a:t>
            </a:r>
            <a:endParaRPr lang="en-US" sz="2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2323" y="2054086"/>
            <a:ext cx="4037496" cy="3028122"/>
          </a:xfrm>
        </p:spPr>
      </p:pic>
      <p:sp>
        <p:nvSpPr>
          <p:cNvPr id="5" name="TextBox 4"/>
          <p:cNvSpPr txBox="1"/>
          <p:nvPr/>
        </p:nvSpPr>
        <p:spPr>
          <a:xfrm>
            <a:off x="3299792" y="5512905"/>
            <a:ext cx="4585252" cy="369332"/>
          </a:xfrm>
          <a:prstGeom prst="rect">
            <a:avLst/>
          </a:prstGeom>
          <a:noFill/>
        </p:spPr>
        <p:txBody>
          <a:bodyPr wrap="square" rtlCol="0">
            <a:spAutoFit/>
          </a:bodyPr>
          <a:lstStyle/>
          <a:p>
            <a:r>
              <a:rPr lang="en-US" dirty="0"/>
              <a:t>We went on top of the Eiffel Tower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05078585"/>
      </p:ext>
    </p:extLst>
  </p:cSld>
  <p:clrMapOvr>
    <a:masterClrMapping/>
  </p:clrMapOvr>
  <mc:AlternateContent xmlns:mc="http://schemas.openxmlformats.org/markup-compatibility/2006" xmlns:p14="http://schemas.microsoft.com/office/powerpoint/2010/main">
    <mc:Choice Requires="p14">
      <p:transition spd="slow" p14:dur="2000" advTm="17196"/>
    </mc:Choice>
    <mc:Fallback xmlns="">
      <p:transition spd="slow" advTm="1719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3" y="1199493"/>
            <a:ext cx="5290863" cy="3324152"/>
          </a:xfrm>
        </p:spPr>
        <p:txBody>
          <a:bodyPr/>
          <a:lstStyle/>
          <a:p>
            <a:r>
              <a:rPr lang="en-US" dirty="0" smtClean="0"/>
              <a:t>Some people believe Paris to be the “city of love,” but for me it’s the “city of dreams.”</a:t>
            </a:r>
            <a:endParaRPr lang="en-US" dirty="0"/>
          </a:p>
        </p:txBody>
      </p:sp>
      <p:sp>
        <p:nvSpPr>
          <p:cNvPr id="3" name="Content Placeholder 2"/>
          <p:cNvSpPr>
            <a:spLocks noGrp="1"/>
          </p:cNvSpPr>
          <p:nvPr>
            <p:ph idx="1"/>
          </p:nvPr>
        </p:nvSpPr>
        <p:spPr>
          <a:xfrm>
            <a:off x="1103313" y="1126436"/>
            <a:ext cx="6211888" cy="5121964"/>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7772403" y="345154"/>
            <a:ext cx="2838862" cy="5032830"/>
          </a:xfrm>
          <a:prstGeom prst="rect">
            <a:avLst/>
          </a:prstGeom>
        </p:spPr>
      </p:pic>
      <p:sp>
        <p:nvSpPr>
          <p:cNvPr id="5" name="TextBox 4"/>
          <p:cNvSpPr txBox="1"/>
          <p:nvPr/>
        </p:nvSpPr>
        <p:spPr>
          <a:xfrm>
            <a:off x="6917635" y="5579165"/>
            <a:ext cx="4929808" cy="646331"/>
          </a:xfrm>
          <a:prstGeom prst="rect">
            <a:avLst/>
          </a:prstGeom>
          <a:noFill/>
        </p:spPr>
        <p:txBody>
          <a:bodyPr wrap="square" rtlCol="0">
            <a:spAutoFit/>
          </a:bodyPr>
          <a:lstStyle/>
          <a:p>
            <a:r>
              <a:rPr lang="en-US" dirty="0" smtClean="0"/>
              <a:t>No matter how many times I saw the Eiffel Tower I always cried or had goose bumps!</a:t>
            </a:r>
            <a:endParaRPr lang="en-US" dirty="0"/>
          </a:p>
        </p:txBody>
      </p:sp>
    </p:spTree>
    <p:extLst>
      <p:ext uri="{BB962C8B-B14F-4D97-AF65-F5344CB8AC3E}">
        <p14:creationId xmlns:p14="http://schemas.microsoft.com/office/powerpoint/2010/main" val="2553912143"/>
      </p:ext>
    </p:extLst>
  </p:cSld>
  <p:clrMapOvr>
    <a:masterClrMapping/>
  </p:clrMapOvr>
  <mc:AlternateContent xmlns:mc="http://schemas.openxmlformats.org/markup-compatibility/2006" xmlns:p14="http://schemas.microsoft.com/office/powerpoint/2010/main">
    <mc:Choice Requires="p14">
      <p:transition spd="slow" p14:dur="2000" advTm="18415"/>
    </mc:Choice>
    <mc:Fallback xmlns="">
      <p:transition spd="slow" advTm="1841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So…DREAM BIG! Anything is possible. Don’t let anyone put you down. </a:t>
            </a:r>
            <a:r>
              <a:rPr lang="en-US" sz="2800" dirty="0" smtClean="0"/>
              <a:t>Stay focused and work hard.</a:t>
            </a:r>
            <a:r>
              <a:rPr lang="en-US" sz="4400" dirty="0"/>
              <a:t/>
            </a:r>
            <a:br>
              <a:rPr lang="en-US" sz="4400" dirty="0"/>
            </a:br>
            <a:endParaRPr lang="en-US" dirty="0"/>
          </a:p>
        </p:txBody>
      </p:sp>
      <p:sp>
        <p:nvSpPr>
          <p:cNvPr id="3" name="Content Placeholder 2"/>
          <p:cNvSpPr>
            <a:spLocks noGrp="1"/>
          </p:cNvSpPr>
          <p:nvPr>
            <p:ph idx="1"/>
          </p:nvPr>
        </p:nvSpPr>
        <p:spPr>
          <a:xfrm>
            <a:off x="519113" y="2311400"/>
            <a:ext cx="5068888" cy="3835401"/>
          </a:xfrm>
        </p:spPr>
        <p:txBody>
          <a:bodyPr>
            <a:normAutofit fontScale="92500" lnSpcReduction="10000"/>
          </a:bodyPr>
          <a:lstStyle/>
          <a:p>
            <a:pPr marL="0" indent="0">
              <a:buNone/>
            </a:pPr>
            <a:r>
              <a:rPr lang="en-US" dirty="0" smtClean="0"/>
              <a:t>“Don’t ever let someone tell you that you can’t do something. Not even me. You got a dream, you </a:t>
            </a:r>
            <a:r>
              <a:rPr lang="en-US" dirty="0" smtClean="0">
                <a:solidFill>
                  <a:schemeClr val="accent3">
                    <a:lumMod val="75000"/>
                  </a:schemeClr>
                </a:solidFill>
              </a:rPr>
              <a:t>gotta</a:t>
            </a:r>
            <a:r>
              <a:rPr lang="en-US" dirty="0" smtClean="0"/>
              <a:t> protect it. When people can’t do something themselves, they’re </a:t>
            </a:r>
            <a:r>
              <a:rPr lang="en-US" dirty="0" smtClean="0">
                <a:solidFill>
                  <a:schemeClr val="accent3">
                    <a:lumMod val="75000"/>
                  </a:schemeClr>
                </a:solidFill>
              </a:rPr>
              <a:t>gonna</a:t>
            </a:r>
            <a:r>
              <a:rPr lang="en-US" dirty="0" smtClean="0"/>
              <a:t> tell you that you can’t do it. You want something, go get it. Period.”</a:t>
            </a:r>
          </a:p>
          <a:p>
            <a:pPr marL="0" indent="0">
              <a:buNone/>
            </a:pPr>
            <a:r>
              <a:rPr lang="en-US" i="1" dirty="0" smtClean="0"/>
              <a:t>The Pursuit of Happyness </a:t>
            </a:r>
            <a:r>
              <a:rPr lang="en-US" dirty="0" smtClean="0"/>
              <a:t>(film 2006)</a:t>
            </a:r>
          </a:p>
          <a:p>
            <a:pPr marL="0" indent="0">
              <a:buNone/>
            </a:pPr>
            <a:r>
              <a:rPr lang="en-US" dirty="0" smtClean="0">
                <a:solidFill>
                  <a:schemeClr val="accent3">
                    <a:lumMod val="75000"/>
                  </a:schemeClr>
                </a:solidFill>
              </a:rPr>
              <a:t>(</a:t>
            </a:r>
            <a:r>
              <a:rPr lang="en-US" i="1" dirty="0" smtClean="0">
                <a:solidFill>
                  <a:schemeClr val="accent3">
                    <a:lumMod val="75000"/>
                  </a:schemeClr>
                </a:solidFill>
              </a:rPr>
              <a:t>gotta </a:t>
            </a:r>
            <a:r>
              <a:rPr lang="en-US" dirty="0" smtClean="0">
                <a:solidFill>
                  <a:schemeClr val="accent3">
                    <a:lumMod val="75000"/>
                  </a:schemeClr>
                </a:solidFill>
              </a:rPr>
              <a:t>and </a:t>
            </a:r>
            <a:r>
              <a:rPr lang="en-US" i="1" dirty="0" smtClean="0">
                <a:solidFill>
                  <a:schemeClr val="accent3">
                    <a:lumMod val="75000"/>
                  </a:schemeClr>
                </a:solidFill>
              </a:rPr>
              <a:t>gonna</a:t>
            </a:r>
            <a:r>
              <a:rPr lang="en-US" dirty="0" smtClean="0">
                <a:solidFill>
                  <a:schemeClr val="accent3">
                    <a:lumMod val="75000"/>
                  </a:schemeClr>
                </a:solidFill>
              </a:rPr>
              <a:t> are slang words. Don’t use these in formal situations such as for writing an essay.)</a:t>
            </a:r>
          </a:p>
          <a:p>
            <a:pPr marL="0" indent="0">
              <a:buNone/>
            </a:pPr>
            <a:r>
              <a:rPr lang="en-US" i="1" dirty="0" smtClean="0">
                <a:solidFill>
                  <a:schemeClr val="accent3">
                    <a:lumMod val="75000"/>
                  </a:schemeClr>
                </a:solidFill>
              </a:rPr>
              <a:t>*Gotta</a:t>
            </a:r>
            <a:r>
              <a:rPr lang="en-US" dirty="0" smtClean="0">
                <a:solidFill>
                  <a:schemeClr val="accent3">
                    <a:lumMod val="75000"/>
                  </a:schemeClr>
                </a:solidFill>
                <a:sym typeface="Wingdings" panose="05000000000000000000" pitchFamily="2" charset="2"/>
              </a:rPr>
              <a:t>got to</a:t>
            </a:r>
          </a:p>
          <a:p>
            <a:pPr marL="0" indent="0">
              <a:buNone/>
            </a:pPr>
            <a:r>
              <a:rPr lang="en-US" i="1" dirty="0" smtClean="0">
                <a:solidFill>
                  <a:schemeClr val="accent3">
                    <a:lumMod val="75000"/>
                  </a:schemeClr>
                </a:solidFill>
                <a:sym typeface="Wingdings" panose="05000000000000000000" pitchFamily="2" charset="2"/>
              </a:rPr>
              <a:t>*Gonna</a:t>
            </a:r>
            <a:r>
              <a:rPr lang="en-US" dirty="0" smtClean="0">
                <a:solidFill>
                  <a:schemeClr val="accent3">
                    <a:lumMod val="75000"/>
                  </a:schemeClr>
                </a:solidFill>
                <a:sym typeface="Wingdings" panose="05000000000000000000" pitchFamily="2" charset="2"/>
              </a:rPr>
              <a:t> going to </a:t>
            </a:r>
            <a:endParaRPr lang="en-US" dirty="0"/>
          </a:p>
        </p:txBody>
      </p:sp>
      <p:pic>
        <p:nvPicPr>
          <p:cNvPr id="4" name="Picture 3"/>
          <p:cNvPicPr>
            <a:picLocks noChangeAspect="1"/>
          </p:cNvPicPr>
          <p:nvPr/>
        </p:nvPicPr>
        <p:blipFill>
          <a:blip r:embed="rId2"/>
          <a:stretch>
            <a:fillRect/>
          </a:stretch>
        </p:blipFill>
        <p:spPr>
          <a:xfrm>
            <a:off x="6592818" y="1732132"/>
            <a:ext cx="4697482" cy="1740832"/>
          </a:xfrm>
          <a:prstGeom prst="rect">
            <a:avLst/>
          </a:prstGeom>
        </p:spPr>
      </p:pic>
    </p:spTree>
    <p:extLst>
      <p:ext uri="{BB962C8B-B14F-4D97-AF65-F5344CB8AC3E}">
        <p14:creationId xmlns:p14="http://schemas.microsoft.com/office/powerpoint/2010/main" val="1156125008"/>
      </p:ext>
    </p:extLst>
  </p:cSld>
  <p:clrMapOvr>
    <a:masterClrMapping/>
  </p:clrMapOvr>
  <mc:AlternateContent xmlns:mc="http://schemas.openxmlformats.org/markup-compatibility/2006" xmlns:p14="http://schemas.microsoft.com/office/powerpoint/2010/main">
    <mc:Choice Requires="p14">
      <p:transition spd="slow" p14:dur="2000" advTm="30015"/>
    </mc:Choice>
    <mc:Fallback xmlns="">
      <p:transition spd="slow" advTm="3001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821" y="762511"/>
            <a:ext cx="4601749" cy="4294671"/>
          </a:xfrm>
        </p:spPr>
        <p:txBody>
          <a:bodyPr/>
          <a:lstStyle/>
          <a:p>
            <a:pPr algn="ctr"/>
            <a:r>
              <a:rPr lang="en-US" dirty="0" smtClean="0"/>
              <a:t>Sometimes we may experience challenges in life, but it’s important to NEVER give up!</a:t>
            </a:r>
            <a:endParaRPr lang="en-US" dirty="0"/>
          </a:p>
        </p:txBody>
      </p:sp>
      <p:sp>
        <p:nvSpPr>
          <p:cNvPr id="6" name="AutoShape 4" descr="See original image"/>
          <p:cNvSpPr>
            <a:spLocks noChangeAspect="1" noChangeArrowheads="1"/>
          </p:cNvSpPr>
          <p:nvPr/>
        </p:nvSpPr>
        <p:spPr bwMode="auto">
          <a:xfrm>
            <a:off x="63500" y="963129"/>
            <a:ext cx="4177196" cy="41771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p:nvPicPr>
        <p:blipFill>
          <a:blip r:embed="rId2"/>
          <a:stretch>
            <a:fillRect/>
          </a:stretch>
        </p:blipFill>
        <p:spPr>
          <a:xfrm>
            <a:off x="7812225" y="665576"/>
            <a:ext cx="2664170" cy="3759189"/>
          </a:xfrm>
          <a:prstGeom prst="rect">
            <a:avLst/>
          </a:prstGeom>
        </p:spPr>
      </p:pic>
      <p:sp>
        <p:nvSpPr>
          <p:cNvPr id="10" name="TextBox 9"/>
          <p:cNvSpPr txBox="1"/>
          <p:nvPr/>
        </p:nvSpPr>
        <p:spPr>
          <a:xfrm>
            <a:off x="609600" y="5689600"/>
            <a:ext cx="10591800" cy="646331"/>
          </a:xfrm>
          <a:prstGeom prst="rect">
            <a:avLst/>
          </a:prstGeom>
          <a:noFill/>
        </p:spPr>
        <p:txBody>
          <a:bodyPr wrap="square" rtlCol="0">
            <a:spAutoFit/>
          </a:bodyPr>
          <a:lstStyle/>
          <a:p>
            <a:pPr algn="ctr"/>
            <a:r>
              <a:rPr lang="en-US" dirty="0" smtClean="0"/>
              <a:t>“When life gets you down, do you </a:t>
            </a:r>
            <a:r>
              <a:rPr lang="en-US" dirty="0" smtClean="0">
                <a:solidFill>
                  <a:schemeClr val="accent3">
                    <a:lumMod val="75000"/>
                  </a:schemeClr>
                </a:solidFill>
              </a:rPr>
              <a:t>wanna</a:t>
            </a:r>
            <a:r>
              <a:rPr lang="en-US" dirty="0" smtClean="0"/>
              <a:t> </a:t>
            </a:r>
            <a:r>
              <a:rPr lang="en-US" dirty="0" smtClean="0">
                <a:solidFill>
                  <a:schemeClr val="accent3">
                    <a:lumMod val="75000"/>
                  </a:schemeClr>
                </a:solidFill>
              </a:rPr>
              <a:t>(want to) </a:t>
            </a:r>
            <a:r>
              <a:rPr lang="en-US" dirty="0" smtClean="0"/>
              <a:t>know what you’ve </a:t>
            </a:r>
            <a:r>
              <a:rPr lang="en-US" dirty="0" smtClean="0">
                <a:solidFill>
                  <a:schemeClr val="accent3">
                    <a:lumMod val="75000"/>
                  </a:schemeClr>
                </a:solidFill>
              </a:rPr>
              <a:t>gotta (got to)</a:t>
            </a:r>
            <a:r>
              <a:rPr lang="en-US" dirty="0" smtClean="0"/>
              <a:t> do? Just keep swimming.” </a:t>
            </a:r>
            <a:r>
              <a:rPr lang="en-US" i="1" dirty="0" smtClean="0"/>
              <a:t>Finding Nemo</a:t>
            </a:r>
            <a:endParaRPr lang="en-US" i="1" dirty="0"/>
          </a:p>
        </p:txBody>
      </p:sp>
    </p:spTree>
    <p:extLst>
      <p:ext uri="{BB962C8B-B14F-4D97-AF65-F5344CB8AC3E}">
        <p14:creationId xmlns:p14="http://schemas.microsoft.com/office/powerpoint/2010/main" val="1693737439"/>
      </p:ext>
    </p:extLst>
  </p:cSld>
  <p:clrMapOvr>
    <a:masterClrMapping/>
  </p:clrMapOvr>
  <mc:AlternateContent xmlns:mc="http://schemas.openxmlformats.org/markup-compatibility/2006" xmlns:p14="http://schemas.microsoft.com/office/powerpoint/2010/main">
    <mc:Choice Requires="p14">
      <p:transition spd="slow" p14:dur="2000" advTm="28433"/>
    </mc:Choice>
    <mc:Fallback xmlns="">
      <p:transition spd="slow" advTm="28433"/>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2" y="398740"/>
            <a:ext cx="6349774" cy="1705832"/>
          </a:xfrm>
        </p:spPr>
        <p:txBody>
          <a:bodyPr/>
          <a:lstStyle/>
          <a:p>
            <a:r>
              <a:rPr lang="en-US" sz="4000" dirty="0" smtClean="0"/>
              <a:t>I enjoyed so many things </a:t>
            </a:r>
            <a:br>
              <a:rPr lang="en-US" sz="4000" dirty="0" smtClean="0"/>
            </a:br>
            <a:r>
              <a:rPr lang="en-US" sz="4000" dirty="0" smtClean="0"/>
              <a:t>during my stay</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7543" y="1761215"/>
            <a:ext cx="2689564" cy="268956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18" y="2170693"/>
            <a:ext cx="3071191" cy="30711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1575" y="1141739"/>
            <a:ext cx="2848827" cy="2848827"/>
          </a:xfrm>
          <a:prstGeom prst="rect">
            <a:avLst/>
          </a:prstGeom>
        </p:spPr>
      </p:pic>
      <p:pic>
        <p:nvPicPr>
          <p:cNvPr id="9" name="Picture 8"/>
          <p:cNvPicPr>
            <a:picLocks noChangeAspect="1"/>
          </p:cNvPicPr>
          <p:nvPr/>
        </p:nvPicPr>
        <p:blipFill>
          <a:blip r:embed="rId5"/>
          <a:stretch>
            <a:fillRect/>
          </a:stretch>
        </p:blipFill>
        <p:spPr>
          <a:xfrm>
            <a:off x="4321936" y="4109886"/>
            <a:ext cx="2531003" cy="2531003"/>
          </a:xfrm>
          <a:prstGeom prst="rect">
            <a:avLst/>
          </a:prstGeom>
        </p:spPr>
      </p:pic>
      <p:sp>
        <p:nvSpPr>
          <p:cNvPr id="10" name="Rectangle 9"/>
          <p:cNvSpPr/>
          <p:nvPr/>
        </p:nvSpPr>
        <p:spPr>
          <a:xfrm>
            <a:off x="7362466" y="4405892"/>
            <a:ext cx="4597305" cy="1938992"/>
          </a:xfrm>
          <a:prstGeom prst="rect">
            <a:avLst/>
          </a:prstGeom>
        </p:spPr>
        <p:txBody>
          <a:bodyPr wrap="square">
            <a:spAutoFit/>
          </a:bodyPr>
          <a:lstStyle/>
          <a:p>
            <a:r>
              <a:rPr lang="en-US" sz="4000" dirty="0"/>
              <a:t>But the </a:t>
            </a:r>
            <a:r>
              <a:rPr lang="en-US" sz="4000" dirty="0" smtClean="0"/>
              <a:t>BEST </a:t>
            </a:r>
            <a:r>
              <a:rPr lang="en-US" sz="4000" dirty="0"/>
              <a:t>moments I </a:t>
            </a:r>
            <a:r>
              <a:rPr lang="en-US" sz="4000" dirty="0" smtClean="0"/>
              <a:t>spent were…</a:t>
            </a:r>
            <a:endParaRPr lang="en-US" sz="4000" dirty="0"/>
          </a:p>
        </p:txBody>
      </p:sp>
    </p:spTree>
    <p:extLst>
      <p:ext uri="{BB962C8B-B14F-4D97-AF65-F5344CB8AC3E}">
        <p14:creationId xmlns:p14="http://schemas.microsoft.com/office/powerpoint/2010/main" val="1796812180"/>
      </p:ext>
    </p:extLst>
  </p:cSld>
  <p:clrMapOvr>
    <a:masterClrMapping/>
  </p:clrMapOvr>
  <mc:AlternateContent xmlns:mc="http://schemas.openxmlformats.org/markup-compatibility/2006" xmlns:p14="http://schemas.microsoft.com/office/powerpoint/2010/main">
    <mc:Choice Requires="p14">
      <p:transition spd="slow" p14:dur="2000" advTm="11964"/>
    </mc:Choice>
    <mc:Fallback xmlns="">
      <p:transition spd="slow" advTm="1196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moments I spent with YOU!!!</a:t>
            </a:r>
            <a:endParaRPr lang="en-US" dirty="0"/>
          </a:p>
        </p:txBody>
      </p:sp>
      <p:sp>
        <p:nvSpPr>
          <p:cNvPr id="8" name="Content Placeholder 7"/>
          <p:cNvSpPr>
            <a:spLocks noGrp="1"/>
          </p:cNvSpPr>
          <p:nvPr>
            <p:ph idx="1"/>
          </p:nvPr>
        </p:nvSpPr>
        <p:spPr>
          <a:xfrm>
            <a:off x="1104293" y="2019301"/>
            <a:ext cx="8946541" cy="2095500"/>
          </a:xfrm>
        </p:spPr>
        <p:txBody>
          <a:bodyPr/>
          <a:lstStyle/>
          <a:p>
            <a:pPr marL="0" indent="0" algn="ctr">
              <a:buNone/>
            </a:pPr>
            <a:r>
              <a:rPr lang="en-US" dirty="0" smtClean="0"/>
              <a:t>I loved working with you and being able to share my passion (languages) with you. I enjoyed every moment in the classroom with you, whether it was discussing a certain topic or watching you act out certain things (my favorite!). </a:t>
            </a:r>
          </a:p>
        </p:txBody>
      </p:sp>
      <p:pic>
        <p:nvPicPr>
          <p:cNvPr id="3" name="Picture 2"/>
          <p:cNvPicPr>
            <a:picLocks noChangeAspect="1"/>
          </p:cNvPicPr>
          <p:nvPr/>
        </p:nvPicPr>
        <p:blipFill>
          <a:blip r:embed="rId2"/>
          <a:stretch>
            <a:fillRect/>
          </a:stretch>
        </p:blipFill>
        <p:spPr>
          <a:xfrm>
            <a:off x="5348472" y="3955759"/>
            <a:ext cx="1905000" cy="1419225"/>
          </a:xfrm>
          <a:prstGeom prst="rect">
            <a:avLst/>
          </a:prstGeom>
        </p:spPr>
      </p:pic>
    </p:spTree>
    <p:extLst>
      <p:ext uri="{BB962C8B-B14F-4D97-AF65-F5344CB8AC3E}">
        <p14:creationId xmlns:p14="http://schemas.microsoft.com/office/powerpoint/2010/main" val="1771009517"/>
      </p:ext>
    </p:extLst>
  </p:cSld>
  <p:clrMapOvr>
    <a:masterClrMapping/>
  </p:clrMapOvr>
  <mc:AlternateContent xmlns:mc="http://schemas.openxmlformats.org/markup-compatibility/2006" xmlns:p14="http://schemas.microsoft.com/office/powerpoint/2010/main">
    <mc:Choice Requires="p14">
      <p:transition spd="slow" p14:dur="2000" advTm="17417"/>
    </mc:Choice>
    <mc:Fallback xmlns="">
      <p:transition spd="slow" advTm="17417"/>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415</TotalTime>
  <Words>615</Words>
  <Application>Microsoft Office PowerPoint</Application>
  <PresentationFormat>Widescreen</PresentationFormat>
  <Paragraphs>40</Paragraphs>
  <Slides>11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Century Gothic</vt:lpstr>
      <vt:lpstr>Lucida Handwriting</vt:lpstr>
      <vt:lpstr>Verdana</vt:lpstr>
      <vt:lpstr>Wingdings</vt:lpstr>
      <vt:lpstr>Wingdings 3</vt:lpstr>
      <vt:lpstr>Ion</vt:lpstr>
      <vt:lpstr>Goodbye! Au revoir! </vt:lpstr>
      <vt:lpstr>Bonjour! My name is Darlene, and I was the English teaching assistant (2015-2016) at Lycée Albert Camus. This was an amazing opportunity, and I wanted to thank you for making it a great experience for me! I learned so much from you, and I will miss you! </vt:lpstr>
      <vt:lpstr> </vt:lpstr>
      <vt:lpstr>Since I was 15, my dream was to go to France. After so much hard work and dedication, I finally accomplished it!...and I got to share that with my sister! </vt:lpstr>
      <vt:lpstr>Some people believe Paris to be the “city of love,” but for me it’s the “city of dreams.”</vt:lpstr>
      <vt:lpstr>So…DREAM BIG! Anything is possible. Don’t let anyone put you down. Stay focused and work hard. </vt:lpstr>
      <vt:lpstr>Sometimes we may experience challenges in life, but it’s important to NEVER give up!</vt:lpstr>
      <vt:lpstr>I enjoyed so many things  during my stay</vt:lpstr>
      <vt:lpstr>…the moments I spent with YOU!!!</vt:lpstr>
      <vt:lpstr>Downtown Brea</vt:lpstr>
      <vt:lpstr>I wish you the best!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Darlene</dc:creator>
  <cp:lastModifiedBy>Darlene</cp:lastModifiedBy>
  <cp:revision>41</cp:revision>
  <dcterms:created xsi:type="dcterms:W3CDTF">2016-04-04T19:44:48Z</dcterms:created>
  <dcterms:modified xsi:type="dcterms:W3CDTF">2016-04-11T10:03:37Z</dcterms:modified>
</cp:coreProperties>
</file>