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48361E-75C2-CD0F-2A0C-660DFE93B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B263CF-DAB5-E502-E8BE-E70673A15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599932-AFA0-08D2-ECDD-D1497146B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357E46-6822-8B14-2CB7-CE2A5ADDE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2784BC-09B5-06B5-2248-837314E2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73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7830E-B4C6-8719-1A7A-FB047300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92A12B-2A30-453D-AA85-D0D4E9E9D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AD4225-7D36-D3E2-B7E8-A983AD3F4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4B8F31-38B7-989E-0C25-A4E139DDE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8C04A9-5C2E-C484-5408-F40050539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52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7FBC811-6561-C52C-0466-5EEC370F9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230D55-749B-F82B-9532-51C2F1B16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03B8C-B779-E818-1064-3E4F25146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224A24-4BD7-792B-7848-1D27EA62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8159F4-F787-B03F-1110-CBF0DE897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528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AD2EC7-D153-421C-7450-723F4AB70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3BA981-3275-9B7B-B7C8-1DDFABA3B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D6EF4C-4643-3C0C-802A-CD5E8E7A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84AE5A-105E-1FE2-DFB4-2F002FBBB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349373-8E1E-F75D-73BC-F8BB019DB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16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CC2C5E-6802-8D8B-B053-7F42CDC47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69A464-6485-CAFC-9294-1CDB21200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B25A5A-CC54-08FF-79CD-ED7EE361A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65AC68-0BB8-991A-4341-519F6C77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B28B6F-D1DE-AD2F-8FB6-C35B8418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04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21252C-D4B8-2EC7-0A1C-3D90ABF44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E77428-2FE1-B803-96BD-1FCFCF28AA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4E2D6B-3C1C-3760-79F7-9831DDE18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7D60F7-AB61-4E2A-5169-EAABBBBD6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4D00DA-6648-6363-7D17-78E15739E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809830-9671-AAEF-2C25-457A8D530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467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FAD341-99C0-E18A-8556-83A967199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A02490-4E69-A11F-C2B4-37C011EC2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2348F3-6CA1-C9C9-22C5-51FA64CD7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C1BF146-C47A-9892-1478-C67B57BFA8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478D10E-29C5-90B3-5200-51B175F74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B5B3BC1-4F6B-6A65-F1DF-CF0AA543B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268B152-0DAE-FC9E-FF4D-F0A46FEE3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189A79E-6660-623E-794F-1BCAF9969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97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58A8E1-CAA4-35E7-9B12-3EC07E0E4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C8A6DDD-DCE4-0E97-3EA2-1FEFA9E5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4AEAA5-6E6F-800F-FA29-4F421050C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91D4E15-11EC-D823-C77B-649B62F30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562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FF33C1C-2F4E-F31B-DB53-0E186B1DB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3C9F379-B91B-7245-2DAC-2A4A81E89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FAC2371-62CD-2A2A-F4AA-912186BD0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14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E1C7E5-3D82-760C-3CEC-7C29C01AF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756100-310C-C75A-542C-F20764140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5086C93-AEDE-09EA-D675-8AA5E1949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38688B-67CD-C66F-2970-23982710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E69487-20BC-DED2-7CF4-45DAE8F9D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BF0F0F-5307-6B2E-72D3-7944E5490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2073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82CD29-4504-741E-DDE9-6119A6132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293E585-E770-1CE6-5827-B6E9D9EE3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219211-AEA6-2BDC-4701-79FEF0A6A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40ECE8-7BE5-DF25-4771-3626568B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FD4762-2680-FBFA-FAAA-B73C9AD28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7CA136-C5B5-219A-1733-E5193590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4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B18AF8-1773-6187-DC11-BADB12CC2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BFA961-A218-E4D3-860D-786A0C1FB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CDB16A-8CC8-B9F9-4873-89CF82566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1669-1B8D-4B62-9371-EFD570F53364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17F2A-2A35-91C6-5D65-68839A13C1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39BD4F-1E53-9DF4-1286-5BA83D278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9DF43-A840-4D02-B683-A3FDAB43BB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99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ee.fr/fr/statistiques/2381478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D4617AE-4EF0-91DB-05CC-6C69B7B70347}"/>
              </a:ext>
            </a:extLst>
          </p:cNvPr>
          <p:cNvSpPr txBox="1"/>
          <p:nvPr/>
        </p:nvSpPr>
        <p:spPr>
          <a:xfrm>
            <a:off x="-68826" y="147483"/>
            <a:ext cx="11739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Les principales évolutions de la structure socioprofessionnelle depuis 1950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9AC8F0-E854-70D9-C80F-F454E1808FAE}"/>
              </a:ext>
            </a:extLst>
          </p:cNvPr>
          <p:cNvSpPr/>
          <p:nvPr/>
        </p:nvSpPr>
        <p:spPr>
          <a:xfrm>
            <a:off x="304800" y="698090"/>
            <a:ext cx="3067665" cy="47194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Mutations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A98174-60AD-727B-899D-08F35BC8915F}"/>
              </a:ext>
            </a:extLst>
          </p:cNvPr>
          <p:cNvSpPr/>
          <p:nvPr/>
        </p:nvSpPr>
        <p:spPr>
          <a:xfrm>
            <a:off x="3505200" y="698089"/>
            <a:ext cx="3937819" cy="47194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Données clés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141E05-5AB3-91E7-D02D-2D0F7FB5ABE6}"/>
              </a:ext>
            </a:extLst>
          </p:cNvPr>
          <p:cNvSpPr/>
          <p:nvPr/>
        </p:nvSpPr>
        <p:spPr>
          <a:xfrm>
            <a:off x="7575754" y="698089"/>
            <a:ext cx="4360607" cy="47194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Explications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3EA9A2-900E-189B-9B42-43542D658DE5}"/>
              </a:ext>
            </a:extLst>
          </p:cNvPr>
          <p:cNvSpPr/>
          <p:nvPr/>
        </p:nvSpPr>
        <p:spPr>
          <a:xfrm>
            <a:off x="304800" y="1288025"/>
            <a:ext cx="3067665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Elévation du niveau de qualification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90C2CD-7D9E-ADFB-9B72-8B2EA21F9470}"/>
              </a:ext>
            </a:extLst>
          </p:cNvPr>
          <p:cNvSpPr/>
          <p:nvPr/>
        </p:nvSpPr>
        <p:spPr>
          <a:xfrm>
            <a:off x="304799" y="2507224"/>
            <a:ext cx="3067665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Tertiarisation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821945-F97E-CBE8-9BE6-ECD5B5EF91F0}"/>
              </a:ext>
            </a:extLst>
          </p:cNvPr>
          <p:cNvSpPr/>
          <p:nvPr/>
        </p:nvSpPr>
        <p:spPr>
          <a:xfrm>
            <a:off x="304798" y="3726423"/>
            <a:ext cx="3067665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Féminisation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0592AB-4C56-D01F-7570-6163590C2523}"/>
              </a:ext>
            </a:extLst>
          </p:cNvPr>
          <p:cNvSpPr/>
          <p:nvPr/>
        </p:nvSpPr>
        <p:spPr>
          <a:xfrm>
            <a:off x="304797" y="5019368"/>
            <a:ext cx="3067665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Salarisation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0EC264-9C8E-2A30-3D0A-C6FD141F0AD1}"/>
              </a:ext>
            </a:extLst>
          </p:cNvPr>
          <p:cNvSpPr/>
          <p:nvPr/>
        </p:nvSpPr>
        <p:spPr>
          <a:xfrm>
            <a:off x="3505200" y="1288024"/>
            <a:ext cx="3937819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5 % </a:t>
            </a:r>
            <a:r>
              <a:rPr lang="fr-FR" sz="1600" dirty="0">
                <a:solidFill>
                  <a:schemeClr val="tx1"/>
                </a:solidFill>
              </a:rPr>
              <a:t>d’une génération a le bac en 1950, contre </a:t>
            </a:r>
            <a:r>
              <a:rPr lang="fr-FR" sz="1600" b="1" dirty="0">
                <a:solidFill>
                  <a:schemeClr val="tx1"/>
                </a:solidFill>
              </a:rPr>
              <a:t>80 % </a:t>
            </a:r>
            <a:r>
              <a:rPr lang="fr-FR" sz="1600" dirty="0">
                <a:solidFill>
                  <a:schemeClr val="tx1"/>
                </a:solidFill>
              </a:rPr>
              <a:t>aujourd’hui ; essor des GSP 3 et 4 ; recul des GSP 5 et6  (cumulés)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3A4D11-2CF0-5B36-2D9F-C470BFE77715}"/>
              </a:ext>
            </a:extLst>
          </p:cNvPr>
          <p:cNvSpPr/>
          <p:nvPr/>
        </p:nvSpPr>
        <p:spPr>
          <a:xfrm>
            <a:off x="7575754" y="1288024"/>
            <a:ext cx="4360607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tx1"/>
                </a:solidFill>
              </a:rPr>
              <a:t>Côté offre de travail </a:t>
            </a:r>
            <a:r>
              <a:rPr lang="fr-FR" sz="1400" dirty="0">
                <a:solidFill>
                  <a:schemeClr val="tx1"/>
                </a:solidFill>
              </a:rPr>
              <a:t>: MO plus qualifiée liée à la massification scolaire et à la prolongation des études.</a:t>
            </a:r>
          </a:p>
          <a:p>
            <a:r>
              <a:rPr lang="fr-FR" sz="1400" b="1" dirty="0">
                <a:solidFill>
                  <a:schemeClr val="tx1"/>
                </a:solidFill>
              </a:rPr>
              <a:t>Côté demande de travail </a:t>
            </a:r>
            <a:r>
              <a:rPr lang="fr-FR" sz="1400" dirty="0">
                <a:solidFill>
                  <a:schemeClr val="tx1"/>
                </a:solidFill>
              </a:rPr>
              <a:t>: besoin d’une MO qualifiée qui maîtrise le PT biaisé.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24890B7-5D7C-ABE8-BF58-0D2329805061}"/>
              </a:ext>
            </a:extLst>
          </p:cNvPr>
          <p:cNvSpPr/>
          <p:nvPr/>
        </p:nvSpPr>
        <p:spPr>
          <a:xfrm>
            <a:off x="3505199" y="2507224"/>
            <a:ext cx="3937819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Environ </a:t>
            </a:r>
            <a:r>
              <a:rPr lang="fr-FR" sz="1600" b="1" dirty="0">
                <a:solidFill>
                  <a:schemeClr val="tx1"/>
                </a:solidFill>
              </a:rPr>
              <a:t>40%</a:t>
            </a:r>
            <a:r>
              <a:rPr lang="fr-FR" sz="1600" dirty="0">
                <a:solidFill>
                  <a:schemeClr val="tx1"/>
                </a:solidFill>
              </a:rPr>
              <a:t> des actifs dans les années 1950 contre </a:t>
            </a:r>
            <a:r>
              <a:rPr lang="fr-FR" sz="1600" b="1" dirty="0">
                <a:solidFill>
                  <a:schemeClr val="tx1"/>
                </a:solidFill>
              </a:rPr>
              <a:t>75% </a:t>
            </a:r>
            <a:r>
              <a:rPr lang="fr-FR" sz="1600" dirty="0">
                <a:solidFill>
                  <a:schemeClr val="tx1"/>
                </a:solidFill>
              </a:rPr>
              <a:t>aujourd’hui.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Essor des GSP 3,4 et 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91EA583-0310-85EF-FA5C-835340D8CA8C}"/>
              </a:ext>
            </a:extLst>
          </p:cNvPr>
          <p:cNvSpPr/>
          <p:nvPr/>
        </p:nvSpPr>
        <p:spPr>
          <a:xfrm>
            <a:off x="7575754" y="2507223"/>
            <a:ext cx="4360607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tx1"/>
                </a:solidFill>
              </a:rPr>
              <a:t>Côté offre </a:t>
            </a:r>
            <a:r>
              <a:rPr lang="fr-FR" sz="1400" dirty="0">
                <a:solidFill>
                  <a:schemeClr val="tx1"/>
                </a:solidFill>
              </a:rPr>
              <a:t>: MO plus qualifiée qui alimente le secteur tertiaire *</a:t>
            </a:r>
          </a:p>
          <a:p>
            <a:r>
              <a:rPr lang="fr-FR" sz="1400" b="1" dirty="0">
                <a:solidFill>
                  <a:schemeClr val="tx1"/>
                </a:solidFill>
              </a:rPr>
              <a:t>Côté demande </a:t>
            </a:r>
            <a:r>
              <a:rPr lang="fr-FR" sz="1400" dirty="0">
                <a:solidFill>
                  <a:schemeClr val="tx1"/>
                </a:solidFill>
              </a:rPr>
              <a:t>: augmentation de la part des services dans la consommation (lois d’Engel)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1C1790A-A994-9B7A-BF0F-B570D73A9B51}"/>
              </a:ext>
            </a:extLst>
          </p:cNvPr>
          <p:cNvSpPr/>
          <p:nvPr/>
        </p:nvSpPr>
        <p:spPr>
          <a:xfrm>
            <a:off x="3505199" y="3726423"/>
            <a:ext cx="3937819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Environ </a:t>
            </a:r>
            <a:r>
              <a:rPr lang="fr-FR" sz="1600" b="1" dirty="0">
                <a:solidFill>
                  <a:schemeClr val="tx1"/>
                </a:solidFill>
              </a:rPr>
              <a:t>30%</a:t>
            </a:r>
            <a:r>
              <a:rPr lang="fr-FR" sz="1600" dirty="0">
                <a:solidFill>
                  <a:schemeClr val="tx1"/>
                </a:solidFill>
              </a:rPr>
              <a:t> des actifs dans les années 1950 contre </a:t>
            </a:r>
            <a:r>
              <a:rPr lang="fr-FR" sz="1600" b="1" dirty="0">
                <a:solidFill>
                  <a:schemeClr val="tx1"/>
                </a:solidFill>
              </a:rPr>
              <a:t>49% </a:t>
            </a:r>
            <a:r>
              <a:rPr lang="fr-FR" sz="1600" dirty="0">
                <a:solidFill>
                  <a:schemeClr val="tx1"/>
                </a:solidFill>
              </a:rPr>
              <a:t>aujourd’hui.</a:t>
            </a:r>
          </a:p>
          <a:p>
            <a:pPr algn="ctr"/>
            <a:r>
              <a:rPr lang="fr-FR" sz="1600" dirty="0">
                <a:solidFill>
                  <a:schemeClr val="tx1"/>
                </a:solidFill>
              </a:rPr>
              <a:t>Essor des </a:t>
            </a:r>
            <a:r>
              <a:rPr lang="fr-FR" sz="1600" dirty="0">
                <a:solidFill>
                  <a:schemeClr val="tx1"/>
                </a:solidFill>
                <a:hlinkClick r:id="rId2"/>
              </a:rPr>
              <a:t>GSP 3,4 et 5, plus féminisés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BBFC7F1-332F-40B1-7F5D-FC0FBE1FA1EC}"/>
              </a:ext>
            </a:extLst>
          </p:cNvPr>
          <p:cNvSpPr txBox="1"/>
          <p:nvPr/>
        </p:nvSpPr>
        <p:spPr>
          <a:xfrm>
            <a:off x="304797" y="6430297"/>
            <a:ext cx="11366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* Mais aussi recul des secteurs primaire et secondaire (progrès technique, mondialisation) : théorie du déversement, Alfred SAUVY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5713B3A-2B9B-2C9F-23A4-256102BDB471}"/>
              </a:ext>
            </a:extLst>
          </p:cNvPr>
          <p:cNvSpPr/>
          <p:nvPr/>
        </p:nvSpPr>
        <p:spPr>
          <a:xfrm>
            <a:off x="7575753" y="3721503"/>
            <a:ext cx="4360607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>
                <a:solidFill>
                  <a:schemeClr val="tx1"/>
                </a:solidFill>
              </a:rPr>
              <a:t>Mise à contribution pendant GM2 ; évolution des mentalités ; scolarisation des filles ; besoin de deux salaires ; baisse de la natalité ; volonté d’indépendance, d’émancipation ; progrès technique dans la sphère domestique.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8F9EF5-F087-2626-23A1-7FA32A2919D8}"/>
              </a:ext>
            </a:extLst>
          </p:cNvPr>
          <p:cNvSpPr/>
          <p:nvPr/>
        </p:nvSpPr>
        <p:spPr>
          <a:xfrm>
            <a:off x="3505199" y="5019368"/>
            <a:ext cx="3937819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Environ </a:t>
            </a:r>
            <a:r>
              <a:rPr lang="fr-FR" sz="1600" b="1" dirty="0">
                <a:solidFill>
                  <a:schemeClr val="tx1"/>
                </a:solidFill>
              </a:rPr>
              <a:t>70 %</a:t>
            </a:r>
            <a:r>
              <a:rPr lang="fr-FR" sz="1600" dirty="0">
                <a:solidFill>
                  <a:schemeClr val="tx1"/>
                </a:solidFill>
              </a:rPr>
              <a:t> des actifs dans les années 1950 contre plus </a:t>
            </a:r>
            <a:r>
              <a:rPr lang="fr-FR" sz="1600" b="1" dirty="0">
                <a:solidFill>
                  <a:schemeClr val="tx1"/>
                </a:solidFill>
              </a:rPr>
              <a:t>90% </a:t>
            </a:r>
            <a:r>
              <a:rPr lang="fr-FR" sz="1600" dirty="0">
                <a:solidFill>
                  <a:schemeClr val="tx1"/>
                </a:solidFill>
              </a:rPr>
              <a:t>aujourd’hui.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B1A51D-8888-F303-BA37-69DF4213675D}"/>
              </a:ext>
            </a:extLst>
          </p:cNvPr>
          <p:cNvSpPr/>
          <p:nvPr/>
        </p:nvSpPr>
        <p:spPr>
          <a:xfrm>
            <a:off x="7575753" y="5019367"/>
            <a:ext cx="4360607" cy="11012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1"/>
                </a:solidFill>
              </a:rPr>
              <a:t>Concentration des entreprises (pour GSP 1 et 2)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1"/>
                </a:solidFill>
              </a:rPr>
              <a:t>Baisse de la part des agriculteurs (PT, mondialisation)</a:t>
            </a: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1"/>
                </a:solidFill>
              </a:rPr>
              <a:t>Attractivité du salariat (statut protecteur)</a:t>
            </a:r>
          </a:p>
        </p:txBody>
      </p:sp>
      <p:sp>
        <p:nvSpPr>
          <p:cNvPr id="22" name="Flèche : chevron 21">
            <a:extLst>
              <a:ext uri="{FF2B5EF4-FFF2-40B4-BE49-F238E27FC236}">
                <a16:creationId xmlns:a16="http://schemas.microsoft.com/office/drawing/2014/main" id="{12E1CF46-3ECB-9E11-B714-FFB264338205}"/>
              </a:ext>
            </a:extLst>
          </p:cNvPr>
          <p:cNvSpPr/>
          <p:nvPr/>
        </p:nvSpPr>
        <p:spPr>
          <a:xfrm>
            <a:off x="3318384" y="1646591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Flèche : chevron 22">
            <a:extLst>
              <a:ext uri="{FF2B5EF4-FFF2-40B4-BE49-F238E27FC236}">
                <a16:creationId xmlns:a16="http://schemas.microsoft.com/office/drawing/2014/main" id="{FBC48BE4-8AA9-EDC9-1EFD-84311264967C}"/>
              </a:ext>
            </a:extLst>
          </p:cNvPr>
          <p:cNvSpPr/>
          <p:nvPr/>
        </p:nvSpPr>
        <p:spPr>
          <a:xfrm>
            <a:off x="3303638" y="2910036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4" name="Flèche : chevron 23">
            <a:extLst>
              <a:ext uri="{FF2B5EF4-FFF2-40B4-BE49-F238E27FC236}">
                <a16:creationId xmlns:a16="http://schemas.microsoft.com/office/drawing/2014/main" id="{37941D68-18A7-61C4-936F-8EEE9A5575FB}"/>
              </a:ext>
            </a:extLst>
          </p:cNvPr>
          <p:cNvSpPr/>
          <p:nvPr/>
        </p:nvSpPr>
        <p:spPr>
          <a:xfrm>
            <a:off x="7374194" y="1681628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Flèche : chevron 24">
            <a:extLst>
              <a:ext uri="{FF2B5EF4-FFF2-40B4-BE49-F238E27FC236}">
                <a16:creationId xmlns:a16="http://schemas.microsoft.com/office/drawing/2014/main" id="{FC442E80-06F2-AF07-851C-A8A3FF4DB939}"/>
              </a:ext>
            </a:extLst>
          </p:cNvPr>
          <p:cNvSpPr/>
          <p:nvPr/>
        </p:nvSpPr>
        <p:spPr>
          <a:xfrm>
            <a:off x="3311007" y="4040435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Flèche : chevron 25">
            <a:extLst>
              <a:ext uri="{FF2B5EF4-FFF2-40B4-BE49-F238E27FC236}">
                <a16:creationId xmlns:a16="http://schemas.microsoft.com/office/drawing/2014/main" id="{F6F4B7B7-4432-CEE5-017B-8FF99F8480CF}"/>
              </a:ext>
            </a:extLst>
          </p:cNvPr>
          <p:cNvSpPr/>
          <p:nvPr/>
        </p:nvSpPr>
        <p:spPr>
          <a:xfrm>
            <a:off x="7374193" y="2855176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Flèche : chevron 26">
            <a:extLst>
              <a:ext uri="{FF2B5EF4-FFF2-40B4-BE49-F238E27FC236}">
                <a16:creationId xmlns:a16="http://schemas.microsoft.com/office/drawing/2014/main" id="{D03CED01-03DB-E871-DEBF-8AC29B488243}"/>
              </a:ext>
            </a:extLst>
          </p:cNvPr>
          <p:cNvSpPr/>
          <p:nvPr/>
        </p:nvSpPr>
        <p:spPr>
          <a:xfrm>
            <a:off x="3318384" y="5310632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8" name="Flèche : chevron 27">
            <a:extLst>
              <a:ext uri="{FF2B5EF4-FFF2-40B4-BE49-F238E27FC236}">
                <a16:creationId xmlns:a16="http://schemas.microsoft.com/office/drawing/2014/main" id="{564BE08E-99FF-BC93-8D9F-9CC58E52A51A}"/>
              </a:ext>
            </a:extLst>
          </p:cNvPr>
          <p:cNvSpPr/>
          <p:nvPr/>
        </p:nvSpPr>
        <p:spPr>
          <a:xfrm>
            <a:off x="7379104" y="4073279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9" name="Flèche : chevron 28">
            <a:extLst>
              <a:ext uri="{FF2B5EF4-FFF2-40B4-BE49-F238E27FC236}">
                <a16:creationId xmlns:a16="http://schemas.microsoft.com/office/drawing/2014/main" id="{D44AB5BE-1BA9-DED0-A8B4-0D9246889936}"/>
              </a:ext>
            </a:extLst>
          </p:cNvPr>
          <p:cNvSpPr/>
          <p:nvPr/>
        </p:nvSpPr>
        <p:spPr>
          <a:xfrm>
            <a:off x="7403685" y="5349518"/>
            <a:ext cx="270386" cy="369332"/>
          </a:xfrm>
          <a:prstGeom prst="chevron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9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258</Words>
  <Application>Microsoft Office PowerPoint</Application>
  <PresentationFormat>Grand écran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Mathieu Yven</dc:creator>
  <cp:lastModifiedBy>Mathieu Yven</cp:lastModifiedBy>
  <cp:revision>6</cp:revision>
  <cp:lastPrinted>2025-10-14T15:30:59Z</cp:lastPrinted>
  <dcterms:created xsi:type="dcterms:W3CDTF">2025-10-14T15:12:03Z</dcterms:created>
  <dcterms:modified xsi:type="dcterms:W3CDTF">2025-10-14T15:36:05Z</dcterms:modified>
</cp:coreProperties>
</file>