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B6016-E1BB-4D63-BF3A-73FBDE552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7F547D-89C4-49FE-96DA-D5C22C98A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797EA9-34C9-4D71-B51A-18575D988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AC8E50-17AA-445E-937C-74398341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5D94DD-0F62-42AE-912F-42778FC1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9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CCB7C-4741-46C4-BF29-24CB11A0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87A369-EAB9-49EE-BDA4-BCB3A38A7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A1E7B4-72F1-4BD7-AA5F-3CDB0053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D13757-29B7-41BD-AA18-742C0311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0A4308-A7EA-44AA-9A1D-664A1FD0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71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06677F3-1DBB-4BCD-8F3B-5AEE03685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B39A65-97D7-4BFD-85C5-5BD19305E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6D994B-A8F0-47A9-89AB-85CF3852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FA0FDA-D69E-4002-BD1E-6192C079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1C66CF-D3CA-4372-9987-E7DA7D56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73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9E7DD-CAB6-4FE5-B97D-3A1E68C5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23C2DC-B7C2-40CB-883B-588AEE109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574863-7D62-45CA-A194-7770976C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5517B2-F27C-43A0-A83E-AD0E0AC3E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F05F53-1175-450D-8B6B-D4644A2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9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9B49E1-0B92-422B-8340-2AAB934A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BAB6AB-7F3A-4147-8B8B-CC39A3BE4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87073F-08D7-4FBE-B8F6-FED5D996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79955A-7FAA-4173-930A-667EE62EC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6C9248-CFC8-4ACE-959E-A89643B3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73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FD32D-1B27-4ED0-BFF0-E8C00F06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163030-8966-4530-ADB9-0AB26CE32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09131C-3CA2-4417-A94B-A6D884836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050C00-590C-4896-A29E-3A02B1925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275D49-251C-43C9-A58C-98D64DCE7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779D99-247E-4AC7-BFD1-399BDD588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63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3B5028-C89C-4C3A-AB17-6EEB0C51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13861A-AC7B-4286-A088-3CFA543D9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2B2411-D22E-4C99-84FB-5DB9FB04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6AA8B3-4338-48A3-B89F-9B649CEE32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91AA1D-C8DC-4071-9C83-90E872F4E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42BB62C-49F5-4A12-999A-D7E013F72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DC10E7-6714-4414-BB5A-75C4ED54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9DBB1AF-2839-4915-9D68-03A338BAF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99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ED149-8EC6-4AA9-A680-A843339E8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54F534-9AE9-4EE2-8E71-5DCE73EB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315A3F-8320-430F-8290-AE1927D4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D0DEF7-B969-4A3F-9985-E3A53892D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48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889EE0-F349-41D8-98AE-834F54C3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5B6C5E-419D-4209-ADC4-9B2E45E1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26FC53-4F22-4063-97AE-B98EE746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7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867621-03A3-4CFD-BB32-A500F123E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DECD34-DC68-4E04-B534-90AAF26B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02CD53-FAC6-41C4-B9D2-74D74A940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CDF6A7-7AD6-466E-8B32-F808A1BA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35ABC4-D1EA-4660-ACF9-9B749AC24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DA39AF-CA4D-4E4B-87AD-C9D77852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28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FCBA64-14AF-402A-BB4C-BB04525F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BDC1ADF-A78B-4449-9A8D-D223396F1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3E611F-4C6B-4C2A-BCC3-572C8972E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14D8BB-6772-495C-B9C1-EC2BAAAF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83DFDF-73F1-4448-AE05-B882CBC4D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2C57D2-2EFB-4AFA-87E5-2F91DC4E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5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34D1D4-6970-415A-8FD8-5463D73EB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FC68F1-6409-43D6-A224-9D4717A96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0FBF80-8283-4CC7-AA64-413CACF95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0F5E-BA84-4140-B088-24CA55938C71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283B9-FEA4-47E6-B602-834DAF196C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0BE68E-9479-495C-B051-B2C8D1E7C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FA162-039E-43DA-A4AD-240DD477B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7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208B1CD-4398-4F18-88F5-0FEEC89E2D0C}"/>
              </a:ext>
            </a:extLst>
          </p:cNvPr>
          <p:cNvSpPr/>
          <p:nvPr/>
        </p:nvSpPr>
        <p:spPr>
          <a:xfrm>
            <a:off x="112542" y="2968283"/>
            <a:ext cx="1730326" cy="570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Progrès technique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ED5BF388-9A83-439C-90F0-40E3667D6FB9}"/>
              </a:ext>
            </a:extLst>
          </p:cNvPr>
          <p:cNvSpPr/>
          <p:nvPr/>
        </p:nvSpPr>
        <p:spPr>
          <a:xfrm>
            <a:off x="2279373" y="2968283"/>
            <a:ext cx="1319407" cy="570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PGF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2239B86-F40F-4983-A5DF-D05E213D15A3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1842868" y="3253307"/>
            <a:ext cx="4365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èche : courbe vers le haut 7">
            <a:extLst>
              <a:ext uri="{FF2B5EF4-FFF2-40B4-BE49-F238E27FC236}">
                <a16:creationId xmlns:a16="http://schemas.microsoft.com/office/drawing/2014/main" id="{D96DE4BA-0989-49DE-8AB4-564B6ABC6DD0}"/>
              </a:ext>
            </a:extLst>
          </p:cNvPr>
          <p:cNvSpPr/>
          <p:nvPr/>
        </p:nvSpPr>
        <p:spPr>
          <a:xfrm>
            <a:off x="861391" y="3631096"/>
            <a:ext cx="2411896" cy="6758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86915AC-6453-4C34-A7E0-34BFC382DD71}"/>
              </a:ext>
            </a:extLst>
          </p:cNvPr>
          <p:cNvSpPr txBox="1"/>
          <p:nvPr/>
        </p:nvSpPr>
        <p:spPr>
          <a:xfrm>
            <a:off x="463826" y="4426225"/>
            <a:ext cx="3432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Différentes formes d’innovations :améliorent la productivité : 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Produit (nouvelle machine)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Procédé de fabrication (robotisation) ou de commercialisation (e-commerce)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Matière première (électricité : charbon -&gt; nucléaire)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Organisationnelle (division </a:t>
            </a:r>
            <a:r>
              <a:rPr lang="fr-FR" sz="1200"/>
              <a:t>du travail, taylorisme</a:t>
            </a:r>
            <a:r>
              <a:rPr lang="fr-FR" sz="1200" dirty="0"/>
              <a:t>, fordiste, toyotisme)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6D6DE70-80F8-4E1C-AA0E-A237A6013C70}"/>
              </a:ext>
            </a:extLst>
          </p:cNvPr>
          <p:cNvSpPr txBox="1"/>
          <p:nvPr/>
        </p:nvSpPr>
        <p:spPr>
          <a:xfrm>
            <a:off x="1443439" y="1048384"/>
            <a:ext cx="2991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Amélioration de l’efficacité de la combinaison productive: produire davantage avec la même quantité de facteurs de production (K et L)</a:t>
            </a:r>
            <a:r>
              <a:rPr lang="fr-FR" dirty="0"/>
              <a:t>.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56C7C56-B6A3-4401-84FC-40DF300034CD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>
            <a:off x="2939077" y="1971714"/>
            <a:ext cx="0" cy="9965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C3FDB3-125A-4EDB-9FCB-D7F9B47683DB}"/>
              </a:ext>
            </a:extLst>
          </p:cNvPr>
          <p:cNvSpPr/>
          <p:nvPr/>
        </p:nvSpPr>
        <p:spPr>
          <a:xfrm>
            <a:off x="3896139" y="2968283"/>
            <a:ext cx="1444487" cy="570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Gains de VA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35211812-E7C6-417F-B0D0-5467B4A6938E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3598780" y="3253307"/>
            <a:ext cx="2973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6B7ABE89-B770-4B72-B1F3-3732E516EB34}"/>
              </a:ext>
            </a:extLst>
          </p:cNvPr>
          <p:cNvSpPr/>
          <p:nvPr/>
        </p:nvSpPr>
        <p:spPr>
          <a:xfrm>
            <a:off x="5751441" y="1269418"/>
            <a:ext cx="1689652" cy="570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Baisse des prix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C82F0EA7-A151-4D81-B3AB-AB687266A1C0}"/>
              </a:ext>
            </a:extLst>
          </p:cNvPr>
          <p:cNvSpPr/>
          <p:nvPr/>
        </p:nvSpPr>
        <p:spPr>
          <a:xfrm>
            <a:off x="5751441" y="2354913"/>
            <a:ext cx="1689652" cy="570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Hausse des salaires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2FC9C811-C826-4642-9A1D-B81D44B5EB12}"/>
              </a:ext>
            </a:extLst>
          </p:cNvPr>
          <p:cNvSpPr/>
          <p:nvPr/>
        </p:nvSpPr>
        <p:spPr>
          <a:xfrm>
            <a:off x="5751440" y="3440408"/>
            <a:ext cx="1689654" cy="570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Hausse des profits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38780F2-57F9-4066-9410-CDAF476BF86C}"/>
              </a:ext>
            </a:extLst>
          </p:cNvPr>
          <p:cNvSpPr/>
          <p:nvPr/>
        </p:nvSpPr>
        <p:spPr>
          <a:xfrm>
            <a:off x="5751439" y="4591349"/>
            <a:ext cx="1689655" cy="1179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Hausse des prélèvements obligatoires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8C8C36F4-D707-4351-8CD9-75AF7BE759D9}"/>
              </a:ext>
            </a:extLst>
          </p:cNvPr>
          <p:cNvCxnSpPr/>
          <p:nvPr/>
        </p:nvCxnSpPr>
        <p:spPr>
          <a:xfrm flipV="1">
            <a:off x="7441093" y="1129487"/>
            <a:ext cx="543340" cy="216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65F9E81E-D278-419E-A7DB-3179CE1D3152}"/>
              </a:ext>
            </a:extLst>
          </p:cNvPr>
          <p:cNvCxnSpPr>
            <a:cxnSpLocks/>
          </p:cNvCxnSpPr>
          <p:nvPr/>
        </p:nvCxnSpPr>
        <p:spPr>
          <a:xfrm>
            <a:off x="7441093" y="1670482"/>
            <a:ext cx="543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94E061EB-8E9B-4F55-83C4-9D623CF96B2E}"/>
              </a:ext>
            </a:extLst>
          </p:cNvPr>
          <p:cNvSpPr txBox="1"/>
          <p:nvPr/>
        </p:nvSpPr>
        <p:spPr>
          <a:xfrm>
            <a:off x="7904918" y="1487841"/>
            <a:ext cx="201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Pouvoir d’achat</a:t>
            </a:r>
          </a:p>
          <a:p>
            <a:r>
              <a:rPr lang="fr-FR" sz="1000" dirty="0"/>
              <a:t>(consommation + investissement)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62030BC-8034-4DA9-9AD6-2FD1ECAB1589}"/>
              </a:ext>
            </a:extLst>
          </p:cNvPr>
          <p:cNvSpPr txBox="1"/>
          <p:nvPr/>
        </p:nvSpPr>
        <p:spPr>
          <a:xfrm>
            <a:off x="7904918" y="765711"/>
            <a:ext cx="201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Compétitivité</a:t>
            </a:r>
          </a:p>
          <a:p>
            <a:r>
              <a:rPr lang="fr-FR" sz="1000" dirty="0"/>
              <a:t>(parts de marché)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0268A0A5-DAFE-406D-B133-F127333D6A67}"/>
              </a:ext>
            </a:extLst>
          </p:cNvPr>
          <p:cNvCxnSpPr>
            <a:cxnSpLocks/>
          </p:cNvCxnSpPr>
          <p:nvPr/>
        </p:nvCxnSpPr>
        <p:spPr>
          <a:xfrm>
            <a:off x="7441093" y="2604402"/>
            <a:ext cx="543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5C7583D9-E001-4ABF-8B0B-42703724CE11}"/>
              </a:ext>
            </a:extLst>
          </p:cNvPr>
          <p:cNvSpPr txBox="1"/>
          <p:nvPr/>
        </p:nvSpPr>
        <p:spPr>
          <a:xfrm>
            <a:off x="7904918" y="2421761"/>
            <a:ext cx="201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Pouvoir d’achat</a:t>
            </a:r>
          </a:p>
          <a:p>
            <a:r>
              <a:rPr lang="fr-FR" sz="1000" dirty="0"/>
              <a:t>(consommation + investissement)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82351FAD-C31B-469E-8994-0A5A9C79923F}"/>
              </a:ext>
            </a:extLst>
          </p:cNvPr>
          <p:cNvCxnSpPr>
            <a:cxnSpLocks/>
          </p:cNvCxnSpPr>
          <p:nvPr/>
        </p:nvCxnSpPr>
        <p:spPr>
          <a:xfrm>
            <a:off x="7441093" y="3727732"/>
            <a:ext cx="543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AFAAB37A-3D48-43E7-9E8D-2DC7535459D7}"/>
              </a:ext>
            </a:extLst>
          </p:cNvPr>
          <p:cNvSpPr txBox="1"/>
          <p:nvPr/>
        </p:nvSpPr>
        <p:spPr>
          <a:xfrm>
            <a:off x="7904918" y="3545091"/>
            <a:ext cx="201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Investissement</a:t>
            </a:r>
          </a:p>
          <a:p>
            <a:r>
              <a:rPr lang="fr-FR" sz="1000" dirty="0"/>
              <a:t>(capital fixe + R-D)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F3E62D0C-9DA1-4385-9935-04F2F87ED9EE}"/>
              </a:ext>
            </a:extLst>
          </p:cNvPr>
          <p:cNvCxnSpPr>
            <a:cxnSpLocks/>
          </p:cNvCxnSpPr>
          <p:nvPr/>
        </p:nvCxnSpPr>
        <p:spPr>
          <a:xfrm>
            <a:off x="7441093" y="5177187"/>
            <a:ext cx="543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A49518E2-463D-4FBD-8CF1-3F6AF0703F6F}"/>
              </a:ext>
            </a:extLst>
          </p:cNvPr>
          <p:cNvSpPr txBox="1"/>
          <p:nvPr/>
        </p:nvSpPr>
        <p:spPr>
          <a:xfrm>
            <a:off x="7904918" y="4871083"/>
            <a:ext cx="21601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Dépenses publiques</a:t>
            </a:r>
          </a:p>
          <a:p>
            <a:r>
              <a:rPr lang="fr-FR" sz="1000" dirty="0"/>
              <a:t>(infrastructures + éducation + santé + commandes publiques …)</a:t>
            </a:r>
          </a:p>
        </p:txBody>
      </p:sp>
      <p:cxnSp>
        <p:nvCxnSpPr>
          <p:cNvPr id="42" name="Connecteur : en angle 41">
            <a:extLst>
              <a:ext uri="{FF2B5EF4-FFF2-40B4-BE49-F238E27FC236}">
                <a16:creationId xmlns:a16="http://schemas.microsoft.com/office/drawing/2014/main" id="{1FB9053F-F02A-447E-81E7-895A4F0EFAF6}"/>
              </a:ext>
            </a:extLst>
          </p:cNvPr>
          <p:cNvCxnSpPr>
            <a:stCxn id="17" idx="3"/>
            <a:endCxn id="23" idx="1"/>
          </p:cNvCxnSpPr>
          <p:nvPr/>
        </p:nvCxnSpPr>
        <p:spPr>
          <a:xfrm>
            <a:off x="5340626" y="3253307"/>
            <a:ext cx="410813" cy="19277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 : en angle 43">
            <a:extLst>
              <a:ext uri="{FF2B5EF4-FFF2-40B4-BE49-F238E27FC236}">
                <a16:creationId xmlns:a16="http://schemas.microsoft.com/office/drawing/2014/main" id="{FB3B51D3-989F-4C22-9933-9B2B7A575C64}"/>
              </a:ext>
            </a:extLst>
          </p:cNvPr>
          <p:cNvCxnSpPr>
            <a:stCxn id="17" idx="3"/>
            <a:endCxn id="22" idx="1"/>
          </p:cNvCxnSpPr>
          <p:nvPr/>
        </p:nvCxnSpPr>
        <p:spPr>
          <a:xfrm>
            <a:off x="5340626" y="3253307"/>
            <a:ext cx="410814" cy="4721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 : en angle 45">
            <a:extLst>
              <a:ext uri="{FF2B5EF4-FFF2-40B4-BE49-F238E27FC236}">
                <a16:creationId xmlns:a16="http://schemas.microsoft.com/office/drawing/2014/main" id="{6FD265A6-B5BB-424B-B18A-BDC0711C2CAE}"/>
              </a:ext>
            </a:extLst>
          </p:cNvPr>
          <p:cNvCxnSpPr>
            <a:stCxn id="17" idx="3"/>
            <a:endCxn id="21" idx="1"/>
          </p:cNvCxnSpPr>
          <p:nvPr/>
        </p:nvCxnSpPr>
        <p:spPr>
          <a:xfrm flipV="1">
            <a:off x="5340626" y="2639937"/>
            <a:ext cx="410815" cy="6133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 : en angle 47">
            <a:extLst>
              <a:ext uri="{FF2B5EF4-FFF2-40B4-BE49-F238E27FC236}">
                <a16:creationId xmlns:a16="http://schemas.microsoft.com/office/drawing/2014/main" id="{6BD8AF46-2B6D-4FB5-97CB-18EE078D2F71}"/>
              </a:ext>
            </a:extLst>
          </p:cNvPr>
          <p:cNvCxnSpPr>
            <a:stCxn id="17" idx="3"/>
            <a:endCxn id="20" idx="1"/>
          </p:cNvCxnSpPr>
          <p:nvPr/>
        </p:nvCxnSpPr>
        <p:spPr>
          <a:xfrm flipV="1">
            <a:off x="5340626" y="1554442"/>
            <a:ext cx="410815" cy="16988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E796858B-7041-4550-80AB-F6EB5B0797F7}"/>
              </a:ext>
            </a:extLst>
          </p:cNvPr>
          <p:cNvSpPr/>
          <p:nvPr/>
        </p:nvSpPr>
        <p:spPr>
          <a:xfrm>
            <a:off x="8984970" y="1048384"/>
            <a:ext cx="1232455" cy="38250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Côté offre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62EFD2A7-6B5B-4401-BC3A-21CC5C188E6C}"/>
              </a:ext>
            </a:extLst>
          </p:cNvPr>
          <p:cNvSpPr/>
          <p:nvPr/>
        </p:nvSpPr>
        <p:spPr>
          <a:xfrm>
            <a:off x="7712763" y="4080360"/>
            <a:ext cx="1232455" cy="38250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Côté offre</a:t>
            </a: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10862B0B-99C5-4899-A892-F75122996050}"/>
              </a:ext>
            </a:extLst>
          </p:cNvPr>
          <p:cNvSpPr/>
          <p:nvPr/>
        </p:nvSpPr>
        <p:spPr>
          <a:xfrm>
            <a:off x="7752515" y="5573908"/>
            <a:ext cx="1232455" cy="38250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Côté offre</a:t>
            </a:r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15AFD6AE-B263-4045-9945-958BA6CC413C}"/>
              </a:ext>
            </a:extLst>
          </p:cNvPr>
          <p:cNvSpPr/>
          <p:nvPr/>
        </p:nvSpPr>
        <p:spPr>
          <a:xfrm>
            <a:off x="8481379" y="1995162"/>
            <a:ext cx="1736046" cy="38250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Côté demande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94ED0C39-E74E-4389-837C-020614158C4F}"/>
              </a:ext>
            </a:extLst>
          </p:cNvPr>
          <p:cNvSpPr/>
          <p:nvPr/>
        </p:nvSpPr>
        <p:spPr>
          <a:xfrm>
            <a:off x="8481379" y="2930406"/>
            <a:ext cx="1736046" cy="38250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Côté demande</a:t>
            </a:r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CC05867C-664E-43F9-889F-7BD5AA5641C4}"/>
              </a:ext>
            </a:extLst>
          </p:cNvPr>
          <p:cNvSpPr/>
          <p:nvPr/>
        </p:nvSpPr>
        <p:spPr>
          <a:xfrm>
            <a:off x="9051224" y="4080360"/>
            <a:ext cx="1736046" cy="38250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Côté demande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0B6BD935-ED14-4EDA-A217-1A58B9E5D9D0}"/>
              </a:ext>
            </a:extLst>
          </p:cNvPr>
          <p:cNvSpPr/>
          <p:nvPr/>
        </p:nvSpPr>
        <p:spPr>
          <a:xfrm>
            <a:off x="9051224" y="5573908"/>
            <a:ext cx="1736046" cy="38250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Côté demande</a:t>
            </a:r>
          </a:p>
        </p:txBody>
      </p:sp>
      <p:sp>
        <p:nvSpPr>
          <p:cNvPr id="56" name="Parenthèse fermante 55">
            <a:extLst>
              <a:ext uri="{FF2B5EF4-FFF2-40B4-BE49-F238E27FC236}">
                <a16:creationId xmlns:a16="http://schemas.microsoft.com/office/drawing/2014/main" id="{2B80D889-C16A-4B65-A3F7-0A0276CD22EC}"/>
              </a:ext>
            </a:extLst>
          </p:cNvPr>
          <p:cNvSpPr/>
          <p:nvPr/>
        </p:nvSpPr>
        <p:spPr>
          <a:xfrm>
            <a:off x="10243925" y="521617"/>
            <a:ext cx="649351" cy="583758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AA4E8AEB-28CE-4DF1-9658-43B07A360338}"/>
              </a:ext>
            </a:extLst>
          </p:cNvPr>
          <p:cNvSpPr/>
          <p:nvPr/>
        </p:nvSpPr>
        <p:spPr>
          <a:xfrm>
            <a:off x="10952918" y="2604402"/>
            <a:ext cx="1126427" cy="1225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Hausse du PIB</a:t>
            </a:r>
          </a:p>
        </p:txBody>
      </p:sp>
      <p:cxnSp>
        <p:nvCxnSpPr>
          <p:cNvPr id="60" name="Connecteur : en angle 59">
            <a:extLst>
              <a:ext uri="{FF2B5EF4-FFF2-40B4-BE49-F238E27FC236}">
                <a16:creationId xmlns:a16="http://schemas.microsoft.com/office/drawing/2014/main" id="{4A46C7A2-1D80-4C03-B793-BB21345C30D4}"/>
              </a:ext>
            </a:extLst>
          </p:cNvPr>
          <p:cNvCxnSpPr>
            <a:stCxn id="17" idx="2"/>
            <a:endCxn id="58" idx="2"/>
          </p:cNvCxnSpPr>
          <p:nvPr/>
        </p:nvCxnSpPr>
        <p:spPr>
          <a:xfrm rot="16200000" flipH="1">
            <a:off x="7921484" y="235228"/>
            <a:ext cx="291547" cy="6897749"/>
          </a:xfrm>
          <a:prstGeom prst="bentConnector3">
            <a:avLst>
              <a:gd name="adj1" fmla="val 1051139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ZoneTexte 61">
            <a:extLst>
              <a:ext uri="{FF2B5EF4-FFF2-40B4-BE49-F238E27FC236}">
                <a16:creationId xmlns:a16="http://schemas.microsoft.com/office/drawing/2014/main" id="{446D1416-FBA0-499A-8C45-4B7585AFD790}"/>
              </a:ext>
            </a:extLst>
          </p:cNvPr>
          <p:cNvSpPr txBox="1"/>
          <p:nvPr/>
        </p:nvSpPr>
        <p:spPr>
          <a:xfrm>
            <a:off x="225287" y="251791"/>
            <a:ext cx="748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La relation progrès technique – productivité - croissance</a:t>
            </a:r>
          </a:p>
        </p:txBody>
      </p:sp>
    </p:spTree>
    <p:extLst>
      <p:ext uri="{BB962C8B-B14F-4D97-AF65-F5344CB8AC3E}">
        <p14:creationId xmlns:p14="http://schemas.microsoft.com/office/powerpoint/2010/main" val="35724566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152</Words>
  <Application>Microsoft Office PowerPoint</Application>
  <PresentationFormat>Grand écran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yven</dc:creator>
  <cp:lastModifiedBy>Mathieu yven</cp:lastModifiedBy>
  <cp:revision>2</cp:revision>
  <dcterms:created xsi:type="dcterms:W3CDTF">2021-10-05T05:40:27Z</dcterms:created>
  <dcterms:modified xsi:type="dcterms:W3CDTF">2021-10-05T06:06:27Z</dcterms:modified>
</cp:coreProperties>
</file>