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559675" cy="106918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6809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6809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DISSERTATION SUR OEUVRE</a:t>
            </a:r>
            <a:endParaRPr lang="fr-FR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371600" y="3886200"/>
            <a:ext cx="6399720" cy="175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fr-FR" sz="3200" b="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MÉTHODE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324000" y="0"/>
            <a:ext cx="71269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b="1" u="sng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Etape n°3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411120" y="571680"/>
            <a:ext cx="8352360" cy="136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200000"/>
              </a:lnSpc>
            </a:pPr>
            <a:r>
              <a:rPr lang="fr-FR" sz="2400" b="1" strike="noStrike" spc="-1" dirty="0">
                <a:solidFill>
                  <a:srgbClr val="92D05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 l’aide de vos connaissances vous devez </a:t>
            </a:r>
            <a:r>
              <a:rPr lang="fr-FR" sz="2800" b="1" u="sng" strike="noStrike" spc="-1" dirty="0">
                <a:solidFill>
                  <a:srgbClr val="92D05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élaborer un plan type</a:t>
            </a:r>
            <a:endParaRPr lang="fr-FR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517680" y="4797360"/>
            <a:ext cx="82299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ELABORATION DU PLAN une fois la problématique trouvée et la liste des connaissances faite !!!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539640" y="2536920"/>
            <a:ext cx="1654560" cy="18705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Feuille de brouillon n°2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Consacrée à la liste des connaissances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5"/>
          <p:cNvSpPr/>
          <p:nvPr/>
        </p:nvSpPr>
        <p:spPr>
          <a:xfrm>
            <a:off x="4859280" y="2563920"/>
            <a:ext cx="1583280" cy="17276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Feuille de brouillon n°3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Consacrée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au plan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6"/>
          <p:cNvSpPr/>
          <p:nvPr/>
        </p:nvSpPr>
        <p:spPr>
          <a:xfrm>
            <a:off x="2627280" y="2997360"/>
            <a:ext cx="1980000" cy="100692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324000" y="1557360"/>
            <a:ext cx="3167640" cy="525528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2"/>
          <p:cNvSpPr/>
          <p:nvPr/>
        </p:nvSpPr>
        <p:spPr>
          <a:xfrm>
            <a:off x="4140360" y="1484280"/>
            <a:ext cx="3167640" cy="525672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3"/>
          <p:cNvSpPr/>
          <p:nvPr/>
        </p:nvSpPr>
        <p:spPr>
          <a:xfrm>
            <a:off x="539640" y="836640"/>
            <a:ext cx="280728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Feuille de brouillon n°2 avec la liste des connaissances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4"/>
          <p:cNvSpPr/>
          <p:nvPr/>
        </p:nvSpPr>
        <p:spPr>
          <a:xfrm>
            <a:off x="4211640" y="836640"/>
            <a:ext cx="280728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Feuille de brouillon n° 3 avec le Plan détaillé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5"/>
          <p:cNvSpPr/>
          <p:nvPr/>
        </p:nvSpPr>
        <p:spPr>
          <a:xfrm>
            <a:off x="4284720" y="1773360"/>
            <a:ext cx="2807280" cy="530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99960" indent="-398880">
              <a:lnSpc>
                <a:spcPct val="100000"/>
              </a:lnSpc>
              <a:buClr>
                <a:srgbClr val="000000"/>
              </a:buClr>
              <a:buFont typeface="StarSymbol"/>
              <a:buAutoNum type="romanUcPeriod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…………………………………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A.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B.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II. …………………………….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A.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B.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C.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indent="-39888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6"/>
          <p:cNvSpPr/>
          <p:nvPr/>
        </p:nvSpPr>
        <p:spPr>
          <a:xfrm>
            <a:off x="1116000" y="1844640"/>
            <a:ext cx="3310560" cy="1006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7"/>
          <p:cNvSpPr/>
          <p:nvPr/>
        </p:nvSpPr>
        <p:spPr>
          <a:xfrm>
            <a:off x="1122480" y="2421000"/>
            <a:ext cx="3205800" cy="3240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8"/>
          <p:cNvSpPr/>
          <p:nvPr/>
        </p:nvSpPr>
        <p:spPr>
          <a:xfrm>
            <a:off x="1103400" y="2960640"/>
            <a:ext cx="33055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9"/>
          <p:cNvSpPr/>
          <p:nvPr/>
        </p:nvSpPr>
        <p:spPr>
          <a:xfrm>
            <a:off x="539640" y="3500280"/>
            <a:ext cx="3886560" cy="7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10"/>
          <p:cNvSpPr/>
          <p:nvPr/>
        </p:nvSpPr>
        <p:spPr>
          <a:xfrm>
            <a:off x="1090440" y="4111560"/>
            <a:ext cx="3383640" cy="2524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11"/>
          <p:cNvSpPr/>
          <p:nvPr/>
        </p:nvSpPr>
        <p:spPr>
          <a:xfrm>
            <a:off x="1104840" y="4726080"/>
            <a:ext cx="3381840" cy="32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12"/>
          <p:cNvSpPr/>
          <p:nvPr/>
        </p:nvSpPr>
        <p:spPr>
          <a:xfrm flipV="1">
            <a:off x="1123920" y="3787920"/>
            <a:ext cx="3462840" cy="1440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13"/>
          <p:cNvSpPr/>
          <p:nvPr/>
        </p:nvSpPr>
        <p:spPr>
          <a:xfrm>
            <a:off x="5580000" y="5516640"/>
            <a:ext cx="2878560" cy="1224360"/>
          </a:xfrm>
          <a:prstGeom prst="rect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Conseil :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Utilisez des  couleurs pour vous repérer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14"/>
          <p:cNvSpPr/>
          <p:nvPr/>
        </p:nvSpPr>
        <p:spPr>
          <a:xfrm>
            <a:off x="468360" y="1700280"/>
            <a:ext cx="646560" cy="28800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15"/>
          <p:cNvSpPr/>
          <p:nvPr/>
        </p:nvSpPr>
        <p:spPr>
          <a:xfrm>
            <a:off x="4716360" y="2421000"/>
            <a:ext cx="646560" cy="28620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16"/>
          <p:cNvSpPr/>
          <p:nvPr/>
        </p:nvSpPr>
        <p:spPr>
          <a:xfrm>
            <a:off x="455760" y="2817720"/>
            <a:ext cx="646560" cy="28620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17"/>
          <p:cNvSpPr/>
          <p:nvPr/>
        </p:nvSpPr>
        <p:spPr>
          <a:xfrm>
            <a:off x="4643280" y="5373720"/>
            <a:ext cx="648360" cy="2862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18"/>
          <p:cNvSpPr/>
          <p:nvPr/>
        </p:nvSpPr>
        <p:spPr>
          <a:xfrm>
            <a:off x="474840" y="2278080"/>
            <a:ext cx="646560" cy="28476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19"/>
          <p:cNvSpPr/>
          <p:nvPr/>
        </p:nvSpPr>
        <p:spPr>
          <a:xfrm>
            <a:off x="4716360" y="3213000"/>
            <a:ext cx="646560" cy="286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20"/>
          <p:cNvSpPr/>
          <p:nvPr/>
        </p:nvSpPr>
        <p:spPr>
          <a:xfrm>
            <a:off x="468360" y="3357720"/>
            <a:ext cx="646560" cy="286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21"/>
          <p:cNvSpPr/>
          <p:nvPr/>
        </p:nvSpPr>
        <p:spPr>
          <a:xfrm>
            <a:off x="4643280" y="6237360"/>
            <a:ext cx="648360" cy="2862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22"/>
          <p:cNvSpPr/>
          <p:nvPr/>
        </p:nvSpPr>
        <p:spPr>
          <a:xfrm>
            <a:off x="442800" y="3967200"/>
            <a:ext cx="646560" cy="288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23"/>
          <p:cNvSpPr/>
          <p:nvPr/>
        </p:nvSpPr>
        <p:spPr>
          <a:xfrm>
            <a:off x="4716360" y="4581360"/>
            <a:ext cx="646560" cy="286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4"/>
          <p:cNvSpPr/>
          <p:nvPr/>
        </p:nvSpPr>
        <p:spPr>
          <a:xfrm>
            <a:off x="455760" y="4581360"/>
            <a:ext cx="648360" cy="286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25"/>
          <p:cNvSpPr/>
          <p:nvPr/>
        </p:nvSpPr>
        <p:spPr>
          <a:xfrm>
            <a:off x="474840" y="5086440"/>
            <a:ext cx="648360" cy="286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26"/>
          <p:cNvSpPr/>
          <p:nvPr/>
        </p:nvSpPr>
        <p:spPr>
          <a:xfrm flipV="1">
            <a:off x="1101600" y="5041080"/>
            <a:ext cx="3318480" cy="692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27"/>
          <p:cNvSpPr/>
          <p:nvPr/>
        </p:nvSpPr>
        <p:spPr>
          <a:xfrm>
            <a:off x="453960" y="5591160"/>
            <a:ext cx="646560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28"/>
          <p:cNvSpPr/>
          <p:nvPr/>
        </p:nvSpPr>
        <p:spPr>
          <a:xfrm flipV="1">
            <a:off x="1092240" y="5907960"/>
            <a:ext cx="3316680" cy="430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29"/>
          <p:cNvSpPr/>
          <p:nvPr/>
        </p:nvSpPr>
        <p:spPr>
          <a:xfrm>
            <a:off x="442800" y="6195960"/>
            <a:ext cx="648360" cy="28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30"/>
          <p:cNvSpPr/>
          <p:nvPr/>
        </p:nvSpPr>
        <p:spPr>
          <a:xfrm rot="20242200">
            <a:off x="969480" y="2096280"/>
            <a:ext cx="6914160" cy="338364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Chaque connaissance constitue un argument à placer de manière logique et cohérente dans le plan provisoire qui devient progressivement définitif.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Attention, chaque argument doit apporter une réponse à la question.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La dissertation est une DEMONSTRATION et non pas une RECITATION « mot à mot » et « pas à pas » du cours.</a:t>
            </a:r>
            <a:endParaRPr lang="fr-FR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31"/>
          <p:cNvSpPr/>
          <p:nvPr/>
        </p:nvSpPr>
        <p:spPr>
          <a:xfrm>
            <a:off x="324000" y="0"/>
            <a:ext cx="71269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b="1" u="sng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Etape n°3</a:t>
            </a:r>
            <a:r>
              <a:rPr lang="fr-FR" sz="32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		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Effect">
                      <p:stCondLst>
                        <p:cond delay="indefinite"/>
                      </p:stCondLst>
                      <p:childTnLst>
                        <p:par>
                          <p:cTn id="5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Effect">
                      <p:stCondLst>
                        <p:cond delay="indefinite"/>
                      </p:stCondLst>
                      <p:childTnLst>
                        <p:par>
                          <p:cTn id="6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Effect">
                      <p:stCondLst>
                        <p:cond delay="indefinite"/>
                      </p:stCondLst>
                      <p:childTnLst>
                        <p:par>
                          <p:cTn id="6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Effect">
                      <p:stCondLst>
                        <p:cond delay="indefinite"/>
                      </p:stCondLst>
                      <p:childTnLst>
                        <p:par>
                          <p:cTn id="6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Effect">
                      <p:stCondLst>
                        <p:cond delay="indefinite"/>
                      </p:stCondLst>
                      <p:childTnLst>
                        <p:par>
                          <p:cTn id="7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Effect">
                      <p:stCondLst>
                        <p:cond delay="indefinite"/>
                      </p:stCondLst>
                      <p:childTnLst>
                        <p:par>
                          <p:cTn id="7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324000" y="0"/>
            <a:ext cx="71269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b="1" u="sng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Etape n°4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395280" y="620640"/>
            <a:ext cx="842364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92D05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Rédaction des introduction / conclusion AU BROUILLON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766800" y="3576600"/>
            <a:ext cx="7633080" cy="155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* Rédiger la conclusion: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→ </a:t>
            </a: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Synthèse avec reprise de la problématique et réponse.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→ </a:t>
            </a: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Ouverture en lien avec le sujet et l’objet d’étude concerné.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611280" y="1268280"/>
            <a:ext cx="7633080" cy="228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* Rédiger l’introduction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→ </a:t>
            </a: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Accroche : objet d’étude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→ </a:t>
            </a: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Introduction et explication du sujet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→ </a:t>
            </a: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Problématique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→ </a:t>
            </a: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Annonce du plan (=parties)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24000" y="0"/>
            <a:ext cx="71269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b="1" u="sng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Etape n°5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395280" y="620640"/>
            <a:ext cx="842364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92D05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Rédaction du devoir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433440" y="3716280"/>
            <a:ext cx="841104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Détaillez le développement en DEUX PARTIES ou TROIS PARTIES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519120" y="5877000"/>
            <a:ext cx="763308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Rédiger la conclusion (deux parties)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5"/>
          <p:cNvSpPr/>
          <p:nvPr/>
        </p:nvSpPr>
        <p:spPr>
          <a:xfrm>
            <a:off x="488880" y="2882880"/>
            <a:ext cx="763308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Rédiger l’introduction (quatre parties)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6"/>
          <p:cNvSpPr/>
          <p:nvPr/>
        </p:nvSpPr>
        <p:spPr>
          <a:xfrm>
            <a:off x="668160" y="4508640"/>
            <a:ext cx="727272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fr-FR" sz="18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Le développement comprend toujours deux/trois parties (= thèses)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Chaque partie est composée d’au moins deux sous-parties (= arguments)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Chaque sous-partie est composée d’au moins deux éléments (= « sous-arguments »– procédés + exemples)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7"/>
          <p:cNvSpPr/>
          <p:nvPr/>
        </p:nvSpPr>
        <p:spPr>
          <a:xfrm rot="21208800">
            <a:off x="752760" y="1401480"/>
            <a:ext cx="74523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Cette étape est impossible si un plan détaillé n’a pas été construit (étape n°3)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539640" y="0"/>
            <a:ext cx="842364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À la fin de l’introduction vous devez sauter 3 lignes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Line 2"/>
          <p:cNvSpPr/>
          <p:nvPr/>
        </p:nvSpPr>
        <p:spPr>
          <a:xfrm>
            <a:off x="826920" y="1125360"/>
            <a:ext cx="360" cy="573264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Line 3"/>
          <p:cNvSpPr/>
          <p:nvPr/>
        </p:nvSpPr>
        <p:spPr>
          <a:xfrm>
            <a:off x="1834920" y="1412640"/>
            <a:ext cx="662472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Line 4"/>
          <p:cNvSpPr/>
          <p:nvPr/>
        </p:nvSpPr>
        <p:spPr>
          <a:xfrm>
            <a:off x="826920" y="1699920"/>
            <a:ext cx="756108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Line 5"/>
          <p:cNvSpPr/>
          <p:nvPr/>
        </p:nvSpPr>
        <p:spPr>
          <a:xfrm>
            <a:off x="826920" y="1989000"/>
            <a:ext cx="626580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Line 6"/>
          <p:cNvSpPr/>
          <p:nvPr/>
        </p:nvSpPr>
        <p:spPr>
          <a:xfrm>
            <a:off x="1834920" y="2707920"/>
            <a:ext cx="662472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Line 7"/>
          <p:cNvSpPr/>
          <p:nvPr/>
        </p:nvSpPr>
        <p:spPr>
          <a:xfrm>
            <a:off x="826920" y="2997000"/>
            <a:ext cx="756108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Line 8"/>
          <p:cNvSpPr/>
          <p:nvPr/>
        </p:nvSpPr>
        <p:spPr>
          <a:xfrm>
            <a:off x="826920" y="3284280"/>
            <a:ext cx="756108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Line 9"/>
          <p:cNvSpPr/>
          <p:nvPr/>
        </p:nvSpPr>
        <p:spPr>
          <a:xfrm>
            <a:off x="826920" y="3644640"/>
            <a:ext cx="756108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Line 10"/>
          <p:cNvSpPr/>
          <p:nvPr/>
        </p:nvSpPr>
        <p:spPr>
          <a:xfrm>
            <a:off x="826920" y="4005000"/>
            <a:ext cx="756108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Line 11"/>
          <p:cNvSpPr/>
          <p:nvPr/>
        </p:nvSpPr>
        <p:spPr>
          <a:xfrm>
            <a:off x="826920" y="4365360"/>
            <a:ext cx="331308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Line 12"/>
          <p:cNvSpPr/>
          <p:nvPr/>
        </p:nvSpPr>
        <p:spPr>
          <a:xfrm>
            <a:off x="1979280" y="4724280"/>
            <a:ext cx="640872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Line 13"/>
          <p:cNvSpPr/>
          <p:nvPr/>
        </p:nvSpPr>
        <p:spPr>
          <a:xfrm>
            <a:off x="826920" y="5084640"/>
            <a:ext cx="748980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Line 14"/>
          <p:cNvSpPr/>
          <p:nvPr/>
        </p:nvSpPr>
        <p:spPr>
          <a:xfrm>
            <a:off x="826920" y="5516280"/>
            <a:ext cx="756108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Line 15"/>
          <p:cNvSpPr/>
          <p:nvPr/>
        </p:nvSpPr>
        <p:spPr>
          <a:xfrm>
            <a:off x="826920" y="5876640"/>
            <a:ext cx="756108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Line 16"/>
          <p:cNvSpPr/>
          <p:nvPr/>
        </p:nvSpPr>
        <p:spPr>
          <a:xfrm>
            <a:off x="1908000" y="6165720"/>
            <a:ext cx="662472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Line 17"/>
          <p:cNvSpPr/>
          <p:nvPr/>
        </p:nvSpPr>
        <p:spPr>
          <a:xfrm>
            <a:off x="900000" y="6453000"/>
            <a:ext cx="755964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Line 18"/>
          <p:cNvSpPr/>
          <p:nvPr/>
        </p:nvSpPr>
        <p:spPr>
          <a:xfrm>
            <a:off x="900000" y="6742080"/>
            <a:ext cx="755964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19"/>
          <p:cNvSpPr/>
          <p:nvPr/>
        </p:nvSpPr>
        <p:spPr>
          <a:xfrm rot="10800000" flipV="1">
            <a:off x="5793120" y="2555640"/>
            <a:ext cx="1294200" cy="60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20"/>
          <p:cNvSpPr/>
          <p:nvPr/>
        </p:nvSpPr>
        <p:spPr>
          <a:xfrm>
            <a:off x="3203640" y="549360"/>
            <a:ext cx="4462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Alinéa à deux ou trois carreaux de la marge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1"/>
          <p:cNvSpPr/>
          <p:nvPr/>
        </p:nvSpPr>
        <p:spPr>
          <a:xfrm rot="20243400">
            <a:off x="3508920" y="1066320"/>
            <a:ext cx="2057760" cy="112608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38160">
            <a:solidFill>
              <a:schemeClr val="bg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Intro partielle=&gt; annonce du I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Puis des sous-parties.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22"/>
          <p:cNvSpPr/>
          <p:nvPr/>
        </p:nvSpPr>
        <p:spPr>
          <a:xfrm>
            <a:off x="826920" y="2492280"/>
            <a:ext cx="935640" cy="216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23"/>
          <p:cNvSpPr/>
          <p:nvPr/>
        </p:nvSpPr>
        <p:spPr>
          <a:xfrm>
            <a:off x="0" y="2276640"/>
            <a:ext cx="1006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Alinéa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4"/>
          <p:cNvSpPr/>
          <p:nvPr/>
        </p:nvSpPr>
        <p:spPr>
          <a:xfrm rot="20243400">
            <a:off x="3015720" y="2917440"/>
            <a:ext cx="2591280" cy="101484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38160">
            <a:solidFill>
              <a:schemeClr val="bg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Premier paragraphe argumentatif du I –a)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5"/>
          <p:cNvSpPr/>
          <p:nvPr/>
        </p:nvSpPr>
        <p:spPr>
          <a:xfrm>
            <a:off x="826920" y="4508640"/>
            <a:ext cx="935640" cy="216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26"/>
          <p:cNvSpPr/>
          <p:nvPr/>
        </p:nvSpPr>
        <p:spPr>
          <a:xfrm>
            <a:off x="0" y="4292640"/>
            <a:ext cx="1006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Alinéa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7"/>
          <p:cNvSpPr/>
          <p:nvPr/>
        </p:nvSpPr>
        <p:spPr>
          <a:xfrm>
            <a:off x="826920" y="5877000"/>
            <a:ext cx="935640" cy="216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28"/>
          <p:cNvSpPr/>
          <p:nvPr/>
        </p:nvSpPr>
        <p:spPr>
          <a:xfrm>
            <a:off x="0" y="5661000"/>
            <a:ext cx="1006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Alinéa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9"/>
          <p:cNvSpPr/>
          <p:nvPr/>
        </p:nvSpPr>
        <p:spPr>
          <a:xfrm>
            <a:off x="1187280" y="2060640"/>
            <a:ext cx="756036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Allez à la ligne pour marquer le passage entre le paragraphe qui annonce votre I et le début de la première sous-partie (I. a) )</a:t>
            </a:r>
            <a:endParaRPr lang="fr-FR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30"/>
          <p:cNvSpPr/>
          <p:nvPr/>
        </p:nvSpPr>
        <p:spPr>
          <a:xfrm rot="20243400">
            <a:off x="2002680" y="4679640"/>
            <a:ext cx="2591280" cy="101484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38160">
            <a:solidFill>
              <a:schemeClr val="bg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Deuxième paragraphe argumentatif =&gt; </a:t>
            </a: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I-b</a:t>
            </a: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31"/>
          <p:cNvSpPr/>
          <p:nvPr/>
        </p:nvSpPr>
        <p:spPr>
          <a:xfrm>
            <a:off x="3995640" y="2924280"/>
            <a:ext cx="5399640" cy="31676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solidFill>
              <a:srgbClr val="C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32"/>
          <p:cNvSpPr/>
          <p:nvPr/>
        </p:nvSpPr>
        <p:spPr>
          <a:xfrm>
            <a:off x="5219640" y="3573360"/>
            <a:ext cx="3096000" cy="255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En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aucun cas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vous ne  devez sauter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 une ligne entre le premier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et le deuxième paragraphe.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Un alinéa suffit pour marquer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le passage entre les deux paragraphes au sein d’une même sous partie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33"/>
          <p:cNvSpPr/>
          <p:nvPr/>
        </p:nvSpPr>
        <p:spPr>
          <a:xfrm>
            <a:off x="3083040" y="6093000"/>
            <a:ext cx="4728240" cy="61020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38160">
            <a:solidFill>
              <a:schemeClr val="bg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Début du troisième paragraphe argumentatif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Effect">
                      <p:stCondLst>
                        <p:cond delay="indefinite"/>
                      </p:stCondLst>
                      <p:childTnLst>
                        <p:par>
                          <p:cTn id="2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Effect">
                      <p:stCondLst>
                        <p:cond delay="indefinite"/>
                      </p:stCondLst>
                      <p:childTnLst>
                        <p:par>
                          <p:cTn id="3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Effect">
                      <p:stCondLst>
                        <p:cond delay="indefinite"/>
                      </p:stCondLst>
                      <p:childTnLst>
                        <p:par>
                          <p:cTn id="5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Effect">
                      <p:stCondLst>
                        <p:cond delay="indefinite"/>
                      </p:stCondLst>
                      <p:childTnLst>
                        <p:par>
                          <p:cTn id="5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Effect">
                      <p:stCondLst>
                        <p:cond delay="indefinite"/>
                      </p:stCondLst>
                      <p:childTnLst>
                        <p:par>
                          <p:cTn id="6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Effect">
                      <p:stCondLst>
                        <p:cond delay="indefinite"/>
                      </p:stCondLst>
                      <p:childTnLst>
                        <p:par>
                          <p:cTn id="7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Effect">
                      <p:stCondLst>
                        <p:cond delay="indefinite"/>
                      </p:stCondLst>
                      <p:childTnLst>
                        <p:par>
                          <p:cTn id="7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Effect">
                      <p:stCondLst>
                        <p:cond delay="indefinite"/>
                      </p:stCondLst>
                      <p:childTnLst>
                        <p:par>
                          <p:cTn id="8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Effect">
                      <p:stCondLst>
                        <p:cond delay="indefinite"/>
                      </p:stCondLst>
                      <p:childTnLst>
                        <p:par>
                          <p:cTn id="8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Effect">
                      <p:stCondLst>
                        <p:cond delay="indefinite"/>
                      </p:stCondLst>
                      <p:childTnLst>
                        <p:par>
                          <p:cTn id="9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Qu’est-ce qu’une dissertation?</a:t>
            </a:r>
            <a:endParaRPr lang="fr-FR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dissertation est </a:t>
            </a:r>
            <a:r>
              <a:rPr lang="fr-FR" sz="3200" b="0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réponse à une question littéraire 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qui se présente sous la forme d’une question et qui peut s’accompagner parfois d’une </a:t>
            </a:r>
            <a:r>
              <a:rPr lang="fr-FR" sz="3200" b="0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citation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L’exercice consiste à proposer une réflexion organisée, argumentée , illustrée d’exemples analysés, et </a:t>
            </a:r>
            <a:r>
              <a:rPr lang="fr-FR" sz="3200" b="0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bien rédigée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question de la dissertation</a:t>
            </a:r>
            <a:endParaRPr lang="fr-FR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Elle peut se présenter sous la forme d’une </a:t>
            </a:r>
            <a:r>
              <a:rPr lang="fr-FR" sz="3200" b="0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interrogation totale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=&gt; </a:t>
            </a:r>
            <a:r>
              <a:rPr lang="fr-FR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Peut-on dire que </a:t>
            </a:r>
            <a:r>
              <a:rPr lang="fr-FR" sz="32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Manon </a:t>
            </a:r>
            <a:r>
              <a:rPr lang="fr-FR" sz="32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Lescaut</a:t>
            </a:r>
            <a:r>
              <a:rPr lang="fr-FR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est une tragédie qui suscite la crainte et la pitié? 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Elle peut se présenter sous la forme d’une </a:t>
            </a:r>
            <a:r>
              <a:rPr lang="fr-FR" sz="3200" b="0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interrogation partielle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=&gt; </a:t>
            </a:r>
            <a:r>
              <a:rPr lang="fr-FR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Dans quelle mesure peut-on parler de </a:t>
            </a:r>
            <a:r>
              <a:rPr lang="fr-FR" sz="32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Manon </a:t>
            </a:r>
            <a:r>
              <a:rPr lang="fr-FR" sz="32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Lescaut</a:t>
            </a:r>
            <a:r>
              <a:rPr lang="fr-FR" sz="32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comme d’un roman moderne? 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question de la dissertation ( suite)</a:t>
            </a:r>
            <a:endParaRPr lang="fr-FR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95120" y="15840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fr-FR" sz="3200" b="0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Elle peut s’accompagner d’une citation: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fr-F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Dans une lettre datant de 1734, Montesquieu écrit à propos des personnages du roman de Prévost: «  le héros est un fripon et l’héro</a:t>
            </a:r>
            <a:r>
              <a:rPr lang="fr-F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ïne une catin. » Les protagonistes du roman peuvent-ils selon vous se réduire à ces caractérisations? </a:t>
            </a:r>
            <a:r>
              <a:rPr lang="fr-F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I/ L’ANALYSE DU SUJET</a:t>
            </a:r>
            <a:endParaRPr lang="fr-FR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fr-FR" sz="3200" b="1" u="sng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Définir les mots-clés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pour éviter un hors-sujet, il faut analyser les mots-clés qui définissent le champ de la réflexion, et lever les implicites afin de mettre à jour le problème posé et les enjeux du sujet.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Symbol" charset="0"/>
              <a:buChar char=""/>
            </a:pPr>
            <a:r>
              <a:rPr lang="fr-FR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r>
              <a:rPr lang="fr-F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Peut-on dire que </a:t>
            </a:r>
            <a:r>
              <a:rPr lang="fr-FR" sz="32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Manon </a:t>
            </a:r>
            <a:r>
              <a:rPr lang="fr-FR" sz="32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Lescaut</a:t>
            </a:r>
            <a:r>
              <a:rPr lang="fr-F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est une tragédie qui suscite la crainte et la pitié</a:t>
            </a:r>
            <a:r>
              <a:rPr lang="fr-F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» = </a:t>
            </a:r>
            <a:r>
              <a:rPr lang="fr-F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thème du destin, mais aussi histoire qui se termine par la mort de l’héro</a:t>
            </a:r>
            <a:r>
              <a:rPr lang="fr-F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ïne/ idée de catharsis. 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I/ ANALYSER LE SUJET (suite)</a:t>
            </a:r>
            <a:endParaRPr lang="fr-FR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fr-FR" sz="3200" b="1" u="sng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Choisir un mode de raisonnement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FF0000"/>
              </a:buClr>
              <a:buFont typeface="Arial"/>
              <a:buChar char="•"/>
            </a:pPr>
            <a:r>
              <a:rPr lang="fr-FR" sz="3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 plan dialectique 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(question totale; réponse oui/ non à la question posée)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FF0000"/>
              </a:buClr>
              <a:buFont typeface="Arial"/>
              <a:buChar char="•"/>
            </a:pPr>
            <a:r>
              <a:rPr lang="fr-FR" sz="3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 plan analytique 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ou thématique( question partielle= dans quelle mesure, en quoi…)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II/ MODE D’EMPLOI</a:t>
            </a:r>
            <a:endParaRPr lang="fr-FR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Voici </a:t>
            </a:r>
            <a:r>
              <a:rPr lang="fr-FR" sz="3200" b="0" u="sng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les étapes à suivre 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pour travailler votre sujet de dissertation pendant les 4 heures que vous lui consacrerez, du </a:t>
            </a:r>
            <a:r>
              <a:rPr lang="fr-FR" sz="3200" b="0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BROUILLON 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 qu’il faut bien organiser) à la </a:t>
            </a:r>
            <a:r>
              <a:rPr lang="fr-FR" sz="3200" b="0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REDACTION </a:t>
            </a: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du devoir sur la feuille que vous rendrez au correcteur. 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24000" y="333360"/>
            <a:ext cx="71269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b="1" u="sng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Etape n°1.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395280" y="1341360"/>
            <a:ext cx="359928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L’analyse du sujet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611280" y="1936800"/>
            <a:ext cx="547092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→ </a:t>
            </a: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Repérer les mots-clés ou concepts clés et les analyser / définir.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611280" y="2857680"/>
            <a:ext cx="503928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→ </a:t>
            </a: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Analyser les mots-outils.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625320" y="3500280"/>
            <a:ext cx="610596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→ </a:t>
            </a: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Repérer les éléments essentiels des consignes afin de choisir le type de plan adéquat.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6"/>
          <p:cNvSpPr/>
          <p:nvPr/>
        </p:nvSpPr>
        <p:spPr>
          <a:xfrm>
            <a:off x="6588000" y="333360"/>
            <a:ext cx="2230920" cy="31658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Feuille de brouillon n°1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Consacrée à l’analyse du sujet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7"/>
          <p:cNvSpPr/>
          <p:nvPr/>
        </p:nvSpPr>
        <p:spPr>
          <a:xfrm>
            <a:off x="625320" y="4886280"/>
            <a:ext cx="692352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→ </a:t>
            </a: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Reformuler le sujet en en explicitant les enjeux -&gt; problématique.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324000" y="0"/>
            <a:ext cx="71269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200" b="1" u="sng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Etape n°2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395280" y="587520"/>
            <a:ext cx="842364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Faire la liste de vos connaissances relatives au SUJET: </a:t>
            </a:r>
            <a:r>
              <a:rPr lang="fr-FR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 connaissances </a:t>
            </a:r>
            <a:r>
              <a:rPr lang="fr-FR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techniques =&gt; arguments 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connaissances  culturelles =&gt; exemples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395280" y="1755720"/>
            <a:ext cx="734256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dissertation est une DEMONSTRATION 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4"/>
          <p:cNvSpPr/>
          <p:nvPr/>
        </p:nvSpPr>
        <p:spPr>
          <a:xfrm>
            <a:off x="395280" y="2216160"/>
            <a:ext cx="741564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La dissertation est un raisonnement organisé autour d’un FIL CONDUCTEUR  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5"/>
          <p:cNvSpPr/>
          <p:nvPr/>
        </p:nvSpPr>
        <p:spPr>
          <a:xfrm>
            <a:off x="324000" y="2965320"/>
            <a:ext cx="619164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fr-FR" sz="20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Pour trouver ce fil conducteur , cerner la démonstration attendue, vous  devez impérativement </a:t>
            </a:r>
            <a:r>
              <a:rPr lang="fr-FR" sz="2000" b="1" i="1" u="sng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LISTER vos connaissances relatives au sujet sur une feuille de brouillon.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6"/>
          <p:cNvSpPr/>
          <p:nvPr/>
        </p:nvSpPr>
        <p:spPr>
          <a:xfrm>
            <a:off x="6647040" y="3627360"/>
            <a:ext cx="1905480" cy="22388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Feuille de brouillon n°2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Consacrée à la liste des connaissances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7"/>
          <p:cNvSpPr/>
          <p:nvPr/>
        </p:nvSpPr>
        <p:spPr>
          <a:xfrm>
            <a:off x="395280" y="5516640"/>
            <a:ext cx="583128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Et c’est seulement une fois la liste de vos connaissances faite que vous pouvez établir un plan.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898</Words>
  <Application>Microsoft Macintosh PowerPoint</Application>
  <PresentationFormat>Présentation à l'écran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DISSERTATION GENERALE</dc:title>
  <dc:subject/>
  <dc:creator>SIMON Annick</dc:creator>
  <dc:description/>
  <cp:lastModifiedBy>SIMON Annick</cp:lastModifiedBy>
  <cp:revision>72</cp:revision>
  <dcterms:created xsi:type="dcterms:W3CDTF">2019-12-11T06:39:39Z</dcterms:created>
  <dcterms:modified xsi:type="dcterms:W3CDTF">2024-12-20T16:46:29Z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Présentation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